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21"/>
  </p:notesMasterIdLst>
  <p:handoutMasterIdLst>
    <p:handoutMasterId r:id="rId22"/>
  </p:handoutMasterIdLst>
  <p:sldIdLst>
    <p:sldId id="295" r:id="rId2"/>
    <p:sldId id="300" r:id="rId3"/>
    <p:sldId id="301" r:id="rId4"/>
    <p:sldId id="302" r:id="rId5"/>
    <p:sldId id="303" r:id="rId6"/>
    <p:sldId id="304" r:id="rId7"/>
    <p:sldId id="306" r:id="rId8"/>
    <p:sldId id="305" r:id="rId9"/>
    <p:sldId id="307" r:id="rId10"/>
    <p:sldId id="317" r:id="rId11"/>
    <p:sldId id="309" r:id="rId12"/>
    <p:sldId id="308" r:id="rId13"/>
    <p:sldId id="310" r:id="rId14"/>
    <p:sldId id="312" r:id="rId15"/>
    <p:sldId id="313" r:id="rId16"/>
    <p:sldId id="311" r:id="rId17"/>
    <p:sldId id="314" r:id="rId18"/>
    <p:sldId id="315" r:id="rId19"/>
    <p:sldId id="31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2D27"/>
    <a:srgbClr val="C4341A"/>
    <a:srgbClr val="E8A19D"/>
    <a:srgbClr val="DD7671"/>
    <a:srgbClr val="FF99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中等深淺樣式 1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中等深淺樣式 1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948" autoAdjust="0"/>
    <p:restoredTop sz="94660"/>
  </p:normalViewPr>
  <p:slideViewPr>
    <p:cSldViewPr snapToGrid="0">
      <p:cViewPr varScale="1">
        <p:scale>
          <a:sx n="108" d="100"/>
          <a:sy n="108" d="100"/>
        </p:scale>
        <p:origin x="3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a:extLst>
              <a:ext uri="{FF2B5EF4-FFF2-40B4-BE49-F238E27FC236}">
                <a16:creationId xmlns:a16="http://schemas.microsoft.com/office/drawing/2014/main" id="{35129C1E-B2F5-45B8-AAE7-6E3ADB101D7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a:extLst>
              <a:ext uri="{FF2B5EF4-FFF2-40B4-BE49-F238E27FC236}">
                <a16:creationId xmlns:a16="http://schemas.microsoft.com/office/drawing/2014/main" id="{7FB34AE9-2981-4920-8E99-3C2FADF0F94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D761823-A252-40BF-90B8-F3932635CCEB}" type="datetimeFigureOut">
              <a:rPr lang="zh-TW" altLang="en-US" smtClean="0"/>
              <a:t>29/17/22</a:t>
            </a:fld>
            <a:endParaRPr lang="zh-TW" altLang="en-US"/>
          </a:p>
        </p:txBody>
      </p:sp>
      <p:sp>
        <p:nvSpPr>
          <p:cNvPr id="4" name="頁尾版面配置區 3">
            <a:extLst>
              <a:ext uri="{FF2B5EF4-FFF2-40B4-BE49-F238E27FC236}">
                <a16:creationId xmlns:a16="http://schemas.microsoft.com/office/drawing/2014/main" id="{0AFB06C8-A82F-49ED-B8EF-948268C77AB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a:extLst>
              <a:ext uri="{FF2B5EF4-FFF2-40B4-BE49-F238E27FC236}">
                <a16:creationId xmlns:a16="http://schemas.microsoft.com/office/drawing/2014/main" id="{72015827-F0E8-49B4-B636-3D8A156DCBD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A08E162-F89D-4B09-B5CA-66B2FF4E5165}" type="slidenum">
              <a:rPr lang="zh-TW" altLang="en-US" smtClean="0"/>
              <a:t>‹#›</a:t>
            </a:fld>
            <a:endParaRPr lang="zh-TW" altLang="en-US"/>
          </a:p>
        </p:txBody>
      </p:sp>
    </p:spTree>
    <p:extLst>
      <p:ext uri="{BB962C8B-B14F-4D97-AF65-F5344CB8AC3E}">
        <p14:creationId xmlns:p14="http://schemas.microsoft.com/office/powerpoint/2010/main" val="229960355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F5749B-E4C7-4B85-A27B-63988A95449F}" type="datetimeFigureOut">
              <a:rPr lang="zh-TW" altLang="en-US" smtClean="0"/>
              <a:t>29/17/22</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84A0AB-089B-44AE-A287-A3B5F37DB42F}" type="slidenum">
              <a:rPr lang="zh-TW" altLang="en-US" smtClean="0"/>
              <a:t>‹#›</a:t>
            </a:fld>
            <a:endParaRPr lang="zh-TW" altLang="en-US"/>
          </a:p>
        </p:txBody>
      </p:sp>
    </p:spTree>
    <p:extLst>
      <p:ext uri="{BB962C8B-B14F-4D97-AF65-F5344CB8AC3E}">
        <p14:creationId xmlns:p14="http://schemas.microsoft.com/office/powerpoint/2010/main" val="292405189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5156980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678741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2259903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335831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9975923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1980289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6910231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9610743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0545082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5420595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848129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588232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4180936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798189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6587358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649842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902079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5582783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207520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2DA3DC44-9E4A-4539-81E7-B421B97CF339}" type="datetime1">
              <a:rPr lang="zh-CN" altLang="en-US" smtClean="0">
                <a:solidFill>
                  <a:prstClr val="black">
                    <a:tint val="75000"/>
                  </a:prstClr>
                </a:solidFill>
              </a:rPr>
              <a:t>2022/2/17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BC027CB-4B16-4B21-A276-8705E54D531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81900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12B706F9-4F5E-4007-AF72-339F7997C08A}" type="datetime1">
              <a:rPr lang="zh-CN" altLang="en-US" smtClean="0">
                <a:solidFill>
                  <a:prstClr val="black">
                    <a:tint val="75000"/>
                  </a:prstClr>
                </a:solidFill>
              </a:rPr>
              <a:t>2022/2/17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BC027CB-4B16-4B21-A276-8705E54D531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54599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132D778D-12A6-429F-8246-FD18258D311F}" type="datetime1">
              <a:rPr lang="zh-CN" altLang="en-US" smtClean="0">
                <a:solidFill>
                  <a:prstClr val="black">
                    <a:tint val="75000"/>
                  </a:prstClr>
                </a:solidFill>
              </a:rPr>
              <a:t>2022/2/17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BC027CB-4B16-4B21-A276-8705E54D531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31958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2F174A12-9EE2-4C26-867C-1F4F63FD1C68}" type="datetime1">
              <a:rPr lang="zh-CN" altLang="en-US" smtClean="0">
                <a:solidFill>
                  <a:prstClr val="black">
                    <a:tint val="75000"/>
                  </a:prstClr>
                </a:solidFill>
              </a:rPr>
              <a:t>2022/2/17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BC027CB-4B16-4B21-A276-8705E54D531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9768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2733E83D-3D4E-42A2-B720-FFADC94355EA}" type="datetime1">
              <a:rPr lang="zh-CN" altLang="en-US" smtClean="0">
                <a:solidFill>
                  <a:prstClr val="black">
                    <a:tint val="75000"/>
                  </a:prstClr>
                </a:solidFill>
              </a:rPr>
              <a:t>2022/2/17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BC027CB-4B16-4B21-A276-8705E54D531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6201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AB68D396-05B4-4925-9248-0ADD73816FFC}" type="datetime1">
              <a:rPr lang="zh-CN" altLang="en-US" smtClean="0">
                <a:solidFill>
                  <a:prstClr val="black">
                    <a:tint val="75000"/>
                  </a:prstClr>
                </a:solidFill>
              </a:rPr>
              <a:t>2022/2/17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BC027CB-4B16-4B21-A276-8705E54D531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37281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BADA1A71-6A09-44BF-BC3B-E5FDB3AD6908}" type="datetime1">
              <a:rPr lang="zh-CN" altLang="en-US" smtClean="0">
                <a:solidFill>
                  <a:prstClr val="black">
                    <a:tint val="75000"/>
                  </a:prstClr>
                </a:solidFill>
              </a:rPr>
              <a:t>2022/2/17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BC027CB-4B16-4B21-A276-8705E54D531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3508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F9598727-54D1-4C66-99AD-73D544A37119}" type="datetime1">
              <a:rPr lang="zh-CN" altLang="en-US" smtClean="0">
                <a:solidFill>
                  <a:prstClr val="black">
                    <a:tint val="75000"/>
                  </a:prstClr>
                </a:solidFill>
              </a:rPr>
              <a:t>2022/2/17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BC027CB-4B16-4B21-A276-8705E54D531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33371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731E57-0C3E-4C13-8E8E-92F30182C1D1}" type="datetime1">
              <a:rPr lang="zh-CN" altLang="en-US" smtClean="0">
                <a:solidFill>
                  <a:prstClr val="black">
                    <a:tint val="75000"/>
                  </a:prstClr>
                </a:solidFill>
              </a:rPr>
              <a:t>2022/2/17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a:xfrm>
            <a:off x="9369672" y="6492875"/>
            <a:ext cx="2743200" cy="365125"/>
          </a:xfrm>
        </p:spPr>
        <p:txBody>
          <a:bodyPr/>
          <a:lstStyle>
            <a:lvl1pPr>
              <a:defRPr sz="1400">
                <a:solidFill>
                  <a:schemeClr val="tx1"/>
                </a:solidFill>
                <a:latin typeface="Arial" panose="020B0604020202020204" pitchFamily="34" charset="0"/>
                <a:cs typeface="Arial" panose="020B0604020202020204" pitchFamily="34" charset="0"/>
              </a:defRPr>
            </a:lvl1pPr>
          </a:lstStyle>
          <a:p>
            <a:fld id="{ABC027CB-4B16-4B21-A276-8705E54D5316}" type="slidenum">
              <a:rPr lang="zh-CN" altLang="en-US" smtClean="0"/>
              <a:pPr/>
              <a:t>‹#›</a:t>
            </a:fld>
            <a:endParaRPr lang="zh-CN" altLang="en-US"/>
          </a:p>
        </p:txBody>
      </p:sp>
    </p:spTree>
    <p:extLst>
      <p:ext uri="{BB962C8B-B14F-4D97-AF65-F5344CB8AC3E}">
        <p14:creationId xmlns:p14="http://schemas.microsoft.com/office/powerpoint/2010/main" val="2822698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AE235646-B2AB-4728-99FA-5FA46C69C18F}" type="datetime1">
              <a:rPr lang="zh-CN" altLang="en-US" smtClean="0">
                <a:solidFill>
                  <a:prstClr val="black">
                    <a:tint val="75000"/>
                  </a:prstClr>
                </a:solidFill>
              </a:rPr>
              <a:t>2022/2/17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BC027CB-4B16-4B21-A276-8705E54D531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38626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DAD14C82-909C-4799-ADD1-266E94784B11}" type="datetime1">
              <a:rPr lang="zh-CN" altLang="en-US" smtClean="0">
                <a:solidFill>
                  <a:prstClr val="black">
                    <a:tint val="75000"/>
                  </a:prstClr>
                </a:solidFill>
              </a:rPr>
              <a:t>2022/2/17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BC027CB-4B16-4B21-A276-8705E54D5316}"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85215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7113BE-72B7-4DF3-A942-E7FE3B446DC5}" type="datetime1">
              <a:rPr lang="zh-CN" altLang="en-US" smtClean="0"/>
              <a:t>2022/2/17</a:t>
            </a:fld>
            <a:endParaRPr lang="zh-TW"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AA2E95-6972-434F-A18A-8F15B7E87C3F}" type="slidenum">
              <a:rPr lang="zh-TW" altLang="en-US" smtClean="0"/>
              <a:t>‹#›</a:t>
            </a:fld>
            <a:endParaRPr lang="zh-TW" altLang="en-US"/>
          </a:p>
        </p:txBody>
      </p:sp>
      <p:pic>
        <p:nvPicPr>
          <p:cNvPr id="7" name="图片 6">
            <a:extLst>
              <a:ext uri="{FF2B5EF4-FFF2-40B4-BE49-F238E27FC236}">
                <a16:creationId xmlns:a16="http://schemas.microsoft.com/office/drawing/2014/main" id="{FAC974CA-B243-49DA-B1C6-8701F84A9E40}"/>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526" y="0"/>
            <a:ext cx="12188951" cy="6858000"/>
          </a:xfrm>
          <a:prstGeom prst="rect">
            <a:avLst/>
          </a:prstGeom>
        </p:spPr>
      </p:pic>
    </p:spTree>
    <p:extLst>
      <p:ext uri="{BB962C8B-B14F-4D97-AF65-F5344CB8AC3E}">
        <p14:creationId xmlns:p14="http://schemas.microsoft.com/office/powerpoint/2010/main" val="4104943218"/>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12.png"/><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12.png"/><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cac.edu.tw/apply111/system_area_highschool.php"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10839027" y="243868"/>
            <a:ext cx="652244" cy="652244"/>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3" name="椭圆 2"/>
          <p:cNvSpPr/>
          <p:nvPr/>
        </p:nvSpPr>
        <p:spPr>
          <a:xfrm>
            <a:off x="10304310" y="896113"/>
            <a:ext cx="429267" cy="429267"/>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4" name="椭圆 3"/>
          <p:cNvSpPr/>
          <p:nvPr/>
        </p:nvSpPr>
        <p:spPr>
          <a:xfrm>
            <a:off x="10029990" y="1652453"/>
            <a:ext cx="316523" cy="316523"/>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5" name="椭圆 4"/>
          <p:cNvSpPr/>
          <p:nvPr/>
        </p:nvSpPr>
        <p:spPr>
          <a:xfrm>
            <a:off x="9245974" y="1357029"/>
            <a:ext cx="226842" cy="226842"/>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6" name="椭圆 5"/>
          <p:cNvSpPr/>
          <p:nvPr/>
        </p:nvSpPr>
        <p:spPr>
          <a:xfrm>
            <a:off x="10011524" y="407460"/>
            <a:ext cx="226842" cy="226842"/>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7" name="椭圆 6"/>
          <p:cNvSpPr/>
          <p:nvPr/>
        </p:nvSpPr>
        <p:spPr>
          <a:xfrm>
            <a:off x="10772665" y="1583871"/>
            <a:ext cx="293204" cy="293204"/>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8" name="椭圆 7"/>
          <p:cNvSpPr/>
          <p:nvPr/>
        </p:nvSpPr>
        <p:spPr>
          <a:xfrm>
            <a:off x="690477" y="5417237"/>
            <a:ext cx="823694" cy="823694"/>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9" name="椭圆 8"/>
          <p:cNvSpPr/>
          <p:nvPr/>
        </p:nvSpPr>
        <p:spPr>
          <a:xfrm>
            <a:off x="2471653" y="4535956"/>
            <a:ext cx="466724" cy="466724"/>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10" name="椭圆 9"/>
          <p:cNvSpPr/>
          <p:nvPr/>
        </p:nvSpPr>
        <p:spPr>
          <a:xfrm>
            <a:off x="2655008" y="5417238"/>
            <a:ext cx="635795" cy="635795"/>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11" name="椭圆 10"/>
          <p:cNvSpPr/>
          <p:nvPr/>
        </p:nvSpPr>
        <p:spPr>
          <a:xfrm>
            <a:off x="1388698" y="5180385"/>
            <a:ext cx="966194" cy="966194"/>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12" name="椭圆 11"/>
          <p:cNvSpPr/>
          <p:nvPr/>
        </p:nvSpPr>
        <p:spPr>
          <a:xfrm>
            <a:off x="1046473" y="4793725"/>
            <a:ext cx="466724" cy="466724"/>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13" name="椭圆 12"/>
          <p:cNvSpPr/>
          <p:nvPr/>
        </p:nvSpPr>
        <p:spPr>
          <a:xfrm>
            <a:off x="1052994" y="4183532"/>
            <a:ext cx="153299" cy="153299"/>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14" name="椭圆 13"/>
          <p:cNvSpPr/>
          <p:nvPr/>
        </p:nvSpPr>
        <p:spPr>
          <a:xfrm>
            <a:off x="2395004" y="4335482"/>
            <a:ext cx="153299" cy="153299"/>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15" name="椭圆 14"/>
          <p:cNvSpPr/>
          <p:nvPr/>
        </p:nvSpPr>
        <p:spPr>
          <a:xfrm>
            <a:off x="1762477" y="4950438"/>
            <a:ext cx="153299" cy="153299"/>
          </a:xfrm>
          <a:prstGeom prst="ellipse">
            <a:avLst/>
          </a:prstGeom>
          <a:gradFill>
            <a:gsLst>
              <a:gs pos="0">
                <a:schemeClr val="bg1"/>
              </a:gs>
              <a:gs pos="100000">
                <a:srgbClr val="D4D2D3"/>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16" name="椭圆 15"/>
          <p:cNvSpPr/>
          <p:nvPr/>
        </p:nvSpPr>
        <p:spPr>
          <a:xfrm>
            <a:off x="2383693" y="5027087"/>
            <a:ext cx="153299" cy="153299"/>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17" name="椭圆 16"/>
          <p:cNvSpPr/>
          <p:nvPr/>
        </p:nvSpPr>
        <p:spPr>
          <a:xfrm>
            <a:off x="3254187" y="5180386"/>
            <a:ext cx="153299" cy="153299"/>
          </a:xfrm>
          <a:prstGeom prst="ellipse">
            <a:avLst/>
          </a:prstGeom>
          <a:gradFill>
            <a:gsLst>
              <a:gs pos="0">
                <a:schemeClr val="bg1"/>
              </a:gs>
              <a:gs pos="100000">
                <a:srgbClr val="D4D2D3"/>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31" name="標題 5">
            <a:extLst>
              <a:ext uri="{FF2B5EF4-FFF2-40B4-BE49-F238E27FC236}">
                <a16:creationId xmlns:a16="http://schemas.microsoft.com/office/drawing/2014/main" id="{E7E79E2B-17F2-4727-A53B-3A81093EEBE9}"/>
              </a:ext>
            </a:extLst>
          </p:cNvPr>
          <p:cNvSpPr txBox="1">
            <a:spLocks/>
          </p:cNvSpPr>
          <p:nvPr/>
        </p:nvSpPr>
        <p:spPr>
          <a:xfrm>
            <a:off x="2572544" y="2039063"/>
            <a:ext cx="7029242" cy="1650087"/>
          </a:xfrm>
          <a:prstGeom prst="rect">
            <a:avLst/>
          </a:prstGeom>
        </p:spPr>
        <p:txBody>
          <a:bodyP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endParaRPr lang="zh-TW" altLang="en-US" sz="4800" b="1" dirty="0">
              <a:effectLst>
                <a:outerShdw blurRad="38100" dist="38100" dir="2700000" algn="tl">
                  <a:srgbClr val="000000">
                    <a:alpha val="43137"/>
                  </a:srgbClr>
                </a:outerShdw>
              </a:effectLst>
              <a:latin typeface="Microsoft YaHei" panose="020B0503020204020204" pitchFamily="34" charset="-122"/>
              <a:ea typeface="Microsoft YaHei" panose="020B0503020204020204" pitchFamily="34" charset="-122"/>
            </a:endParaRPr>
          </a:p>
        </p:txBody>
      </p:sp>
      <p:sp>
        <p:nvSpPr>
          <p:cNvPr id="33" name="副標題 5">
            <a:extLst>
              <a:ext uri="{FF2B5EF4-FFF2-40B4-BE49-F238E27FC236}">
                <a16:creationId xmlns:a16="http://schemas.microsoft.com/office/drawing/2014/main" id="{94659F86-B5F7-409E-AA5B-150E3F031207}"/>
              </a:ext>
            </a:extLst>
          </p:cNvPr>
          <p:cNvSpPr txBox="1">
            <a:spLocks/>
          </p:cNvSpPr>
          <p:nvPr/>
        </p:nvSpPr>
        <p:spPr>
          <a:xfrm>
            <a:off x="5414873" y="5274130"/>
            <a:ext cx="5015605" cy="460917"/>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TW" altLang="en-US" sz="2400" b="1" dirty="0">
                <a:solidFill>
                  <a:schemeClr val="accent2">
                    <a:lumMod val="75000"/>
                  </a:schemeClr>
                </a:solidFill>
                <a:latin typeface="微軟正黑體" panose="020B0604030504040204" pitchFamily="34" charset="-120"/>
                <a:ea typeface="微軟正黑體" panose="020B0604030504040204" pitchFamily="34" charset="-120"/>
                <a:cs typeface="Arial" panose="020B0604020202020204" pitchFamily="34" charset="0"/>
              </a:rPr>
              <a:t>報告單位：大學甄選入學委員會</a:t>
            </a:r>
            <a:endParaRPr lang="en-US" altLang="zh-TW" sz="2400" b="1" dirty="0">
              <a:solidFill>
                <a:schemeClr val="accent2">
                  <a:lumMod val="75000"/>
                </a:schemeClr>
              </a:solidFill>
              <a:latin typeface="微軟正黑體" panose="020B0604030504040204" pitchFamily="34" charset="-120"/>
              <a:ea typeface="微軟正黑體" panose="020B0604030504040204" pitchFamily="34" charset="-120"/>
              <a:cs typeface="Arial" panose="020B0604020202020204" pitchFamily="34" charset="0"/>
            </a:endParaRPr>
          </a:p>
        </p:txBody>
      </p:sp>
      <p:grpSp>
        <p:nvGrpSpPr>
          <p:cNvPr id="34" name="组合 4">
            <a:extLst>
              <a:ext uri="{FF2B5EF4-FFF2-40B4-BE49-F238E27FC236}">
                <a16:creationId xmlns:a16="http://schemas.microsoft.com/office/drawing/2014/main" id="{D7668BB8-2A34-4736-B7AD-A1A4E63B4F48}"/>
              </a:ext>
            </a:extLst>
          </p:cNvPr>
          <p:cNvGrpSpPr/>
          <p:nvPr/>
        </p:nvGrpSpPr>
        <p:grpSpPr>
          <a:xfrm>
            <a:off x="2396903" y="1997686"/>
            <a:ext cx="7513582" cy="2262495"/>
            <a:chOff x="1053854" y="5510387"/>
            <a:chExt cx="9078434" cy="3701143"/>
          </a:xfrm>
        </p:grpSpPr>
        <p:sp>
          <p:nvSpPr>
            <p:cNvPr id="35" name="圆角矩形 29">
              <a:extLst>
                <a:ext uri="{FF2B5EF4-FFF2-40B4-BE49-F238E27FC236}">
                  <a16:creationId xmlns:a16="http://schemas.microsoft.com/office/drawing/2014/main" id="{B44C10DD-D125-4FDE-8D2F-D9071E4CAA01}"/>
                </a:ext>
              </a:extLst>
            </p:cNvPr>
            <p:cNvSpPr/>
            <p:nvPr/>
          </p:nvSpPr>
          <p:spPr>
            <a:xfrm>
              <a:off x="1053854" y="5510387"/>
              <a:ext cx="9078434" cy="3701143"/>
            </a:xfrm>
            <a:prstGeom prst="roundRect">
              <a:avLst>
                <a:gd name="adj" fmla="val 9871"/>
              </a:avLst>
            </a:prstGeom>
            <a:gradFill>
              <a:gsLst>
                <a:gs pos="75000">
                  <a:srgbClr val="FFFFFF"/>
                </a:gs>
                <a:gs pos="0">
                  <a:srgbClr val="DDDEDC"/>
                </a:gs>
              </a:gsLst>
              <a:lin ang="16200000" scaled="0"/>
            </a:gradFill>
            <a:ln>
              <a:noFill/>
            </a:ln>
            <a:effectLst>
              <a:outerShdw blurRad="2921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36" name="圆角矩形 3">
              <a:extLst>
                <a:ext uri="{FF2B5EF4-FFF2-40B4-BE49-F238E27FC236}">
                  <a16:creationId xmlns:a16="http://schemas.microsoft.com/office/drawing/2014/main" id="{BE1D764B-76A8-41A1-802D-F351930D6D2A}"/>
                </a:ext>
              </a:extLst>
            </p:cNvPr>
            <p:cNvSpPr/>
            <p:nvPr/>
          </p:nvSpPr>
          <p:spPr>
            <a:xfrm>
              <a:off x="1376671" y="5865988"/>
              <a:ext cx="8432800" cy="2989941"/>
            </a:xfrm>
            <a:prstGeom prst="roundRect">
              <a:avLst>
                <a:gd name="adj" fmla="val 9871"/>
              </a:avLst>
            </a:prstGeom>
            <a:gradFill>
              <a:gsLst>
                <a:gs pos="50000">
                  <a:srgbClr val="FFFFFF"/>
                </a:gs>
                <a:gs pos="100000">
                  <a:srgbClr val="D5D5D5"/>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grpSp>
      <p:sp>
        <p:nvSpPr>
          <p:cNvPr id="39" name="矩形 38">
            <a:extLst>
              <a:ext uri="{FF2B5EF4-FFF2-40B4-BE49-F238E27FC236}">
                <a16:creationId xmlns:a16="http://schemas.microsoft.com/office/drawing/2014/main" id="{6F3F25D4-E984-4E26-93D5-53471253ED36}"/>
              </a:ext>
            </a:extLst>
          </p:cNvPr>
          <p:cNvSpPr/>
          <p:nvPr/>
        </p:nvSpPr>
        <p:spPr>
          <a:xfrm>
            <a:off x="2649719" y="2418172"/>
            <a:ext cx="6912979" cy="1569660"/>
          </a:xfrm>
          <a:prstGeom prst="rect">
            <a:avLst/>
          </a:prstGeom>
        </p:spPr>
        <p:txBody>
          <a:bodyPr wrap="square">
            <a:spAutoFit/>
          </a:bodyPr>
          <a:lstStyle/>
          <a:p>
            <a:pPr algn="ctr">
              <a:lnSpc>
                <a:spcPct val="100000"/>
              </a:lnSpc>
            </a:pPr>
            <a:r>
              <a:rPr lang="en-US" altLang="zh-TW" sz="4800" b="1" dirty="0">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111</a:t>
            </a:r>
            <a:r>
              <a:rPr lang="zh-TW" altLang="en-US" sz="48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學年度大學繁星推薦</a:t>
            </a:r>
            <a:endParaRPr lang="en-US" altLang="zh-TW" sz="48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a:p>
            <a:pPr algn="ctr">
              <a:lnSpc>
                <a:spcPct val="100000"/>
              </a:lnSpc>
            </a:pPr>
            <a:r>
              <a:rPr lang="zh-TW" altLang="en-US" sz="48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報名試務作業說明</a:t>
            </a:r>
          </a:p>
        </p:txBody>
      </p:sp>
      <p:pic>
        <p:nvPicPr>
          <p:cNvPr id="24" name="圖片 23">
            <a:extLst>
              <a:ext uri="{FF2B5EF4-FFF2-40B4-BE49-F238E27FC236}">
                <a16:creationId xmlns:a16="http://schemas.microsoft.com/office/drawing/2014/main" id="{641FF202-FD78-44EB-846C-097DD7C324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1465" y="346750"/>
            <a:ext cx="2468878" cy="752707"/>
          </a:xfrm>
          <a:prstGeom prst="rect">
            <a:avLst/>
          </a:prstGeom>
        </p:spPr>
      </p:pic>
    </p:spTree>
    <p:extLst>
      <p:ext uri="{BB962C8B-B14F-4D97-AF65-F5344CB8AC3E}">
        <p14:creationId xmlns:p14="http://schemas.microsoft.com/office/powerpoint/2010/main" val="372428954"/>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decel="10000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12" decel="10000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0-#ppt_w/2"/>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12" decel="10000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0-#ppt_w/2"/>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12" decel="10000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0-#ppt_w/2"/>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par>
                                    <p:cTn id="25" presetID="2" presetClass="entr" presetSubtype="12" decel="10000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0-#ppt_w/2"/>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par>
                                    <p:cTn id="29" presetID="2" presetClass="entr" presetSubtype="12" decel="10000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0-#ppt_w/2"/>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par>
                                    <p:cTn id="33" presetID="2" presetClass="entr" presetSubtype="12" decel="10000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0-#ppt_w/2"/>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par>
                                    <p:cTn id="37" presetID="2" presetClass="entr" presetSubtype="12" decel="100000"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0-#ppt_w/2"/>
                                              </p:val>
                                            </p:tav>
                                            <p:tav tm="100000">
                                              <p:val>
                                                <p:strVal val="#ppt_x"/>
                                              </p:val>
                                            </p:tav>
                                          </p:tavLst>
                                        </p:anim>
                                        <p:anim calcmode="lin" valueType="num">
                                          <p:cBhvr additive="base">
                                            <p:cTn id="40" dur="500" fill="hold"/>
                                            <p:tgtEl>
                                              <p:spTgt spid="16"/>
                                            </p:tgtEl>
                                            <p:attrNameLst>
                                              <p:attrName>ppt_y</p:attrName>
                                            </p:attrNameLst>
                                          </p:cBhvr>
                                          <p:tavLst>
                                            <p:tav tm="0">
                                              <p:val>
                                                <p:strVal val="1+#ppt_h/2"/>
                                              </p:val>
                                            </p:tav>
                                            <p:tav tm="100000">
                                              <p:val>
                                                <p:strVal val="#ppt_y"/>
                                              </p:val>
                                            </p:tav>
                                          </p:tavLst>
                                        </p:anim>
                                      </p:childTnLst>
                                    </p:cTn>
                                  </p:par>
                                  <p:par>
                                    <p:cTn id="41" presetID="2" presetClass="entr" presetSubtype="12" decel="100000"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0-#ppt_w/2"/>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par>
                                    <p:cTn id="45" presetID="2" presetClass="entr" presetSubtype="3" decel="100000" fill="hold" grpId="0" nodeType="withEffect">
                                      <p:stCondLst>
                                        <p:cond delay="0"/>
                                      </p:stCondLst>
                                      <p:childTnLst>
                                        <p:set>
                                          <p:cBhvr>
                                            <p:cTn id="46" dur="1" fill="hold">
                                              <p:stCondLst>
                                                <p:cond delay="0"/>
                                              </p:stCondLst>
                                            </p:cTn>
                                            <p:tgtEl>
                                              <p:spTgt spid="2"/>
                                            </p:tgtEl>
                                            <p:attrNameLst>
                                              <p:attrName>style.visibility</p:attrName>
                                            </p:attrNameLst>
                                          </p:cBhvr>
                                          <p:to>
                                            <p:strVal val="visible"/>
                                          </p:to>
                                        </p:set>
                                        <p:anim calcmode="lin" valueType="num">
                                          <p:cBhvr additive="base">
                                            <p:cTn id="47" dur="500" fill="hold"/>
                                            <p:tgtEl>
                                              <p:spTgt spid="2"/>
                                            </p:tgtEl>
                                            <p:attrNameLst>
                                              <p:attrName>ppt_x</p:attrName>
                                            </p:attrNameLst>
                                          </p:cBhvr>
                                          <p:tavLst>
                                            <p:tav tm="0">
                                              <p:val>
                                                <p:strVal val="1+#ppt_w/2"/>
                                              </p:val>
                                            </p:tav>
                                            <p:tav tm="100000">
                                              <p:val>
                                                <p:strVal val="#ppt_x"/>
                                              </p:val>
                                            </p:tav>
                                          </p:tavLst>
                                        </p:anim>
                                        <p:anim calcmode="lin" valueType="num">
                                          <p:cBhvr additive="base">
                                            <p:cTn id="48" dur="500" fill="hold"/>
                                            <p:tgtEl>
                                              <p:spTgt spid="2"/>
                                            </p:tgtEl>
                                            <p:attrNameLst>
                                              <p:attrName>ppt_y</p:attrName>
                                            </p:attrNameLst>
                                          </p:cBhvr>
                                          <p:tavLst>
                                            <p:tav tm="0">
                                              <p:val>
                                                <p:strVal val="0-#ppt_h/2"/>
                                              </p:val>
                                            </p:tav>
                                            <p:tav tm="100000">
                                              <p:val>
                                                <p:strVal val="#ppt_y"/>
                                              </p:val>
                                            </p:tav>
                                          </p:tavLst>
                                        </p:anim>
                                      </p:childTnLst>
                                    </p:cTn>
                                  </p:par>
                                  <p:par>
                                    <p:cTn id="49" presetID="2" presetClass="entr" presetSubtype="3" decel="100000" fill="hold" grpId="0" nodeType="with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additive="base">
                                            <p:cTn id="51" dur="500" fill="hold"/>
                                            <p:tgtEl>
                                              <p:spTgt spid="3"/>
                                            </p:tgtEl>
                                            <p:attrNameLst>
                                              <p:attrName>ppt_x</p:attrName>
                                            </p:attrNameLst>
                                          </p:cBhvr>
                                          <p:tavLst>
                                            <p:tav tm="0">
                                              <p:val>
                                                <p:strVal val="1+#ppt_w/2"/>
                                              </p:val>
                                            </p:tav>
                                            <p:tav tm="100000">
                                              <p:val>
                                                <p:strVal val="#ppt_x"/>
                                              </p:val>
                                            </p:tav>
                                          </p:tavLst>
                                        </p:anim>
                                        <p:anim calcmode="lin" valueType="num">
                                          <p:cBhvr additive="base">
                                            <p:cTn id="52" dur="500" fill="hold"/>
                                            <p:tgtEl>
                                              <p:spTgt spid="3"/>
                                            </p:tgtEl>
                                            <p:attrNameLst>
                                              <p:attrName>ppt_y</p:attrName>
                                            </p:attrNameLst>
                                          </p:cBhvr>
                                          <p:tavLst>
                                            <p:tav tm="0">
                                              <p:val>
                                                <p:strVal val="0-#ppt_h/2"/>
                                              </p:val>
                                            </p:tav>
                                            <p:tav tm="100000">
                                              <p:val>
                                                <p:strVal val="#ppt_y"/>
                                              </p:val>
                                            </p:tav>
                                          </p:tavLst>
                                        </p:anim>
                                      </p:childTnLst>
                                    </p:cTn>
                                  </p:par>
                                  <p:par>
                                    <p:cTn id="53" presetID="2" presetClass="entr" presetSubtype="3" decel="100000" fill="hold" grpId="0" nodeType="withEffect">
                                      <p:stCondLst>
                                        <p:cond delay="0"/>
                                      </p:stCondLst>
                                      <p:childTnLst>
                                        <p:set>
                                          <p:cBhvr>
                                            <p:cTn id="54" dur="1" fill="hold">
                                              <p:stCondLst>
                                                <p:cond delay="0"/>
                                              </p:stCondLst>
                                            </p:cTn>
                                            <p:tgtEl>
                                              <p:spTgt spid="4"/>
                                            </p:tgtEl>
                                            <p:attrNameLst>
                                              <p:attrName>style.visibility</p:attrName>
                                            </p:attrNameLst>
                                          </p:cBhvr>
                                          <p:to>
                                            <p:strVal val="visible"/>
                                          </p:to>
                                        </p:set>
                                        <p:anim calcmode="lin" valueType="num">
                                          <p:cBhvr additive="base">
                                            <p:cTn id="55" dur="500" fill="hold"/>
                                            <p:tgtEl>
                                              <p:spTgt spid="4"/>
                                            </p:tgtEl>
                                            <p:attrNameLst>
                                              <p:attrName>ppt_x</p:attrName>
                                            </p:attrNameLst>
                                          </p:cBhvr>
                                          <p:tavLst>
                                            <p:tav tm="0">
                                              <p:val>
                                                <p:strVal val="1+#ppt_w/2"/>
                                              </p:val>
                                            </p:tav>
                                            <p:tav tm="100000">
                                              <p:val>
                                                <p:strVal val="#ppt_x"/>
                                              </p:val>
                                            </p:tav>
                                          </p:tavLst>
                                        </p:anim>
                                        <p:anim calcmode="lin" valueType="num">
                                          <p:cBhvr additive="base">
                                            <p:cTn id="56" dur="500" fill="hold"/>
                                            <p:tgtEl>
                                              <p:spTgt spid="4"/>
                                            </p:tgtEl>
                                            <p:attrNameLst>
                                              <p:attrName>ppt_y</p:attrName>
                                            </p:attrNameLst>
                                          </p:cBhvr>
                                          <p:tavLst>
                                            <p:tav tm="0">
                                              <p:val>
                                                <p:strVal val="0-#ppt_h/2"/>
                                              </p:val>
                                            </p:tav>
                                            <p:tav tm="100000">
                                              <p:val>
                                                <p:strVal val="#ppt_y"/>
                                              </p:val>
                                            </p:tav>
                                          </p:tavLst>
                                        </p:anim>
                                      </p:childTnLst>
                                    </p:cTn>
                                  </p:par>
                                  <p:par>
                                    <p:cTn id="57" presetID="2" presetClass="entr" presetSubtype="3" decel="100000" fill="hold" grpId="0" nodeType="withEffect">
                                      <p:stCondLst>
                                        <p:cond delay="0"/>
                                      </p:stCondLst>
                                      <p:childTnLst>
                                        <p:set>
                                          <p:cBhvr>
                                            <p:cTn id="58" dur="1" fill="hold">
                                              <p:stCondLst>
                                                <p:cond delay="0"/>
                                              </p:stCondLst>
                                            </p:cTn>
                                            <p:tgtEl>
                                              <p:spTgt spid="5"/>
                                            </p:tgtEl>
                                            <p:attrNameLst>
                                              <p:attrName>style.visibility</p:attrName>
                                            </p:attrNameLst>
                                          </p:cBhvr>
                                          <p:to>
                                            <p:strVal val="visible"/>
                                          </p:to>
                                        </p:set>
                                        <p:anim calcmode="lin" valueType="num">
                                          <p:cBhvr additive="base">
                                            <p:cTn id="59" dur="500" fill="hold"/>
                                            <p:tgtEl>
                                              <p:spTgt spid="5"/>
                                            </p:tgtEl>
                                            <p:attrNameLst>
                                              <p:attrName>ppt_x</p:attrName>
                                            </p:attrNameLst>
                                          </p:cBhvr>
                                          <p:tavLst>
                                            <p:tav tm="0">
                                              <p:val>
                                                <p:strVal val="1+#ppt_w/2"/>
                                              </p:val>
                                            </p:tav>
                                            <p:tav tm="100000">
                                              <p:val>
                                                <p:strVal val="#ppt_x"/>
                                              </p:val>
                                            </p:tav>
                                          </p:tavLst>
                                        </p:anim>
                                        <p:anim calcmode="lin" valueType="num">
                                          <p:cBhvr additive="base">
                                            <p:cTn id="60" dur="500" fill="hold"/>
                                            <p:tgtEl>
                                              <p:spTgt spid="5"/>
                                            </p:tgtEl>
                                            <p:attrNameLst>
                                              <p:attrName>ppt_y</p:attrName>
                                            </p:attrNameLst>
                                          </p:cBhvr>
                                          <p:tavLst>
                                            <p:tav tm="0">
                                              <p:val>
                                                <p:strVal val="0-#ppt_h/2"/>
                                              </p:val>
                                            </p:tav>
                                            <p:tav tm="100000">
                                              <p:val>
                                                <p:strVal val="#ppt_y"/>
                                              </p:val>
                                            </p:tav>
                                          </p:tavLst>
                                        </p:anim>
                                      </p:childTnLst>
                                    </p:cTn>
                                  </p:par>
                                  <p:par>
                                    <p:cTn id="61" presetID="2" presetClass="entr" presetSubtype="3" decel="100000" fill="hold" grpId="0" nodeType="withEffect">
                                      <p:stCondLst>
                                        <p:cond delay="0"/>
                                      </p:stCondLst>
                                      <p:childTnLst>
                                        <p:set>
                                          <p:cBhvr>
                                            <p:cTn id="62" dur="1" fill="hold">
                                              <p:stCondLst>
                                                <p:cond delay="0"/>
                                              </p:stCondLst>
                                            </p:cTn>
                                            <p:tgtEl>
                                              <p:spTgt spid="6"/>
                                            </p:tgtEl>
                                            <p:attrNameLst>
                                              <p:attrName>style.visibility</p:attrName>
                                            </p:attrNameLst>
                                          </p:cBhvr>
                                          <p:to>
                                            <p:strVal val="visible"/>
                                          </p:to>
                                        </p:set>
                                        <p:anim calcmode="lin" valueType="num">
                                          <p:cBhvr additive="base">
                                            <p:cTn id="63" dur="500" fill="hold"/>
                                            <p:tgtEl>
                                              <p:spTgt spid="6"/>
                                            </p:tgtEl>
                                            <p:attrNameLst>
                                              <p:attrName>ppt_x</p:attrName>
                                            </p:attrNameLst>
                                          </p:cBhvr>
                                          <p:tavLst>
                                            <p:tav tm="0">
                                              <p:val>
                                                <p:strVal val="1+#ppt_w/2"/>
                                              </p:val>
                                            </p:tav>
                                            <p:tav tm="100000">
                                              <p:val>
                                                <p:strVal val="#ppt_x"/>
                                              </p:val>
                                            </p:tav>
                                          </p:tavLst>
                                        </p:anim>
                                        <p:anim calcmode="lin" valueType="num">
                                          <p:cBhvr additive="base">
                                            <p:cTn id="64" dur="500" fill="hold"/>
                                            <p:tgtEl>
                                              <p:spTgt spid="6"/>
                                            </p:tgtEl>
                                            <p:attrNameLst>
                                              <p:attrName>ppt_y</p:attrName>
                                            </p:attrNameLst>
                                          </p:cBhvr>
                                          <p:tavLst>
                                            <p:tav tm="0">
                                              <p:val>
                                                <p:strVal val="0-#ppt_h/2"/>
                                              </p:val>
                                            </p:tav>
                                            <p:tav tm="100000">
                                              <p:val>
                                                <p:strVal val="#ppt_y"/>
                                              </p:val>
                                            </p:tav>
                                          </p:tavLst>
                                        </p:anim>
                                      </p:childTnLst>
                                    </p:cTn>
                                  </p:par>
                                  <p:par>
                                    <p:cTn id="65" presetID="2" presetClass="entr" presetSubtype="3" decel="100000" fill="hold" grpId="0" nodeType="withEffect">
                                      <p:stCondLst>
                                        <p:cond delay="0"/>
                                      </p:stCondLst>
                                      <p:childTnLst>
                                        <p:set>
                                          <p:cBhvr>
                                            <p:cTn id="66" dur="1" fill="hold">
                                              <p:stCondLst>
                                                <p:cond delay="0"/>
                                              </p:stCondLst>
                                            </p:cTn>
                                            <p:tgtEl>
                                              <p:spTgt spid="7"/>
                                            </p:tgtEl>
                                            <p:attrNameLst>
                                              <p:attrName>style.visibility</p:attrName>
                                            </p:attrNameLst>
                                          </p:cBhvr>
                                          <p:to>
                                            <p:strVal val="visible"/>
                                          </p:to>
                                        </p:set>
                                        <p:anim calcmode="lin" valueType="num">
                                          <p:cBhvr additive="base">
                                            <p:cTn id="67" dur="500" fill="hold"/>
                                            <p:tgtEl>
                                              <p:spTgt spid="7"/>
                                            </p:tgtEl>
                                            <p:attrNameLst>
                                              <p:attrName>ppt_x</p:attrName>
                                            </p:attrNameLst>
                                          </p:cBhvr>
                                          <p:tavLst>
                                            <p:tav tm="0">
                                              <p:val>
                                                <p:strVal val="1+#ppt_w/2"/>
                                              </p:val>
                                            </p:tav>
                                            <p:tav tm="100000">
                                              <p:val>
                                                <p:strVal val="#ppt_x"/>
                                              </p:val>
                                            </p:tav>
                                          </p:tavLst>
                                        </p:anim>
                                        <p:anim calcmode="lin" valueType="num">
                                          <p:cBhvr additive="base">
                                            <p:cTn id="68" dur="500" fill="hold"/>
                                            <p:tgtEl>
                                              <p:spTgt spid="7"/>
                                            </p:tgtEl>
                                            <p:attrNameLst>
                                              <p:attrName>ppt_y</p:attrName>
                                            </p:attrNameLst>
                                          </p:cBhvr>
                                          <p:tavLst>
                                            <p:tav tm="0">
                                              <p:val>
                                                <p:strVal val="0-#ppt_h/2"/>
                                              </p:val>
                                            </p:tav>
                                            <p:tav tm="100000">
                                              <p:val>
                                                <p:strVal val="#ppt_y"/>
                                              </p:val>
                                            </p:tav>
                                          </p:tavLst>
                                        </p:anim>
                                      </p:childTnLst>
                                    </p:cTn>
                                  </p:par>
                                  <p:par>
                                    <p:cTn id="69" presetID="2" presetClass="entr" presetSubtype="4" fill="hold" nodeType="withEffect" p14:presetBounceEnd="40000">
                                      <p:stCondLst>
                                        <p:cond delay="0"/>
                                      </p:stCondLst>
                                      <p:childTnLst>
                                        <p:set>
                                          <p:cBhvr>
                                            <p:cTn id="70" dur="1" fill="hold">
                                              <p:stCondLst>
                                                <p:cond delay="0"/>
                                              </p:stCondLst>
                                            </p:cTn>
                                            <p:tgtEl>
                                              <p:spTgt spid="34"/>
                                            </p:tgtEl>
                                            <p:attrNameLst>
                                              <p:attrName>style.visibility</p:attrName>
                                            </p:attrNameLst>
                                          </p:cBhvr>
                                          <p:to>
                                            <p:strVal val="visible"/>
                                          </p:to>
                                        </p:set>
                                        <p:anim calcmode="lin" valueType="num" p14:bounceEnd="40000">
                                          <p:cBhvr additive="base">
                                            <p:cTn id="71" dur="1000" fill="hold"/>
                                            <p:tgtEl>
                                              <p:spTgt spid="34"/>
                                            </p:tgtEl>
                                            <p:attrNameLst>
                                              <p:attrName>ppt_x</p:attrName>
                                            </p:attrNameLst>
                                          </p:cBhvr>
                                          <p:tavLst>
                                            <p:tav tm="0">
                                              <p:val>
                                                <p:strVal val="#ppt_x"/>
                                              </p:val>
                                            </p:tav>
                                            <p:tav tm="100000">
                                              <p:val>
                                                <p:strVal val="#ppt_x"/>
                                              </p:val>
                                            </p:tav>
                                          </p:tavLst>
                                        </p:anim>
                                        <p:anim calcmode="lin" valueType="num" p14:bounceEnd="40000">
                                          <p:cBhvr additive="base">
                                            <p:cTn id="72" dur="10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decel="10000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12" decel="10000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0-#ppt_w/2"/>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12" decel="10000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0-#ppt_w/2"/>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12" decel="10000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0-#ppt_w/2"/>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par>
                                    <p:cTn id="25" presetID="2" presetClass="entr" presetSubtype="12" decel="10000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0-#ppt_w/2"/>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par>
                                    <p:cTn id="29" presetID="2" presetClass="entr" presetSubtype="12" decel="10000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0-#ppt_w/2"/>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par>
                                    <p:cTn id="33" presetID="2" presetClass="entr" presetSubtype="12" decel="10000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0-#ppt_w/2"/>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par>
                                    <p:cTn id="37" presetID="2" presetClass="entr" presetSubtype="12" decel="100000"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0-#ppt_w/2"/>
                                              </p:val>
                                            </p:tav>
                                            <p:tav tm="100000">
                                              <p:val>
                                                <p:strVal val="#ppt_x"/>
                                              </p:val>
                                            </p:tav>
                                          </p:tavLst>
                                        </p:anim>
                                        <p:anim calcmode="lin" valueType="num">
                                          <p:cBhvr additive="base">
                                            <p:cTn id="40" dur="500" fill="hold"/>
                                            <p:tgtEl>
                                              <p:spTgt spid="16"/>
                                            </p:tgtEl>
                                            <p:attrNameLst>
                                              <p:attrName>ppt_y</p:attrName>
                                            </p:attrNameLst>
                                          </p:cBhvr>
                                          <p:tavLst>
                                            <p:tav tm="0">
                                              <p:val>
                                                <p:strVal val="1+#ppt_h/2"/>
                                              </p:val>
                                            </p:tav>
                                            <p:tav tm="100000">
                                              <p:val>
                                                <p:strVal val="#ppt_y"/>
                                              </p:val>
                                            </p:tav>
                                          </p:tavLst>
                                        </p:anim>
                                      </p:childTnLst>
                                    </p:cTn>
                                  </p:par>
                                  <p:par>
                                    <p:cTn id="41" presetID="2" presetClass="entr" presetSubtype="12" decel="100000"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0-#ppt_w/2"/>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par>
                                    <p:cTn id="45" presetID="2" presetClass="entr" presetSubtype="3" decel="100000" fill="hold" grpId="0" nodeType="withEffect">
                                      <p:stCondLst>
                                        <p:cond delay="0"/>
                                      </p:stCondLst>
                                      <p:childTnLst>
                                        <p:set>
                                          <p:cBhvr>
                                            <p:cTn id="46" dur="1" fill="hold">
                                              <p:stCondLst>
                                                <p:cond delay="0"/>
                                              </p:stCondLst>
                                            </p:cTn>
                                            <p:tgtEl>
                                              <p:spTgt spid="2"/>
                                            </p:tgtEl>
                                            <p:attrNameLst>
                                              <p:attrName>style.visibility</p:attrName>
                                            </p:attrNameLst>
                                          </p:cBhvr>
                                          <p:to>
                                            <p:strVal val="visible"/>
                                          </p:to>
                                        </p:set>
                                        <p:anim calcmode="lin" valueType="num">
                                          <p:cBhvr additive="base">
                                            <p:cTn id="47" dur="500" fill="hold"/>
                                            <p:tgtEl>
                                              <p:spTgt spid="2"/>
                                            </p:tgtEl>
                                            <p:attrNameLst>
                                              <p:attrName>ppt_x</p:attrName>
                                            </p:attrNameLst>
                                          </p:cBhvr>
                                          <p:tavLst>
                                            <p:tav tm="0">
                                              <p:val>
                                                <p:strVal val="1+#ppt_w/2"/>
                                              </p:val>
                                            </p:tav>
                                            <p:tav tm="100000">
                                              <p:val>
                                                <p:strVal val="#ppt_x"/>
                                              </p:val>
                                            </p:tav>
                                          </p:tavLst>
                                        </p:anim>
                                        <p:anim calcmode="lin" valueType="num">
                                          <p:cBhvr additive="base">
                                            <p:cTn id="48" dur="500" fill="hold"/>
                                            <p:tgtEl>
                                              <p:spTgt spid="2"/>
                                            </p:tgtEl>
                                            <p:attrNameLst>
                                              <p:attrName>ppt_y</p:attrName>
                                            </p:attrNameLst>
                                          </p:cBhvr>
                                          <p:tavLst>
                                            <p:tav tm="0">
                                              <p:val>
                                                <p:strVal val="0-#ppt_h/2"/>
                                              </p:val>
                                            </p:tav>
                                            <p:tav tm="100000">
                                              <p:val>
                                                <p:strVal val="#ppt_y"/>
                                              </p:val>
                                            </p:tav>
                                          </p:tavLst>
                                        </p:anim>
                                      </p:childTnLst>
                                    </p:cTn>
                                  </p:par>
                                  <p:par>
                                    <p:cTn id="49" presetID="2" presetClass="entr" presetSubtype="3" decel="100000" fill="hold" grpId="0" nodeType="with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additive="base">
                                            <p:cTn id="51" dur="500" fill="hold"/>
                                            <p:tgtEl>
                                              <p:spTgt spid="3"/>
                                            </p:tgtEl>
                                            <p:attrNameLst>
                                              <p:attrName>ppt_x</p:attrName>
                                            </p:attrNameLst>
                                          </p:cBhvr>
                                          <p:tavLst>
                                            <p:tav tm="0">
                                              <p:val>
                                                <p:strVal val="1+#ppt_w/2"/>
                                              </p:val>
                                            </p:tav>
                                            <p:tav tm="100000">
                                              <p:val>
                                                <p:strVal val="#ppt_x"/>
                                              </p:val>
                                            </p:tav>
                                          </p:tavLst>
                                        </p:anim>
                                        <p:anim calcmode="lin" valueType="num">
                                          <p:cBhvr additive="base">
                                            <p:cTn id="52" dur="500" fill="hold"/>
                                            <p:tgtEl>
                                              <p:spTgt spid="3"/>
                                            </p:tgtEl>
                                            <p:attrNameLst>
                                              <p:attrName>ppt_y</p:attrName>
                                            </p:attrNameLst>
                                          </p:cBhvr>
                                          <p:tavLst>
                                            <p:tav tm="0">
                                              <p:val>
                                                <p:strVal val="0-#ppt_h/2"/>
                                              </p:val>
                                            </p:tav>
                                            <p:tav tm="100000">
                                              <p:val>
                                                <p:strVal val="#ppt_y"/>
                                              </p:val>
                                            </p:tav>
                                          </p:tavLst>
                                        </p:anim>
                                      </p:childTnLst>
                                    </p:cTn>
                                  </p:par>
                                  <p:par>
                                    <p:cTn id="53" presetID="2" presetClass="entr" presetSubtype="3" decel="100000" fill="hold" grpId="0" nodeType="withEffect">
                                      <p:stCondLst>
                                        <p:cond delay="0"/>
                                      </p:stCondLst>
                                      <p:childTnLst>
                                        <p:set>
                                          <p:cBhvr>
                                            <p:cTn id="54" dur="1" fill="hold">
                                              <p:stCondLst>
                                                <p:cond delay="0"/>
                                              </p:stCondLst>
                                            </p:cTn>
                                            <p:tgtEl>
                                              <p:spTgt spid="4"/>
                                            </p:tgtEl>
                                            <p:attrNameLst>
                                              <p:attrName>style.visibility</p:attrName>
                                            </p:attrNameLst>
                                          </p:cBhvr>
                                          <p:to>
                                            <p:strVal val="visible"/>
                                          </p:to>
                                        </p:set>
                                        <p:anim calcmode="lin" valueType="num">
                                          <p:cBhvr additive="base">
                                            <p:cTn id="55" dur="500" fill="hold"/>
                                            <p:tgtEl>
                                              <p:spTgt spid="4"/>
                                            </p:tgtEl>
                                            <p:attrNameLst>
                                              <p:attrName>ppt_x</p:attrName>
                                            </p:attrNameLst>
                                          </p:cBhvr>
                                          <p:tavLst>
                                            <p:tav tm="0">
                                              <p:val>
                                                <p:strVal val="1+#ppt_w/2"/>
                                              </p:val>
                                            </p:tav>
                                            <p:tav tm="100000">
                                              <p:val>
                                                <p:strVal val="#ppt_x"/>
                                              </p:val>
                                            </p:tav>
                                          </p:tavLst>
                                        </p:anim>
                                        <p:anim calcmode="lin" valueType="num">
                                          <p:cBhvr additive="base">
                                            <p:cTn id="56" dur="500" fill="hold"/>
                                            <p:tgtEl>
                                              <p:spTgt spid="4"/>
                                            </p:tgtEl>
                                            <p:attrNameLst>
                                              <p:attrName>ppt_y</p:attrName>
                                            </p:attrNameLst>
                                          </p:cBhvr>
                                          <p:tavLst>
                                            <p:tav tm="0">
                                              <p:val>
                                                <p:strVal val="0-#ppt_h/2"/>
                                              </p:val>
                                            </p:tav>
                                            <p:tav tm="100000">
                                              <p:val>
                                                <p:strVal val="#ppt_y"/>
                                              </p:val>
                                            </p:tav>
                                          </p:tavLst>
                                        </p:anim>
                                      </p:childTnLst>
                                    </p:cTn>
                                  </p:par>
                                  <p:par>
                                    <p:cTn id="57" presetID="2" presetClass="entr" presetSubtype="3" decel="100000" fill="hold" grpId="0" nodeType="withEffect">
                                      <p:stCondLst>
                                        <p:cond delay="0"/>
                                      </p:stCondLst>
                                      <p:childTnLst>
                                        <p:set>
                                          <p:cBhvr>
                                            <p:cTn id="58" dur="1" fill="hold">
                                              <p:stCondLst>
                                                <p:cond delay="0"/>
                                              </p:stCondLst>
                                            </p:cTn>
                                            <p:tgtEl>
                                              <p:spTgt spid="5"/>
                                            </p:tgtEl>
                                            <p:attrNameLst>
                                              <p:attrName>style.visibility</p:attrName>
                                            </p:attrNameLst>
                                          </p:cBhvr>
                                          <p:to>
                                            <p:strVal val="visible"/>
                                          </p:to>
                                        </p:set>
                                        <p:anim calcmode="lin" valueType="num">
                                          <p:cBhvr additive="base">
                                            <p:cTn id="59" dur="500" fill="hold"/>
                                            <p:tgtEl>
                                              <p:spTgt spid="5"/>
                                            </p:tgtEl>
                                            <p:attrNameLst>
                                              <p:attrName>ppt_x</p:attrName>
                                            </p:attrNameLst>
                                          </p:cBhvr>
                                          <p:tavLst>
                                            <p:tav tm="0">
                                              <p:val>
                                                <p:strVal val="1+#ppt_w/2"/>
                                              </p:val>
                                            </p:tav>
                                            <p:tav tm="100000">
                                              <p:val>
                                                <p:strVal val="#ppt_x"/>
                                              </p:val>
                                            </p:tav>
                                          </p:tavLst>
                                        </p:anim>
                                        <p:anim calcmode="lin" valueType="num">
                                          <p:cBhvr additive="base">
                                            <p:cTn id="60" dur="500" fill="hold"/>
                                            <p:tgtEl>
                                              <p:spTgt spid="5"/>
                                            </p:tgtEl>
                                            <p:attrNameLst>
                                              <p:attrName>ppt_y</p:attrName>
                                            </p:attrNameLst>
                                          </p:cBhvr>
                                          <p:tavLst>
                                            <p:tav tm="0">
                                              <p:val>
                                                <p:strVal val="0-#ppt_h/2"/>
                                              </p:val>
                                            </p:tav>
                                            <p:tav tm="100000">
                                              <p:val>
                                                <p:strVal val="#ppt_y"/>
                                              </p:val>
                                            </p:tav>
                                          </p:tavLst>
                                        </p:anim>
                                      </p:childTnLst>
                                    </p:cTn>
                                  </p:par>
                                  <p:par>
                                    <p:cTn id="61" presetID="2" presetClass="entr" presetSubtype="3" decel="100000" fill="hold" grpId="0" nodeType="withEffect">
                                      <p:stCondLst>
                                        <p:cond delay="0"/>
                                      </p:stCondLst>
                                      <p:childTnLst>
                                        <p:set>
                                          <p:cBhvr>
                                            <p:cTn id="62" dur="1" fill="hold">
                                              <p:stCondLst>
                                                <p:cond delay="0"/>
                                              </p:stCondLst>
                                            </p:cTn>
                                            <p:tgtEl>
                                              <p:spTgt spid="6"/>
                                            </p:tgtEl>
                                            <p:attrNameLst>
                                              <p:attrName>style.visibility</p:attrName>
                                            </p:attrNameLst>
                                          </p:cBhvr>
                                          <p:to>
                                            <p:strVal val="visible"/>
                                          </p:to>
                                        </p:set>
                                        <p:anim calcmode="lin" valueType="num">
                                          <p:cBhvr additive="base">
                                            <p:cTn id="63" dur="500" fill="hold"/>
                                            <p:tgtEl>
                                              <p:spTgt spid="6"/>
                                            </p:tgtEl>
                                            <p:attrNameLst>
                                              <p:attrName>ppt_x</p:attrName>
                                            </p:attrNameLst>
                                          </p:cBhvr>
                                          <p:tavLst>
                                            <p:tav tm="0">
                                              <p:val>
                                                <p:strVal val="1+#ppt_w/2"/>
                                              </p:val>
                                            </p:tav>
                                            <p:tav tm="100000">
                                              <p:val>
                                                <p:strVal val="#ppt_x"/>
                                              </p:val>
                                            </p:tav>
                                          </p:tavLst>
                                        </p:anim>
                                        <p:anim calcmode="lin" valueType="num">
                                          <p:cBhvr additive="base">
                                            <p:cTn id="64" dur="500" fill="hold"/>
                                            <p:tgtEl>
                                              <p:spTgt spid="6"/>
                                            </p:tgtEl>
                                            <p:attrNameLst>
                                              <p:attrName>ppt_y</p:attrName>
                                            </p:attrNameLst>
                                          </p:cBhvr>
                                          <p:tavLst>
                                            <p:tav tm="0">
                                              <p:val>
                                                <p:strVal val="0-#ppt_h/2"/>
                                              </p:val>
                                            </p:tav>
                                            <p:tav tm="100000">
                                              <p:val>
                                                <p:strVal val="#ppt_y"/>
                                              </p:val>
                                            </p:tav>
                                          </p:tavLst>
                                        </p:anim>
                                      </p:childTnLst>
                                    </p:cTn>
                                  </p:par>
                                  <p:par>
                                    <p:cTn id="65" presetID="2" presetClass="entr" presetSubtype="3" decel="100000" fill="hold" grpId="0" nodeType="withEffect">
                                      <p:stCondLst>
                                        <p:cond delay="0"/>
                                      </p:stCondLst>
                                      <p:childTnLst>
                                        <p:set>
                                          <p:cBhvr>
                                            <p:cTn id="66" dur="1" fill="hold">
                                              <p:stCondLst>
                                                <p:cond delay="0"/>
                                              </p:stCondLst>
                                            </p:cTn>
                                            <p:tgtEl>
                                              <p:spTgt spid="7"/>
                                            </p:tgtEl>
                                            <p:attrNameLst>
                                              <p:attrName>style.visibility</p:attrName>
                                            </p:attrNameLst>
                                          </p:cBhvr>
                                          <p:to>
                                            <p:strVal val="visible"/>
                                          </p:to>
                                        </p:set>
                                        <p:anim calcmode="lin" valueType="num">
                                          <p:cBhvr additive="base">
                                            <p:cTn id="67" dur="500" fill="hold"/>
                                            <p:tgtEl>
                                              <p:spTgt spid="7"/>
                                            </p:tgtEl>
                                            <p:attrNameLst>
                                              <p:attrName>ppt_x</p:attrName>
                                            </p:attrNameLst>
                                          </p:cBhvr>
                                          <p:tavLst>
                                            <p:tav tm="0">
                                              <p:val>
                                                <p:strVal val="1+#ppt_w/2"/>
                                              </p:val>
                                            </p:tav>
                                            <p:tav tm="100000">
                                              <p:val>
                                                <p:strVal val="#ppt_x"/>
                                              </p:val>
                                            </p:tav>
                                          </p:tavLst>
                                        </p:anim>
                                        <p:anim calcmode="lin" valueType="num">
                                          <p:cBhvr additive="base">
                                            <p:cTn id="68" dur="500" fill="hold"/>
                                            <p:tgtEl>
                                              <p:spTgt spid="7"/>
                                            </p:tgtEl>
                                            <p:attrNameLst>
                                              <p:attrName>ppt_y</p:attrName>
                                            </p:attrNameLst>
                                          </p:cBhvr>
                                          <p:tavLst>
                                            <p:tav tm="0">
                                              <p:val>
                                                <p:strVal val="0-#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34"/>
                                            </p:tgtEl>
                                            <p:attrNameLst>
                                              <p:attrName>style.visibility</p:attrName>
                                            </p:attrNameLst>
                                          </p:cBhvr>
                                          <p:to>
                                            <p:strVal val="visible"/>
                                          </p:to>
                                        </p:set>
                                        <p:anim calcmode="lin" valueType="num">
                                          <p:cBhvr additive="base">
                                            <p:cTn id="71" dur="1000" fill="hold"/>
                                            <p:tgtEl>
                                              <p:spTgt spid="34"/>
                                            </p:tgtEl>
                                            <p:attrNameLst>
                                              <p:attrName>ppt_x</p:attrName>
                                            </p:attrNameLst>
                                          </p:cBhvr>
                                          <p:tavLst>
                                            <p:tav tm="0">
                                              <p:val>
                                                <p:strVal val="#ppt_x"/>
                                              </p:val>
                                            </p:tav>
                                            <p:tav tm="100000">
                                              <p:val>
                                                <p:strVal val="#ppt_x"/>
                                              </p:val>
                                            </p:tav>
                                          </p:tavLst>
                                        </p:anim>
                                        <p:anim calcmode="lin" valueType="num">
                                          <p:cBhvr additive="base">
                                            <p:cTn id="72" dur="10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Lst>
      </p:timing>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grpSp>
        <p:nvGrpSpPr>
          <p:cNvPr id="21" name="组合 20"/>
          <p:cNvGrpSpPr/>
          <p:nvPr/>
        </p:nvGrpSpPr>
        <p:grpSpPr>
          <a:xfrm>
            <a:off x="966434" y="576947"/>
            <a:ext cx="349448" cy="746713"/>
            <a:chOff x="4950565" y="2141272"/>
            <a:chExt cx="3094826" cy="2773962"/>
          </a:xfrm>
        </p:grpSpPr>
        <p:sp>
          <p:nvSpPr>
            <p:cNvPr id="22" name="椭圆 21"/>
            <p:cNvSpPr/>
            <p:nvPr/>
          </p:nvSpPr>
          <p:spPr>
            <a:xfrm>
              <a:off x="4950565" y="2141272"/>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23" name="椭圆 22"/>
            <p:cNvSpPr/>
            <p:nvPr/>
          </p:nvSpPr>
          <p:spPr>
            <a:xfrm>
              <a:off x="7893507" y="4763350"/>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grpSp>
      <p:sp>
        <p:nvSpPr>
          <p:cNvPr id="36" name="椭圆 35"/>
          <p:cNvSpPr/>
          <p:nvPr/>
        </p:nvSpPr>
        <p:spPr>
          <a:xfrm>
            <a:off x="966434" y="174356"/>
            <a:ext cx="640419" cy="680410"/>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7" name="椭圆 36"/>
          <p:cNvSpPr/>
          <p:nvPr/>
        </p:nvSpPr>
        <p:spPr>
          <a:xfrm>
            <a:off x="470442" y="685039"/>
            <a:ext cx="429267" cy="429267"/>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8" name="椭圆 37"/>
          <p:cNvSpPr/>
          <p:nvPr/>
        </p:nvSpPr>
        <p:spPr>
          <a:xfrm>
            <a:off x="819708" y="1096817"/>
            <a:ext cx="226842" cy="226842"/>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9" name="椭圆 38"/>
          <p:cNvSpPr/>
          <p:nvPr/>
        </p:nvSpPr>
        <p:spPr>
          <a:xfrm>
            <a:off x="1186397" y="996120"/>
            <a:ext cx="293204" cy="293204"/>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Rectangle 50">
            <a:extLst>
              <a:ext uri="{FF2B5EF4-FFF2-40B4-BE49-F238E27FC236}">
                <a16:creationId xmlns:a16="http://schemas.microsoft.com/office/drawing/2014/main" id="{B19E1CFA-1077-47A5-8269-BADA5825BC72}"/>
              </a:ext>
            </a:extLst>
          </p:cNvPr>
          <p:cNvSpPr txBox="1">
            <a:spLocks noChangeArrowheads="1"/>
          </p:cNvSpPr>
          <p:nvPr/>
        </p:nvSpPr>
        <p:spPr bwMode="auto">
          <a:xfrm>
            <a:off x="2903538" y="247901"/>
            <a:ext cx="5938622" cy="6461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latinLnBrk="1" hangingPunct="0">
              <a:spcBef>
                <a:spcPct val="0"/>
              </a:spcBef>
              <a:spcAft>
                <a:spcPct val="0"/>
              </a:spcAft>
              <a:defRPr lang="zh-TW" altLang="zh-TW" sz="1200" kern="1200">
                <a:solidFill>
                  <a:schemeClr val="bg1"/>
                </a:solidFill>
                <a:latin typeface="+mj-lt"/>
                <a:ea typeface="HY견고딕" pitchFamily="18" charset="-127"/>
                <a:cs typeface="+mj-cs"/>
              </a:defRPr>
            </a:lvl1pPr>
            <a:lvl2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2pPr>
            <a:lvl3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3pPr>
            <a:lvl4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4pPr>
            <a:lvl5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5pPr>
            <a:lvl6pPr marL="457200" algn="l" rtl="0" fontAlgn="base" latinLnBrk="1">
              <a:spcBef>
                <a:spcPct val="0"/>
              </a:spcBef>
              <a:spcAft>
                <a:spcPct val="0"/>
              </a:spcAft>
              <a:defRPr sz="3600">
                <a:solidFill>
                  <a:schemeClr val="bg1"/>
                </a:solidFill>
                <a:latin typeface="Calibri" pitchFamily="34" charset="0"/>
                <a:ea typeface="HY견고딕" pitchFamily="18" charset="-127"/>
              </a:defRPr>
            </a:lvl6pPr>
            <a:lvl7pPr marL="914400" algn="l" rtl="0" fontAlgn="base" latinLnBrk="1">
              <a:spcBef>
                <a:spcPct val="0"/>
              </a:spcBef>
              <a:spcAft>
                <a:spcPct val="0"/>
              </a:spcAft>
              <a:defRPr sz="3600">
                <a:solidFill>
                  <a:schemeClr val="bg1"/>
                </a:solidFill>
                <a:latin typeface="Calibri" pitchFamily="34" charset="0"/>
                <a:ea typeface="HY견고딕" pitchFamily="18" charset="-127"/>
              </a:defRPr>
            </a:lvl7pPr>
            <a:lvl8pPr marL="1371600" algn="l" rtl="0" fontAlgn="base" latinLnBrk="1">
              <a:spcBef>
                <a:spcPct val="0"/>
              </a:spcBef>
              <a:spcAft>
                <a:spcPct val="0"/>
              </a:spcAft>
              <a:defRPr sz="3600">
                <a:solidFill>
                  <a:schemeClr val="bg1"/>
                </a:solidFill>
                <a:latin typeface="Calibri" pitchFamily="34" charset="0"/>
                <a:ea typeface="HY견고딕" pitchFamily="18" charset="-127"/>
              </a:defRPr>
            </a:lvl8pPr>
            <a:lvl9pPr marL="1828800" algn="l" rtl="0" fontAlgn="base" latinLnBrk="1">
              <a:spcBef>
                <a:spcPct val="0"/>
              </a:spcBef>
              <a:spcAft>
                <a:spcPct val="0"/>
              </a:spcAft>
              <a:defRPr sz="3600">
                <a:solidFill>
                  <a:schemeClr val="bg1"/>
                </a:solidFill>
                <a:latin typeface="Calibri" pitchFamily="34" charset="0"/>
                <a:ea typeface="HY견고딕" pitchFamily="18" charset="-127"/>
              </a:defRPr>
            </a:lvl9pPr>
          </a:lstStyle>
          <a:p>
            <a:pPr algn="ctr" eaLnBrk="1" hangingPunct="1"/>
            <a:r>
              <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分發比序</a:t>
            </a:r>
            <a:r>
              <a:rPr lang="en-US" altLang="zh-TW"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a:t>
            </a:r>
            <a:r>
              <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篩選</a:t>
            </a:r>
            <a:r>
              <a:rPr lang="en-US" altLang="zh-TW"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a:t>
            </a:r>
            <a:r>
              <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規則及說明</a:t>
            </a:r>
          </a:p>
        </p:txBody>
      </p:sp>
      <p:sp>
        <p:nvSpPr>
          <p:cNvPr id="2" name="矩形 1">
            <a:extLst>
              <a:ext uri="{FF2B5EF4-FFF2-40B4-BE49-F238E27FC236}">
                <a16:creationId xmlns:a16="http://schemas.microsoft.com/office/drawing/2014/main" id="{A4C22B10-809F-4054-A25B-B7BF130EBACB}"/>
              </a:ext>
            </a:extLst>
          </p:cNvPr>
          <p:cNvSpPr/>
          <p:nvPr/>
        </p:nvSpPr>
        <p:spPr>
          <a:xfrm>
            <a:off x="835290" y="4731478"/>
            <a:ext cx="7082076" cy="1472677"/>
          </a:xfrm>
          <a:prstGeom prst="rect">
            <a:avLst/>
          </a:prstGeom>
          <a:ln>
            <a:solidFill>
              <a:schemeClr val="tx1"/>
            </a:solidFill>
          </a:ln>
        </p:spPr>
        <p:txBody>
          <a:bodyPr wrap="square" lIns="144000" anchor="b" anchorCtr="0">
            <a:noAutofit/>
          </a:bodyPr>
          <a:lstStyle/>
          <a:p>
            <a:pPr marL="88900" indent="-88900">
              <a:lnSpc>
                <a:spcPts val="2500"/>
              </a:lnSpc>
              <a:buFont typeface="Arial" panose="020B0604020202020204" pitchFamily="34" charset="0"/>
              <a:buChar char="•"/>
            </a:pPr>
            <a:r>
              <a:rPr lang="zh-TW" altLang="zh-TW" dirty="0">
                <a:latin typeface="微軟正黑體" panose="020B0604030504040204" pitchFamily="34" charset="-120"/>
                <a:ea typeface="微軟正黑體" panose="020B0604030504040204" pitchFamily="34" charset="-120"/>
              </a:rPr>
              <a:t>校系要求</a:t>
            </a:r>
            <a:r>
              <a:rPr lang="zh-TW" altLang="en-US" dirty="0">
                <a:latin typeface="微軟正黑體" panose="020B0604030504040204" pitchFamily="34" charset="-120"/>
                <a:ea typeface="微軟正黑體" panose="020B0604030504040204" pitchFamily="34" charset="-120"/>
              </a:rPr>
              <a:t>檢定及分發比序之學科能力測驗科目成績總和為零級分</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缺考</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未報考成績以零級分計</a:t>
            </a:r>
            <a:r>
              <a:rPr lang="en-US" altLang="zh-TW" dirty="0">
                <a:latin typeface="微軟正黑體" panose="020B0604030504040204" pitchFamily="34" charset="-120"/>
                <a:ea typeface="微軟正黑體" panose="020B0604030504040204" pitchFamily="34" charset="-120"/>
              </a:rPr>
              <a:t>)</a:t>
            </a:r>
          </a:p>
          <a:p>
            <a:pPr marL="88900" indent="-88900">
              <a:lnSpc>
                <a:spcPts val="2500"/>
              </a:lnSpc>
              <a:buFont typeface="Arial" panose="020B0604020202020204" pitchFamily="34" charset="0"/>
              <a:buChar char="•"/>
            </a:pPr>
            <a:r>
              <a:rPr lang="zh-TW" altLang="zh-TW" dirty="0">
                <a:latin typeface="微軟正黑體" panose="020B0604030504040204" pitchFamily="34" charset="-120"/>
                <a:ea typeface="微軟正黑體" panose="020B0604030504040204" pitchFamily="34" charset="-120"/>
              </a:rPr>
              <a:t>校系要求</a:t>
            </a:r>
            <a:r>
              <a:rPr lang="zh-TW" altLang="en-US" dirty="0">
                <a:latin typeface="微軟正黑體" panose="020B0604030504040204" pitchFamily="34" charset="-120"/>
                <a:ea typeface="微軟正黑體" panose="020B0604030504040204" pitchFamily="34" charset="-120"/>
              </a:rPr>
              <a:t>檢定或分發比序</a:t>
            </a:r>
            <a:r>
              <a:rPr lang="zh-TW" altLang="zh-TW" dirty="0">
                <a:latin typeface="微軟正黑體" panose="020B0604030504040204" pitchFamily="34" charset="-120"/>
                <a:ea typeface="微軟正黑體" panose="020B0604030504040204" pitchFamily="34" charset="-120"/>
              </a:rPr>
              <a:t>之術科</a:t>
            </a:r>
            <a:r>
              <a:rPr lang="zh-TW" altLang="en-US" dirty="0">
                <a:latin typeface="微軟正黑體" panose="020B0604030504040204" pitchFamily="34" charset="-120"/>
                <a:ea typeface="微軟正黑體" panose="020B0604030504040204" pitchFamily="34" charset="-120"/>
              </a:rPr>
              <a:t>考試</a:t>
            </a:r>
            <a:r>
              <a:rPr lang="zh-TW" altLang="zh-TW" dirty="0">
                <a:latin typeface="微軟正黑體" panose="020B0604030504040204" pitchFamily="34" charset="-120"/>
                <a:ea typeface="微軟正黑體" panose="020B0604030504040204" pitchFamily="34" charset="-120"/>
              </a:rPr>
              <a:t>項目為零分</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缺考</a:t>
            </a:r>
            <a:r>
              <a:rPr lang="zh-TW"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未報考成績以零分計</a:t>
            </a:r>
            <a:r>
              <a:rPr lang="en-US" altLang="zh-TW" dirty="0">
                <a:latin typeface="微軟正黑體" panose="020B0604030504040204" pitchFamily="34" charset="-120"/>
                <a:ea typeface="微軟正黑體" panose="020B0604030504040204" pitchFamily="34" charset="-120"/>
              </a:rPr>
              <a:t>)</a:t>
            </a:r>
          </a:p>
        </p:txBody>
      </p:sp>
      <p:sp>
        <p:nvSpPr>
          <p:cNvPr id="70" name="TextBox 130">
            <a:extLst>
              <a:ext uri="{FF2B5EF4-FFF2-40B4-BE49-F238E27FC236}">
                <a16:creationId xmlns:a16="http://schemas.microsoft.com/office/drawing/2014/main" id="{25FB4FA8-906E-4A3A-BCAE-0EBBB3E23C08}"/>
              </a:ext>
            </a:extLst>
          </p:cNvPr>
          <p:cNvSpPr txBox="1"/>
          <p:nvPr/>
        </p:nvSpPr>
        <p:spPr>
          <a:xfrm>
            <a:off x="835291" y="3184915"/>
            <a:ext cx="7182436" cy="896307"/>
          </a:xfrm>
          <a:prstGeom prst="rect">
            <a:avLst/>
          </a:prstGeom>
          <a:noFill/>
          <a:ln>
            <a:solidFill>
              <a:schemeClr val="tx1"/>
            </a:solidFill>
          </a:ln>
        </p:spPr>
        <p:txBody>
          <a:bodyPr wrap="square" lIns="144000" rIns="36000" rtlCol="0" anchor="ctr" anchorCtr="0">
            <a:noAutofit/>
          </a:bodyPr>
          <a:lstStyle/>
          <a:p>
            <a:pPr marL="88900" indent="-88900">
              <a:lnSpc>
                <a:spcPts val="2500"/>
              </a:lnSpc>
              <a:buFont typeface="Arial" panose="020B0604020202020204" pitchFamily="34" charset="0"/>
              <a:buChar char="•"/>
            </a:pPr>
            <a:r>
              <a:rPr lang="zh-TW" altLang="zh-TW" dirty="0">
                <a:latin typeface="微軟正黑體" panose="020B0604030504040204" pitchFamily="34" charset="-120"/>
                <a:ea typeface="微軟正黑體" panose="020B0604030504040204" pitchFamily="34" charset="-120"/>
                <a:cs typeface="Times New Roman" panose="02020603050405020304" pitchFamily="18" charset="0"/>
              </a:rPr>
              <a:t>校系如同時將學科能力測驗「數學</a:t>
            </a:r>
            <a:r>
              <a:rPr lang="en-US" altLang="zh-TW" dirty="0">
                <a:latin typeface="微軟正黑體" panose="020B0604030504040204" pitchFamily="34" charset="-120"/>
                <a:ea typeface="微軟正黑體" panose="020B0604030504040204" pitchFamily="34" charset="-120"/>
                <a:cs typeface="Times New Roman" panose="02020603050405020304" pitchFamily="18" charset="0"/>
              </a:rPr>
              <a:t>A</a:t>
            </a:r>
            <a:r>
              <a:rPr lang="zh-TW" altLang="zh-TW" dirty="0">
                <a:latin typeface="微軟正黑體" panose="020B0604030504040204" pitchFamily="34" charset="-120"/>
                <a:ea typeface="微軟正黑體" panose="020B0604030504040204" pitchFamily="34" charset="-120"/>
                <a:cs typeface="Times New Roman" panose="02020603050405020304" pitchFamily="18" charset="0"/>
              </a:rPr>
              <a:t>」、「數學</a:t>
            </a:r>
            <a:r>
              <a:rPr lang="en-US" altLang="zh-TW" dirty="0">
                <a:latin typeface="微軟正黑體" panose="020B0604030504040204" pitchFamily="34" charset="-120"/>
                <a:ea typeface="微軟正黑體" panose="020B0604030504040204" pitchFamily="34" charset="-120"/>
                <a:cs typeface="Times New Roman" panose="02020603050405020304" pitchFamily="18" charset="0"/>
              </a:rPr>
              <a:t>B</a:t>
            </a:r>
            <a:r>
              <a:rPr lang="zh-TW" altLang="zh-TW" dirty="0">
                <a:latin typeface="微軟正黑體" panose="020B0604030504040204" pitchFamily="34" charset="-120"/>
                <a:ea typeface="微軟正黑體" panose="020B0604030504040204" pitchFamily="34" charset="-120"/>
                <a:cs typeface="Times New Roman" panose="02020603050405020304" pitchFamily="18" charset="0"/>
              </a:rPr>
              <a:t>」訂為其檢定科目</a:t>
            </a:r>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dirty="0">
                <a:latin typeface="微軟正黑體" panose="020B0604030504040204" pitchFamily="34" charset="-120"/>
                <a:ea typeface="微軟正黑體" panose="020B0604030504040204" pitchFamily="34" charset="-120"/>
                <a:cs typeface="Times New Roman" panose="02020603050405020304" pitchFamily="18" charset="0"/>
              </a:rPr>
              <a:t>考生僅需通過「數學</a:t>
            </a:r>
            <a:r>
              <a:rPr lang="en-US" altLang="zh-TW" dirty="0">
                <a:latin typeface="微軟正黑體" panose="020B0604030504040204" pitchFamily="34" charset="-120"/>
                <a:ea typeface="微軟正黑體" panose="020B0604030504040204" pitchFamily="34" charset="-120"/>
                <a:cs typeface="Times New Roman" panose="02020603050405020304" pitchFamily="18" charset="0"/>
              </a:rPr>
              <a:t>A</a:t>
            </a:r>
            <a:r>
              <a:rPr lang="zh-TW" altLang="zh-TW" dirty="0">
                <a:latin typeface="微軟正黑體" panose="020B0604030504040204" pitchFamily="34" charset="-120"/>
                <a:ea typeface="微軟正黑體" panose="020B0604030504040204" pitchFamily="34" charset="-120"/>
                <a:cs typeface="Times New Roman" panose="02020603050405020304" pitchFamily="18" charset="0"/>
              </a:rPr>
              <a:t>」或「數學</a:t>
            </a:r>
            <a:r>
              <a:rPr lang="en-US" altLang="zh-TW" dirty="0">
                <a:latin typeface="微軟正黑體" panose="020B0604030504040204" pitchFamily="34" charset="-120"/>
                <a:ea typeface="微軟正黑體" panose="020B0604030504040204" pitchFamily="34" charset="-120"/>
                <a:cs typeface="Times New Roman" panose="02020603050405020304" pitchFamily="18" charset="0"/>
              </a:rPr>
              <a:t>B</a:t>
            </a:r>
            <a:r>
              <a:rPr lang="zh-TW" altLang="zh-TW" dirty="0">
                <a:latin typeface="微軟正黑體" panose="020B0604030504040204" pitchFamily="34" charset="-120"/>
                <a:ea typeface="微軟正黑體" panose="020B0604030504040204" pitchFamily="34" charset="-120"/>
                <a:cs typeface="Times New Roman" panose="02020603050405020304" pitchFamily="18" charset="0"/>
              </a:rPr>
              <a:t>」其中一科之檢定標準。</a:t>
            </a:r>
          </a:p>
        </p:txBody>
      </p:sp>
      <p:sp>
        <p:nvSpPr>
          <p:cNvPr id="59" name="文字方塊 58">
            <a:extLst>
              <a:ext uri="{FF2B5EF4-FFF2-40B4-BE49-F238E27FC236}">
                <a16:creationId xmlns:a16="http://schemas.microsoft.com/office/drawing/2014/main" id="{4297465E-EE18-44BB-99E6-5C29C7B4A9CD}"/>
              </a:ext>
            </a:extLst>
          </p:cNvPr>
          <p:cNvSpPr txBox="1"/>
          <p:nvPr/>
        </p:nvSpPr>
        <p:spPr>
          <a:xfrm>
            <a:off x="884621" y="1765021"/>
            <a:ext cx="7133106" cy="628760"/>
          </a:xfrm>
          <a:prstGeom prst="rect">
            <a:avLst/>
          </a:prstGeom>
          <a:ln>
            <a:solidFill>
              <a:schemeClr val="tx1"/>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4000" tIns="333248" rIns="288000" bIns="113792" numCol="1" spcCol="1270" anchor="ctr" anchorCtr="0">
            <a:noAutofit/>
          </a:bodyPr>
          <a:lstStyle/>
          <a:p>
            <a:pPr>
              <a:buFont typeface="Arial" panose="020B0604020202020204" pitchFamily="34" charset="0"/>
              <a:buChar char="•"/>
            </a:pPr>
            <a:r>
              <a:rPr lang="zh-TW" altLang="zh-TW"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學科能力測驗「數學</a:t>
            </a:r>
            <a:r>
              <a:rPr lang="en-US" altLang="zh-TW"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a:t>
            </a:r>
            <a:r>
              <a:rPr lang="zh-TW" altLang="zh-TW"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」、「數學</a:t>
            </a:r>
            <a:r>
              <a:rPr lang="en-US" altLang="zh-TW"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B</a:t>
            </a:r>
            <a:r>
              <a:rPr lang="zh-TW" altLang="zh-TW"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於規則中僅計為</a:t>
            </a:r>
            <a:r>
              <a:rPr lang="en-US" altLang="zh-TW"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科。</a:t>
            </a:r>
            <a:endParaRPr lang="en-US" altLang="zh-TW"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75" name="矩形: 圓角 74">
            <a:extLst>
              <a:ext uri="{FF2B5EF4-FFF2-40B4-BE49-F238E27FC236}">
                <a16:creationId xmlns:a16="http://schemas.microsoft.com/office/drawing/2014/main" id="{CAB47D89-F97D-4E96-B0A3-78A3D731E494}"/>
              </a:ext>
            </a:extLst>
          </p:cNvPr>
          <p:cNvSpPr/>
          <p:nvPr/>
        </p:nvSpPr>
        <p:spPr>
          <a:xfrm>
            <a:off x="544547" y="2762267"/>
            <a:ext cx="7583934" cy="504000"/>
          </a:xfrm>
          <a:prstGeom prst="roundRect">
            <a:avLst/>
          </a:prstGeom>
          <a:solidFill>
            <a:schemeClr val="accent5">
              <a:lumMod val="75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anchor="ctr"/>
          <a:lstStyle/>
          <a:p>
            <a:r>
              <a:rPr lang="en-US" altLang="zh-TW" sz="2000" b="1" dirty="0">
                <a:latin typeface="微軟正黑體" panose="020B0604030504040204" pitchFamily="34" charset="-120"/>
                <a:ea typeface="微軟正黑體" panose="020B0604030504040204" pitchFamily="34" charset="-120"/>
              </a:rPr>
              <a:t>※</a:t>
            </a:r>
            <a:r>
              <a:rPr lang="zh-TW" altLang="en-US" sz="2000" b="1" dirty="0">
                <a:latin typeface="微軟正黑體" panose="020B0604030504040204" pitchFamily="34" charset="-120"/>
                <a:ea typeface="微軟正黑體" panose="020B0604030504040204" pitchFamily="34" charset="-120"/>
              </a:rPr>
              <a:t>考生需先通過檢定，得參加分發比序（篩選）</a:t>
            </a:r>
          </a:p>
        </p:txBody>
      </p:sp>
      <p:pic>
        <p:nvPicPr>
          <p:cNvPr id="3" name="圖片 2">
            <a:extLst>
              <a:ext uri="{FF2B5EF4-FFF2-40B4-BE49-F238E27FC236}">
                <a16:creationId xmlns:a16="http://schemas.microsoft.com/office/drawing/2014/main" id="{1811B433-47A9-47A6-B401-82BE090A80F7}"/>
              </a:ext>
            </a:extLst>
          </p:cNvPr>
          <p:cNvPicPr>
            <a:picLocks noChangeAspect="1"/>
          </p:cNvPicPr>
          <p:nvPr/>
        </p:nvPicPr>
        <p:blipFill>
          <a:blip r:embed="rId3"/>
          <a:stretch>
            <a:fillRect/>
          </a:stretch>
        </p:blipFill>
        <p:spPr>
          <a:xfrm>
            <a:off x="8318601" y="2391349"/>
            <a:ext cx="3712946" cy="2479686"/>
          </a:xfrm>
          <a:prstGeom prst="rect">
            <a:avLst/>
          </a:prstGeom>
        </p:spPr>
      </p:pic>
      <p:pic>
        <p:nvPicPr>
          <p:cNvPr id="25" name="圖片 24">
            <a:extLst>
              <a:ext uri="{FF2B5EF4-FFF2-40B4-BE49-F238E27FC236}">
                <a16:creationId xmlns:a16="http://schemas.microsoft.com/office/drawing/2014/main" id="{1E2DC609-66BB-4801-AA18-A981B4DF58D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800000">
            <a:off x="380390" y="1958555"/>
            <a:ext cx="609369" cy="609369"/>
          </a:xfrm>
          <a:prstGeom prst="rect">
            <a:avLst/>
          </a:prstGeom>
        </p:spPr>
      </p:pic>
      <p:pic>
        <p:nvPicPr>
          <p:cNvPr id="26" name="圖片 25">
            <a:extLst>
              <a:ext uri="{FF2B5EF4-FFF2-40B4-BE49-F238E27FC236}">
                <a16:creationId xmlns:a16="http://schemas.microsoft.com/office/drawing/2014/main" id="{29A97F97-A62F-49B3-92B4-2685786C2A8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800000">
            <a:off x="316924" y="3326957"/>
            <a:ext cx="609369" cy="609369"/>
          </a:xfrm>
          <a:prstGeom prst="rect">
            <a:avLst/>
          </a:prstGeom>
        </p:spPr>
      </p:pic>
      <p:sp>
        <p:nvSpPr>
          <p:cNvPr id="41" name="矩形 40">
            <a:extLst>
              <a:ext uri="{FF2B5EF4-FFF2-40B4-BE49-F238E27FC236}">
                <a16:creationId xmlns:a16="http://schemas.microsoft.com/office/drawing/2014/main" id="{E269C2FB-7488-4EC4-9537-CBA29F52CECA}"/>
              </a:ext>
            </a:extLst>
          </p:cNvPr>
          <p:cNvSpPr/>
          <p:nvPr/>
        </p:nvSpPr>
        <p:spPr>
          <a:xfrm>
            <a:off x="10175074" y="4497832"/>
            <a:ext cx="577969" cy="373203"/>
          </a:xfrm>
          <a:prstGeom prst="rect">
            <a:avLst/>
          </a:prstGeom>
          <a:noFill/>
          <a:ln w="38100" cap="flat" cmpd="sng" algn="ctr">
            <a:solidFill>
              <a:srgbClr val="C00000"/>
            </a:solidFill>
            <a:prstDash val="solid"/>
          </a:ln>
          <a:effectLst/>
        </p:spPr>
        <p:txBody>
          <a:bodyPr rtlCol="0" anchor="ctr"/>
          <a:lstStyle/>
          <a:p>
            <a:pPr algn="ctr" defTabSz="914400">
              <a:defRPr/>
            </a:pPr>
            <a:endParaRPr lang="zh-TW" altLang="en-US" kern="0">
              <a:solidFill>
                <a:prstClr val="white"/>
              </a:solidFill>
              <a:latin typeface="Rockwell" panose="02060603020205020403"/>
              <a:ea typeface="標楷體" panose="03000509000000000000" pitchFamily="65" charset="-120"/>
            </a:endParaRPr>
          </a:p>
        </p:txBody>
      </p:sp>
      <p:pic>
        <p:nvPicPr>
          <p:cNvPr id="18" name="圖形 17" descr="鐘">
            <a:extLst>
              <a:ext uri="{FF2B5EF4-FFF2-40B4-BE49-F238E27FC236}">
                <a16:creationId xmlns:a16="http://schemas.microsoft.com/office/drawing/2014/main" id="{2565653A-CEE7-4D3A-8712-83502FE31345}"/>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1730266">
            <a:off x="10772375" y="1786246"/>
            <a:ext cx="704294" cy="704294"/>
          </a:xfrm>
          <a:prstGeom prst="rect">
            <a:avLst/>
          </a:prstGeom>
        </p:spPr>
      </p:pic>
      <p:pic>
        <p:nvPicPr>
          <p:cNvPr id="27" name="圖片 26">
            <a:extLst>
              <a:ext uri="{FF2B5EF4-FFF2-40B4-BE49-F238E27FC236}">
                <a16:creationId xmlns:a16="http://schemas.microsoft.com/office/drawing/2014/main" id="{2033A7DE-B0BA-40E2-9A12-CD9BEB6F517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206929" y="204707"/>
            <a:ext cx="1771199" cy="540000"/>
          </a:xfrm>
          <a:prstGeom prst="rect">
            <a:avLst/>
          </a:prstGeom>
        </p:spPr>
      </p:pic>
      <p:sp>
        <p:nvSpPr>
          <p:cNvPr id="5" name="投影片編號版面配置區 4">
            <a:extLst>
              <a:ext uri="{FF2B5EF4-FFF2-40B4-BE49-F238E27FC236}">
                <a16:creationId xmlns:a16="http://schemas.microsoft.com/office/drawing/2014/main" id="{1A82B9A5-5193-4BDE-977D-D0C78985DD5C}"/>
              </a:ext>
            </a:extLst>
          </p:cNvPr>
          <p:cNvSpPr>
            <a:spLocks noGrp="1"/>
          </p:cNvSpPr>
          <p:nvPr>
            <p:ph type="sldNum" sz="quarter" idx="12"/>
          </p:nvPr>
        </p:nvSpPr>
        <p:spPr/>
        <p:txBody>
          <a:bodyPr/>
          <a:lstStyle/>
          <a:p>
            <a:fld id="{ABC027CB-4B16-4B21-A276-8705E54D5316}" type="slidenum">
              <a:rPr lang="zh-CN" altLang="en-US" smtClean="0"/>
              <a:pPr/>
              <a:t>10</a:t>
            </a:fld>
            <a:endParaRPr lang="zh-CN" altLang="en-US"/>
          </a:p>
        </p:txBody>
      </p:sp>
      <p:sp>
        <p:nvSpPr>
          <p:cNvPr id="28" name="矩形: 圓角 27">
            <a:extLst>
              <a:ext uri="{FF2B5EF4-FFF2-40B4-BE49-F238E27FC236}">
                <a16:creationId xmlns:a16="http://schemas.microsoft.com/office/drawing/2014/main" id="{CA619281-D321-4450-8983-00717D929259}"/>
              </a:ext>
            </a:extLst>
          </p:cNvPr>
          <p:cNvSpPr/>
          <p:nvPr/>
        </p:nvSpPr>
        <p:spPr>
          <a:xfrm>
            <a:off x="563782" y="1396586"/>
            <a:ext cx="7583934" cy="504000"/>
          </a:xfrm>
          <a:prstGeom prst="roundRect">
            <a:avLst/>
          </a:prstGeom>
          <a:solidFill>
            <a:schemeClr val="accent2">
              <a:lumMod val="75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anchor="ctr"/>
          <a:lstStyle/>
          <a:p>
            <a:r>
              <a:rPr lang="en-US" altLang="zh-TW" sz="2000" b="1"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000" b="1" dirty="0">
                <a:solidFill>
                  <a:prstClr val="white"/>
                </a:solidFill>
                <a:latin typeface="微軟正黑體" panose="020B0604030504040204" pitchFamily="34" charset="-120"/>
                <a:ea typeface="微軟正黑體" panose="020B0604030504040204" pitchFamily="34" charset="-120"/>
              </a:rPr>
              <a:t>校系檢定、篩選及比序之學測科目至多</a:t>
            </a:r>
            <a:r>
              <a:rPr lang="en-US" altLang="zh-TW" sz="2000" b="1" dirty="0">
                <a:solidFill>
                  <a:prstClr val="white"/>
                </a:solidFill>
                <a:latin typeface="微軟正黑體" panose="020B0604030504040204" pitchFamily="34" charset="-120"/>
                <a:ea typeface="微軟正黑體" panose="020B0604030504040204" pitchFamily="34" charset="-120"/>
              </a:rPr>
              <a:t>4</a:t>
            </a:r>
            <a:r>
              <a:rPr lang="zh-TW" altLang="en-US" sz="2000" b="1" dirty="0">
                <a:solidFill>
                  <a:prstClr val="white"/>
                </a:solidFill>
                <a:latin typeface="微軟正黑體" panose="020B0604030504040204" pitchFamily="34" charset="-120"/>
                <a:ea typeface="微軟正黑體" panose="020B0604030504040204" pitchFamily="34" charset="-120"/>
              </a:rPr>
              <a:t>科</a:t>
            </a:r>
            <a:endParaRPr lang="zh-TW" altLang="en-US" sz="2000" b="1"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29" name="矩形: 圓角 28">
            <a:extLst>
              <a:ext uri="{FF2B5EF4-FFF2-40B4-BE49-F238E27FC236}">
                <a16:creationId xmlns:a16="http://schemas.microsoft.com/office/drawing/2014/main" id="{57371F96-451F-40BF-8FB4-7DAE6BE3BE79}"/>
              </a:ext>
            </a:extLst>
          </p:cNvPr>
          <p:cNvSpPr/>
          <p:nvPr/>
        </p:nvSpPr>
        <p:spPr>
          <a:xfrm>
            <a:off x="563782" y="4343971"/>
            <a:ext cx="7583934" cy="504000"/>
          </a:xfrm>
          <a:prstGeom prst="roundRect">
            <a:avLst/>
          </a:prstGeom>
          <a:solidFill>
            <a:schemeClr val="accent2">
              <a:lumMod val="75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anchor="ctr"/>
          <a:lstStyle/>
          <a:p>
            <a:r>
              <a:rPr lang="en-US" altLang="zh-TW" sz="2000" b="1"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000" b="1" dirty="0">
                <a:solidFill>
                  <a:prstClr val="white"/>
                </a:solidFill>
                <a:latin typeface="微軟正黑體" panose="020B0604030504040204" pitchFamily="34" charset="-120"/>
                <a:ea typeface="微軟正黑體" panose="020B0604030504040204" pitchFamily="34" charset="-120"/>
              </a:rPr>
              <a:t>有下列任一情形者，不得參加分發比序</a:t>
            </a:r>
            <a:endParaRPr lang="zh-TW" altLang="en-US" sz="2000" b="1" dirty="0">
              <a:latin typeface="微軟正黑體" panose="020B0604030504040204" pitchFamily="34" charset="-120"/>
              <a:ea typeface="微軟正黑體" panose="020B0604030504040204" pitchFamily="34" charset="-120"/>
              <a:cs typeface="Times New Roman" panose="02020603050405020304" pitchFamily="18" charset="0"/>
            </a:endParaRPr>
          </a:p>
        </p:txBody>
      </p:sp>
    </p:spTree>
    <p:extLst>
      <p:ext uri="{BB962C8B-B14F-4D97-AF65-F5344CB8AC3E}">
        <p14:creationId xmlns:p14="http://schemas.microsoft.com/office/powerpoint/2010/main" val="411544928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14:presetBounceEnd="20000">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14:bounceEnd="20000">
                                          <p:cBhvr additive="base">
                                            <p:cTn id="7" dur="500" fill="hold"/>
                                            <p:tgtEl>
                                              <p:spTgt spid="36"/>
                                            </p:tgtEl>
                                            <p:attrNameLst>
                                              <p:attrName>ppt_x</p:attrName>
                                            </p:attrNameLst>
                                          </p:cBhvr>
                                          <p:tavLst>
                                            <p:tav tm="0">
                                              <p:val>
                                                <p:strVal val="1+#ppt_w/2"/>
                                              </p:val>
                                            </p:tav>
                                            <p:tav tm="100000">
                                              <p:val>
                                                <p:strVal val="#ppt_x"/>
                                              </p:val>
                                            </p:tav>
                                          </p:tavLst>
                                        </p:anim>
                                        <p:anim calcmode="lin" valueType="num" p14:bounceEnd="20000">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14:presetBounceEnd="20000">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14:bounceEnd="20000">
                                          <p:cBhvr additive="base">
                                            <p:cTn id="11" dur="500" fill="hold"/>
                                            <p:tgtEl>
                                              <p:spTgt spid="37"/>
                                            </p:tgtEl>
                                            <p:attrNameLst>
                                              <p:attrName>ppt_x</p:attrName>
                                            </p:attrNameLst>
                                          </p:cBhvr>
                                          <p:tavLst>
                                            <p:tav tm="0">
                                              <p:val>
                                                <p:strVal val="1+#ppt_w/2"/>
                                              </p:val>
                                            </p:tav>
                                            <p:tav tm="100000">
                                              <p:val>
                                                <p:strVal val="#ppt_x"/>
                                              </p:val>
                                            </p:tav>
                                          </p:tavLst>
                                        </p:anim>
                                        <p:anim calcmode="lin" valueType="num" p14:bounceEnd="20000">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14:presetBounceEnd="20000">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14:bounceEnd="20000">
                                          <p:cBhvr additive="base">
                                            <p:cTn id="15" dur="500" fill="hold"/>
                                            <p:tgtEl>
                                              <p:spTgt spid="39"/>
                                            </p:tgtEl>
                                            <p:attrNameLst>
                                              <p:attrName>ppt_x</p:attrName>
                                            </p:attrNameLst>
                                          </p:cBhvr>
                                          <p:tavLst>
                                            <p:tav tm="0">
                                              <p:val>
                                                <p:strVal val="1+#ppt_w/2"/>
                                              </p:val>
                                            </p:tav>
                                            <p:tav tm="100000">
                                              <p:val>
                                                <p:strVal val="#ppt_x"/>
                                              </p:val>
                                            </p:tav>
                                          </p:tavLst>
                                        </p:anim>
                                        <p:anim calcmode="lin" valueType="num" p14:bounceEnd="20000">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14:presetBounceEnd="20000">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14:bounceEnd="20000">
                                          <p:cBhvr additive="base">
                                            <p:cTn id="19" dur="500" fill="hold"/>
                                            <p:tgtEl>
                                              <p:spTgt spid="38"/>
                                            </p:tgtEl>
                                            <p:attrNameLst>
                                              <p:attrName>ppt_x</p:attrName>
                                            </p:attrNameLst>
                                          </p:cBhvr>
                                          <p:tavLst>
                                            <p:tav tm="0">
                                              <p:val>
                                                <p:strVal val="1+#ppt_w/2"/>
                                              </p:val>
                                            </p:tav>
                                            <p:tav tm="100000">
                                              <p:val>
                                                <p:strVal val="#ppt_x"/>
                                              </p:val>
                                            </p:tav>
                                          </p:tavLst>
                                        </p:anim>
                                        <p:anim calcmode="lin" valueType="num" p14:bounceEnd="20000">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1+#ppt_w/2"/>
                                              </p:val>
                                            </p:tav>
                                            <p:tav tm="100000">
                                              <p:val>
                                                <p:strVal val="#ppt_x"/>
                                              </p:val>
                                            </p:tav>
                                          </p:tavLst>
                                        </p:anim>
                                        <p:anim calcmode="lin" valueType="num">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1+#ppt_w/2"/>
                                              </p:val>
                                            </p:tav>
                                            <p:tav tm="100000">
                                              <p:val>
                                                <p:strVal val="#ppt_x"/>
                                              </p:val>
                                            </p:tav>
                                          </p:tavLst>
                                        </p:anim>
                                        <p:anim calcmode="lin" valueType="num">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1+#ppt_w/2"/>
                                              </p:val>
                                            </p:tav>
                                            <p:tav tm="100000">
                                              <p:val>
                                                <p:strVal val="#ppt_x"/>
                                              </p:val>
                                            </p:tav>
                                          </p:tavLst>
                                        </p:anim>
                                        <p:anim calcmode="lin" valueType="num">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1314520" y="664949"/>
            <a:ext cx="349448" cy="746713"/>
            <a:chOff x="4950565" y="2141272"/>
            <a:chExt cx="3094826" cy="2773962"/>
          </a:xfrm>
        </p:grpSpPr>
        <p:sp>
          <p:nvSpPr>
            <p:cNvPr id="22" name="椭圆 21"/>
            <p:cNvSpPr/>
            <p:nvPr/>
          </p:nvSpPr>
          <p:spPr>
            <a:xfrm>
              <a:off x="4950565" y="2141272"/>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23" name="椭圆 22"/>
            <p:cNvSpPr/>
            <p:nvPr/>
          </p:nvSpPr>
          <p:spPr>
            <a:xfrm>
              <a:off x="7893507" y="4763350"/>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grpSp>
      <p:sp>
        <p:nvSpPr>
          <p:cNvPr id="36" name="椭圆 35"/>
          <p:cNvSpPr/>
          <p:nvPr/>
        </p:nvSpPr>
        <p:spPr>
          <a:xfrm>
            <a:off x="1314520" y="212662"/>
            <a:ext cx="640419" cy="680410"/>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7" name="椭圆 36"/>
          <p:cNvSpPr/>
          <p:nvPr/>
        </p:nvSpPr>
        <p:spPr>
          <a:xfrm>
            <a:off x="818528" y="773041"/>
            <a:ext cx="429267" cy="429267"/>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8" name="椭圆 37"/>
          <p:cNvSpPr/>
          <p:nvPr/>
        </p:nvSpPr>
        <p:spPr>
          <a:xfrm>
            <a:off x="1234700" y="1184819"/>
            <a:ext cx="226842" cy="226842"/>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9" name="椭圆 38"/>
          <p:cNvSpPr/>
          <p:nvPr/>
        </p:nvSpPr>
        <p:spPr>
          <a:xfrm>
            <a:off x="1534483" y="1084122"/>
            <a:ext cx="293204" cy="293204"/>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Rectangle 50">
            <a:extLst>
              <a:ext uri="{FF2B5EF4-FFF2-40B4-BE49-F238E27FC236}">
                <a16:creationId xmlns:a16="http://schemas.microsoft.com/office/drawing/2014/main" id="{B19E1CFA-1077-47A5-8269-BADA5825BC72}"/>
              </a:ext>
            </a:extLst>
          </p:cNvPr>
          <p:cNvSpPr txBox="1">
            <a:spLocks noChangeArrowheads="1"/>
          </p:cNvSpPr>
          <p:nvPr/>
        </p:nvSpPr>
        <p:spPr bwMode="auto">
          <a:xfrm>
            <a:off x="2830676" y="246959"/>
            <a:ext cx="6800374" cy="6461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latinLnBrk="1" hangingPunct="0">
              <a:spcBef>
                <a:spcPct val="0"/>
              </a:spcBef>
              <a:spcAft>
                <a:spcPct val="0"/>
              </a:spcAft>
              <a:defRPr lang="zh-TW" altLang="zh-TW" sz="1200" kern="1200">
                <a:solidFill>
                  <a:schemeClr val="bg1"/>
                </a:solidFill>
                <a:latin typeface="+mj-lt"/>
                <a:ea typeface="HY견고딕" pitchFamily="18" charset="-127"/>
                <a:cs typeface="+mj-cs"/>
              </a:defRPr>
            </a:lvl1pPr>
            <a:lvl2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2pPr>
            <a:lvl3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3pPr>
            <a:lvl4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4pPr>
            <a:lvl5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5pPr>
            <a:lvl6pPr marL="457200" algn="l" rtl="0" fontAlgn="base" latinLnBrk="1">
              <a:spcBef>
                <a:spcPct val="0"/>
              </a:spcBef>
              <a:spcAft>
                <a:spcPct val="0"/>
              </a:spcAft>
              <a:defRPr sz="3600">
                <a:solidFill>
                  <a:schemeClr val="bg1"/>
                </a:solidFill>
                <a:latin typeface="Calibri" pitchFamily="34" charset="0"/>
                <a:ea typeface="HY견고딕" pitchFamily="18" charset="-127"/>
              </a:defRPr>
            </a:lvl6pPr>
            <a:lvl7pPr marL="914400" algn="l" rtl="0" fontAlgn="base" latinLnBrk="1">
              <a:spcBef>
                <a:spcPct val="0"/>
              </a:spcBef>
              <a:spcAft>
                <a:spcPct val="0"/>
              </a:spcAft>
              <a:defRPr sz="3600">
                <a:solidFill>
                  <a:schemeClr val="bg1"/>
                </a:solidFill>
                <a:latin typeface="Calibri" pitchFamily="34" charset="0"/>
                <a:ea typeface="HY견고딕" pitchFamily="18" charset="-127"/>
              </a:defRPr>
            </a:lvl7pPr>
            <a:lvl8pPr marL="1371600" algn="l" rtl="0" fontAlgn="base" latinLnBrk="1">
              <a:spcBef>
                <a:spcPct val="0"/>
              </a:spcBef>
              <a:spcAft>
                <a:spcPct val="0"/>
              </a:spcAft>
              <a:defRPr sz="3600">
                <a:solidFill>
                  <a:schemeClr val="bg1"/>
                </a:solidFill>
                <a:latin typeface="Calibri" pitchFamily="34" charset="0"/>
                <a:ea typeface="HY견고딕" pitchFamily="18" charset="-127"/>
              </a:defRPr>
            </a:lvl8pPr>
            <a:lvl9pPr marL="1828800" algn="l" rtl="0" fontAlgn="base" latinLnBrk="1">
              <a:spcBef>
                <a:spcPct val="0"/>
              </a:spcBef>
              <a:spcAft>
                <a:spcPct val="0"/>
              </a:spcAft>
              <a:defRPr sz="3600">
                <a:solidFill>
                  <a:schemeClr val="bg1"/>
                </a:solidFill>
                <a:latin typeface="Calibri" pitchFamily="34" charset="0"/>
                <a:ea typeface="HY견고딕" pitchFamily="18" charset="-127"/>
              </a:defRPr>
            </a:lvl9pPr>
          </a:lstStyle>
          <a:p>
            <a:pPr algn="ctr" eaLnBrk="1" hangingPunct="1">
              <a:lnSpc>
                <a:spcPct val="100000"/>
              </a:lnSpc>
              <a:buClrTx/>
              <a:buFontTx/>
              <a:buNone/>
              <a:defRPr/>
            </a:pPr>
            <a:r>
              <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第</a:t>
            </a:r>
            <a:r>
              <a:rPr lang="en-US" altLang="zh-TW"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1-7</a:t>
            </a:r>
            <a:r>
              <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類學群分發比序說明範例</a:t>
            </a:r>
          </a:p>
        </p:txBody>
      </p:sp>
      <p:sp>
        <p:nvSpPr>
          <p:cNvPr id="34" name="矩形 33">
            <a:extLst>
              <a:ext uri="{FF2B5EF4-FFF2-40B4-BE49-F238E27FC236}">
                <a16:creationId xmlns:a16="http://schemas.microsoft.com/office/drawing/2014/main" id="{4D86DB41-554D-4AB1-928B-5C33642E55E4}"/>
              </a:ext>
            </a:extLst>
          </p:cNvPr>
          <p:cNvSpPr>
            <a:spLocks noChangeArrowheads="1"/>
          </p:cNvSpPr>
          <p:nvPr/>
        </p:nvSpPr>
        <p:spPr bwMode="auto">
          <a:xfrm>
            <a:off x="2862982" y="1159559"/>
            <a:ext cx="6654800" cy="461665"/>
          </a:xfrm>
          <a:prstGeom prst="rect">
            <a:avLst/>
          </a:prstGeom>
          <a:solidFill>
            <a:schemeClr val="accent2">
              <a:lumMod val="40000"/>
              <a:lumOff val="60000"/>
            </a:schemeClr>
          </a:solidFill>
          <a:ln>
            <a:headEnd/>
            <a:tailEnd/>
          </a:ln>
          <a:extLst/>
        </p:spPr>
        <p:style>
          <a:lnRef idx="1">
            <a:schemeClr val="accent1"/>
          </a:lnRef>
          <a:fillRef idx="2">
            <a:schemeClr val="accent1"/>
          </a:fillRef>
          <a:effectRef idx="1">
            <a:schemeClr val="accent1"/>
          </a:effectRef>
          <a:fontRef idx="minor">
            <a:schemeClr val="dk1"/>
          </a:fontRef>
        </p:style>
        <p:txBody>
          <a:bodyPr anchor="ctr">
            <a:sp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spcBef>
                <a:spcPts val="500"/>
              </a:spcBef>
              <a:spcAft>
                <a:spcPts val="500"/>
              </a:spcAft>
              <a:defRPr/>
            </a:pPr>
            <a:r>
              <a:rPr lang="zh-TW" altLang="en-US" sz="2400" b="1" dirty="0">
                <a:latin typeface="微軟正黑體" panose="020B0604030504040204" pitchFamily="34" charset="-120"/>
                <a:ea typeface="微軟正黑體" panose="020B0604030504040204" pitchFamily="34" charset="-120"/>
              </a:rPr>
              <a:t>高中對同一所大學每一學群至多可推薦</a:t>
            </a:r>
            <a:r>
              <a:rPr lang="en-US" altLang="zh-TW" sz="2400" b="1" dirty="0">
                <a:latin typeface="微軟正黑體" panose="020B0604030504040204" pitchFamily="34" charset="-120"/>
                <a:ea typeface="微軟正黑體" panose="020B0604030504040204" pitchFamily="34" charset="-120"/>
              </a:rPr>
              <a:t>2</a:t>
            </a:r>
            <a:r>
              <a:rPr lang="zh-TW" altLang="en-US" sz="2400" b="1" dirty="0">
                <a:latin typeface="微軟正黑體" panose="020B0604030504040204" pitchFamily="34" charset="-120"/>
                <a:ea typeface="微軟正黑體" panose="020B0604030504040204" pitchFamily="34" charset="-120"/>
              </a:rPr>
              <a:t>名學生</a:t>
            </a:r>
            <a:endParaRPr lang="zh-TW" altLang="zh-TW" sz="2400" b="1" dirty="0">
              <a:latin typeface="微軟正黑體" panose="020B0604030504040204" pitchFamily="34" charset="-120"/>
              <a:ea typeface="微軟正黑體" panose="020B0604030504040204" pitchFamily="34" charset="-120"/>
            </a:endParaRPr>
          </a:p>
        </p:txBody>
      </p:sp>
      <p:grpSp>
        <p:nvGrpSpPr>
          <p:cNvPr id="35" name="Group 26">
            <a:extLst>
              <a:ext uri="{FF2B5EF4-FFF2-40B4-BE49-F238E27FC236}">
                <a16:creationId xmlns:a16="http://schemas.microsoft.com/office/drawing/2014/main" id="{7B4B8154-B232-4995-AF3C-7BFC6FC11475}"/>
              </a:ext>
            </a:extLst>
          </p:cNvPr>
          <p:cNvGrpSpPr>
            <a:grpSpLocks/>
          </p:cNvGrpSpPr>
          <p:nvPr/>
        </p:nvGrpSpPr>
        <p:grpSpPr bwMode="auto">
          <a:xfrm>
            <a:off x="1994465" y="2464644"/>
            <a:ext cx="1903412" cy="2497138"/>
            <a:chOff x="2992" y="3799"/>
            <a:chExt cx="2999" cy="3930"/>
          </a:xfrm>
        </p:grpSpPr>
        <p:sp>
          <p:nvSpPr>
            <p:cNvPr id="48" name="文字方塊 23">
              <a:extLst>
                <a:ext uri="{FF2B5EF4-FFF2-40B4-BE49-F238E27FC236}">
                  <a16:creationId xmlns:a16="http://schemas.microsoft.com/office/drawing/2014/main" id="{20DD6C27-0598-4BF6-9B45-A42625F95EE2}"/>
                </a:ext>
              </a:extLst>
            </p:cNvPr>
            <p:cNvSpPr txBox="1">
              <a:spLocks noChangeArrowheads="1"/>
            </p:cNvSpPr>
            <p:nvPr/>
          </p:nvSpPr>
          <p:spPr bwMode="auto">
            <a:xfrm>
              <a:off x="2992" y="4670"/>
              <a:ext cx="450"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Bef>
                  <a:spcPts val="500"/>
                </a:spcBef>
                <a:spcAft>
                  <a:spcPts val="500"/>
                </a:spcAft>
              </a:pPr>
              <a:r>
                <a:rPr lang="en-US" altLang="zh-TW" sz="2000" b="1">
                  <a:solidFill>
                    <a:schemeClr val="accent5">
                      <a:lumMod val="75000"/>
                      <a:lumOff val="25000"/>
                    </a:schemeClr>
                  </a:solidFill>
                  <a:latin typeface="微軟正黑體" panose="020B0604030504040204" pitchFamily="34" charset="-120"/>
                  <a:ea typeface="微軟正黑體" panose="020B0604030504040204" pitchFamily="34" charset="-120"/>
                </a:rPr>
                <a:t>1</a:t>
              </a:r>
              <a:endParaRPr lang="zh-TW" altLang="zh-TW" sz="2000" b="1">
                <a:solidFill>
                  <a:schemeClr val="accent5">
                    <a:lumMod val="75000"/>
                    <a:lumOff val="25000"/>
                  </a:schemeClr>
                </a:solidFill>
                <a:latin typeface="微軟正黑體" panose="020B0604030504040204" pitchFamily="34" charset="-120"/>
                <a:ea typeface="微軟正黑體" panose="020B0604030504040204" pitchFamily="34" charset="-120"/>
              </a:endParaRPr>
            </a:p>
          </p:txBody>
        </p:sp>
        <p:sp>
          <p:nvSpPr>
            <p:cNvPr id="49" name="文字方塊 24">
              <a:extLst>
                <a:ext uri="{FF2B5EF4-FFF2-40B4-BE49-F238E27FC236}">
                  <a16:creationId xmlns:a16="http://schemas.microsoft.com/office/drawing/2014/main" id="{37CC85CE-7B91-4A56-B9A1-5E26818202FD}"/>
                </a:ext>
              </a:extLst>
            </p:cNvPr>
            <p:cNvSpPr txBox="1">
              <a:spLocks noChangeArrowheads="1"/>
            </p:cNvSpPr>
            <p:nvPr/>
          </p:nvSpPr>
          <p:spPr bwMode="auto">
            <a:xfrm>
              <a:off x="2992" y="5462"/>
              <a:ext cx="450" cy="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Bef>
                  <a:spcPts val="500"/>
                </a:spcBef>
                <a:spcAft>
                  <a:spcPts val="500"/>
                </a:spcAft>
              </a:pPr>
              <a:r>
                <a:rPr lang="en-US" altLang="zh-TW" sz="2000" b="1">
                  <a:solidFill>
                    <a:schemeClr val="accent5">
                      <a:lumMod val="75000"/>
                      <a:lumOff val="25000"/>
                    </a:schemeClr>
                  </a:solidFill>
                  <a:latin typeface="微軟正黑體" panose="020B0604030504040204" pitchFamily="34" charset="-120"/>
                  <a:ea typeface="微軟正黑體" panose="020B0604030504040204" pitchFamily="34" charset="-120"/>
                </a:rPr>
                <a:t>2</a:t>
              </a:r>
              <a:endParaRPr lang="zh-TW" altLang="zh-TW" sz="2000" b="1">
                <a:solidFill>
                  <a:schemeClr val="accent5">
                    <a:lumMod val="75000"/>
                    <a:lumOff val="25000"/>
                  </a:schemeClr>
                </a:solidFill>
                <a:latin typeface="微軟正黑體" panose="020B0604030504040204" pitchFamily="34" charset="-120"/>
                <a:ea typeface="微軟正黑體" panose="020B0604030504040204" pitchFamily="34" charset="-120"/>
              </a:endParaRPr>
            </a:p>
          </p:txBody>
        </p:sp>
        <p:sp>
          <p:nvSpPr>
            <p:cNvPr id="50" name="文字方塊 25">
              <a:extLst>
                <a:ext uri="{FF2B5EF4-FFF2-40B4-BE49-F238E27FC236}">
                  <a16:creationId xmlns:a16="http://schemas.microsoft.com/office/drawing/2014/main" id="{E72D7260-0542-41CF-9D9D-AA91C346848E}"/>
                </a:ext>
              </a:extLst>
            </p:cNvPr>
            <p:cNvSpPr txBox="1">
              <a:spLocks noChangeArrowheads="1"/>
            </p:cNvSpPr>
            <p:nvPr/>
          </p:nvSpPr>
          <p:spPr bwMode="auto">
            <a:xfrm>
              <a:off x="2992" y="6280"/>
              <a:ext cx="450" cy="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Bef>
                  <a:spcPts val="500"/>
                </a:spcBef>
                <a:spcAft>
                  <a:spcPts val="500"/>
                </a:spcAft>
              </a:pPr>
              <a:r>
                <a:rPr lang="en-US" altLang="zh-TW" sz="2000" b="1">
                  <a:solidFill>
                    <a:schemeClr val="accent5">
                      <a:lumMod val="75000"/>
                      <a:lumOff val="25000"/>
                    </a:schemeClr>
                  </a:solidFill>
                  <a:latin typeface="微軟正黑體" panose="020B0604030504040204" pitchFamily="34" charset="-120"/>
                  <a:ea typeface="微軟正黑體" panose="020B0604030504040204" pitchFamily="34" charset="-120"/>
                </a:rPr>
                <a:t>3</a:t>
              </a:r>
              <a:endParaRPr lang="zh-TW" altLang="zh-TW" sz="2000" b="1">
                <a:solidFill>
                  <a:schemeClr val="accent5">
                    <a:lumMod val="75000"/>
                    <a:lumOff val="25000"/>
                  </a:schemeClr>
                </a:solidFill>
                <a:latin typeface="微軟正黑體" panose="020B0604030504040204" pitchFamily="34" charset="-120"/>
                <a:ea typeface="微軟正黑體" panose="020B0604030504040204" pitchFamily="34" charset="-120"/>
              </a:endParaRPr>
            </a:p>
          </p:txBody>
        </p:sp>
        <p:sp>
          <p:nvSpPr>
            <p:cNvPr id="51" name="文字方塊 26">
              <a:extLst>
                <a:ext uri="{FF2B5EF4-FFF2-40B4-BE49-F238E27FC236}">
                  <a16:creationId xmlns:a16="http://schemas.microsoft.com/office/drawing/2014/main" id="{B9F4C676-8363-4DB2-8C9C-D3902DE3691D}"/>
                </a:ext>
              </a:extLst>
            </p:cNvPr>
            <p:cNvSpPr txBox="1">
              <a:spLocks noChangeArrowheads="1"/>
            </p:cNvSpPr>
            <p:nvPr/>
          </p:nvSpPr>
          <p:spPr bwMode="auto">
            <a:xfrm>
              <a:off x="3276" y="3799"/>
              <a:ext cx="2715" cy="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Bef>
                  <a:spcPts val="500"/>
                </a:spcBef>
                <a:spcAft>
                  <a:spcPts val="500"/>
                </a:spcAft>
              </a:pPr>
              <a:r>
                <a:rPr lang="zh-TW" altLang="en-US" sz="2000" b="1" dirty="0">
                  <a:solidFill>
                    <a:schemeClr val="accent5"/>
                  </a:solidFill>
                  <a:latin typeface="微軟正黑體" panose="020B0604030504040204" pitchFamily="34" charset="-120"/>
                  <a:ea typeface="微軟正黑體" panose="020B0604030504040204" pitchFamily="34" charset="-120"/>
                </a:rPr>
                <a:t>高中推薦順序</a:t>
              </a:r>
              <a:endParaRPr lang="zh-TW" altLang="zh-TW" sz="1600" dirty="0">
                <a:solidFill>
                  <a:schemeClr val="accent5"/>
                </a:solidFill>
                <a:latin typeface="微軟正黑體" panose="020B0604030504040204" pitchFamily="34" charset="-120"/>
                <a:ea typeface="微軟正黑體" panose="020B0604030504040204" pitchFamily="34" charset="-120"/>
              </a:endParaRPr>
            </a:p>
          </p:txBody>
        </p:sp>
        <p:sp>
          <p:nvSpPr>
            <p:cNvPr id="52" name="文字方塊 29">
              <a:extLst>
                <a:ext uri="{FF2B5EF4-FFF2-40B4-BE49-F238E27FC236}">
                  <a16:creationId xmlns:a16="http://schemas.microsoft.com/office/drawing/2014/main" id="{C3CF4C8E-9F2F-427A-9B50-66855A743644}"/>
                </a:ext>
              </a:extLst>
            </p:cNvPr>
            <p:cNvSpPr txBox="1">
              <a:spLocks noChangeArrowheads="1"/>
            </p:cNvSpPr>
            <p:nvPr/>
          </p:nvSpPr>
          <p:spPr bwMode="auto">
            <a:xfrm>
              <a:off x="2992" y="7080"/>
              <a:ext cx="450" cy="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Bef>
                  <a:spcPts val="500"/>
                </a:spcBef>
                <a:spcAft>
                  <a:spcPts val="500"/>
                </a:spcAft>
              </a:pPr>
              <a:r>
                <a:rPr lang="en-US" altLang="zh-TW" sz="2000" b="1">
                  <a:solidFill>
                    <a:schemeClr val="accent5">
                      <a:lumMod val="75000"/>
                      <a:lumOff val="25000"/>
                    </a:schemeClr>
                  </a:solidFill>
                  <a:latin typeface="微軟正黑體" panose="020B0604030504040204" pitchFamily="34" charset="-120"/>
                  <a:ea typeface="微軟正黑體" panose="020B0604030504040204" pitchFamily="34" charset="-120"/>
                </a:rPr>
                <a:t>4</a:t>
              </a:r>
              <a:endParaRPr lang="zh-TW" altLang="zh-TW" sz="2000" b="1">
                <a:solidFill>
                  <a:schemeClr val="accent5">
                    <a:lumMod val="75000"/>
                    <a:lumOff val="25000"/>
                  </a:schemeClr>
                </a:solidFill>
                <a:latin typeface="微軟正黑體" panose="020B0604030504040204" pitchFamily="34" charset="-120"/>
                <a:ea typeface="微軟正黑體" panose="020B0604030504040204" pitchFamily="34" charset="-120"/>
              </a:endParaRPr>
            </a:p>
          </p:txBody>
        </p:sp>
      </p:grpSp>
      <p:pic>
        <p:nvPicPr>
          <p:cNvPr id="40" name="table">
            <a:extLst>
              <a:ext uri="{FF2B5EF4-FFF2-40B4-BE49-F238E27FC236}">
                <a16:creationId xmlns:a16="http://schemas.microsoft.com/office/drawing/2014/main" id="{FB64C5AB-0922-4681-B168-F6E386D5EC75}"/>
              </a:ext>
            </a:extLst>
          </p:cNvPr>
          <p:cNvPicPr>
            <a:picLocks noChangeAspect="1"/>
          </p:cNvPicPr>
          <p:nvPr/>
        </p:nvPicPr>
        <p:blipFill>
          <a:blip r:embed="rId3"/>
          <a:stretch>
            <a:fillRect/>
          </a:stretch>
        </p:blipFill>
        <p:spPr>
          <a:xfrm>
            <a:off x="2321491" y="2945655"/>
            <a:ext cx="1474788" cy="2103440"/>
          </a:xfrm>
          <a:prstGeom prst="rect">
            <a:avLst/>
          </a:prstGeom>
        </p:spPr>
      </p:pic>
      <p:cxnSp>
        <p:nvCxnSpPr>
          <p:cNvPr id="41" name="直線單箭頭接點 40">
            <a:extLst>
              <a:ext uri="{FF2B5EF4-FFF2-40B4-BE49-F238E27FC236}">
                <a16:creationId xmlns:a16="http://schemas.microsoft.com/office/drawing/2014/main" id="{0AD44050-3AF1-4042-B2EB-89251D2180E0}"/>
              </a:ext>
            </a:extLst>
          </p:cNvPr>
          <p:cNvCxnSpPr>
            <a:cxnSpLocks noChangeShapeType="1"/>
          </p:cNvCxnSpPr>
          <p:nvPr/>
        </p:nvCxnSpPr>
        <p:spPr bwMode="auto">
          <a:xfrm flipV="1">
            <a:off x="3804216" y="3494930"/>
            <a:ext cx="4713288" cy="2159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42" name="直線單箭頭接點 41">
            <a:extLst>
              <a:ext uri="{FF2B5EF4-FFF2-40B4-BE49-F238E27FC236}">
                <a16:creationId xmlns:a16="http://schemas.microsoft.com/office/drawing/2014/main" id="{CFEA7E68-A17B-4C41-A580-7BBC7A30D3AF}"/>
              </a:ext>
            </a:extLst>
          </p:cNvPr>
          <p:cNvCxnSpPr/>
          <p:nvPr/>
        </p:nvCxnSpPr>
        <p:spPr bwMode="auto">
          <a:xfrm>
            <a:off x="3824855" y="3247280"/>
            <a:ext cx="4638675" cy="793800"/>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3" name="直線單箭頭接點 42">
            <a:extLst>
              <a:ext uri="{FF2B5EF4-FFF2-40B4-BE49-F238E27FC236}">
                <a16:creationId xmlns:a16="http://schemas.microsoft.com/office/drawing/2014/main" id="{6F1341C1-35EF-4736-B3BF-5E3FA3A994EC}"/>
              </a:ext>
            </a:extLst>
          </p:cNvPr>
          <p:cNvCxnSpPr>
            <a:cxnSpLocks/>
          </p:cNvCxnSpPr>
          <p:nvPr/>
        </p:nvCxnSpPr>
        <p:spPr bwMode="auto">
          <a:xfrm>
            <a:off x="3804216" y="3774330"/>
            <a:ext cx="4713288" cy="1786288"/>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4" name="直線單箭頭接點 43">
            <a:extLst>
              <a:ext uri="{FF2B5EF4-FFF2-40B4-BE49-F238E27FC236}">
                <a16:creationId xmlns:a16="http://schemas.microsoft.com/office/drawing/2014/main" id="{1F2ED1A7-6831-412F-9825-F511B4D5697C}"/>
              </a:ext>
            </a:extLst>
          </p:cNvPr>
          <p:cNvCxnSpPr>
            <a:cxnSpLocks/>
          </p:cNvCxnSpPr>
          <p:nvPr/>
        </p:nvCxnSpPr>
        <p:spPr bwMode="auto">
          <a:xfrm flipV="1">
            <a:off x="3804217" y="2533954"/>
            <a:ext cx="4659313" cy="1737264"/>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cxnSp>
        <p:nvCxnSpPr>
          <p:cNvPr id="45" name="直線單箭頭接點 44">
            <a:extLst>
              <a:ext uri="{FF2B5EF4-FFF2-40B4-BE49-F238E27FC236}">
                <a16:creationId xmlns:a16="http://schemas.microsoft.com/office/drawing/2014/main" id="{FFC0CF12-3510-40CC-9E6C-A33E4398766C}"/>
              </a:ext>
            </a:extLst>
          </p:cNvPr>
          <p:cNvCxnSpPr>
            <a:cxnSpLocks/>
          </p:cNvCxnSpPr>
          <p:nvPr/>
        </p:nvCxnSpPr>
        <p:spPr bwMode="auto">
          <a:xfrm flipV="1">
            <a:off x="3804217" y="2533954"/>
            <a:ext cx="4713287" cy="2221452"/>
          </a:xfrm>
          <a:prstGeom prst="straightConnector1">
            <a:avLst/>
          </a:prstGeom>
          <a:ln w="28575">
            <a:headEnd type="none" w="med" len="med"/>
            <a:tailEnd type="arrow"/>
          </a:ln>
        </p:spPr>
        <p:style>
          <a:lnRef idx="1">
            <a:schemeClr val="dk1"/>
          </a:lnRef>
          <a:fillRef idx="0">
            <a:schemeClr val="dk1"/>
          </a:fillRef>
          <a:effectRef idx="0">
            <a:schemeClr val="dk1"/>
          </a:effectRef>
          <a:fontRef idx="minor">
            <a:schemeClr val="tx1"/>
          </a:fontRef>
        </p:style>
      </p:cxnSp>
      <p:pic>
        <p:nvPicPr>
          <p:cNvPr id="46" name="table">
            <a:extLst>
              <a:ext uri="{FF2B5EF4-FFF2-40B4-BE49-F238E27FC236}">
                <a16:creationId xmlns:a16="http://schemas.microsoft.com/office/drawing/2014/main" id="{C0C3366B-ED8B-43F5-B8F2-B82347B5DFD9}"/>
              </a:ext>
            </a:extLst>
          </p:cNvPr>
          <p:cNvPicPr>
            <a:picLocks noChangeAspect="1"/>
          </p:cNvPicPr>
          <p:nvPr/>
        </p:nvPicPr>
        <p:blipFill>
          <a:blip r:embed="rId4"/>
          <a:stretch>
            <a:fillRect/>
          </a:stretch>
        </p:blipFill>
        <p:spPr>
          <a:xfrm>
            <a:off x="8590657" y="1905296"/>
            <a:ext cx="1610583" cy="4555152"/>
          </a:xfrm>
          <a:prstGeom prst="rect">
            <a:avLst/>
          </a:prstGeom>
        </p:spPr>
      </p:pic>
      <p:sp>
        <p:nvSpPr>
          <p:cNvPr id="47" name="矩形 46">
            <a:extLst>
              <a:ext uri="{FF2B5EF4-FFF2-40B4-BE49-F238E27FC236}">
                <a16:creationId xmlns:a16="http://schemas.microsoft.com/office/drawing/2014/main" id="{3CE88BEA-0D76-4579-862A-3A8C908695A2}"/>
              </a:ext>
            </a:extLst>
          </p:cNvPr>
          <p:cNvSpPr>
            <a:spLocks noChangeArrowheads="1"/>
          </p:cNvSpPr>
          <p:nvPr/>
        </p:nvSpPr>
        <p:spPr bwMode="auto">
          <a:xfrm>
            <a:off x="1882632" y="5366201"/>
            <a:ext cx="2514599" cy="400110"/>
          </a:xfrm>
          <a:prstGeom prst="rect">
            <a:avLst/>
          </a:prstGeom>
          <a:solidFill>
            <a:schemeClr val="accent2">
              <a:lumMod val="40000"/>
              <a:lumOff val="60000"/>
            </a:schemeClr>
          </a:solidFill>
          <a:ln>
            <a:noFill/>
          </a:ln>
          <a:extLst/>
        </p:spPr>
        <p:style>
          <a:lnRef idx="0">
            <a:scrgbClr r="0" g="0" b="0"/>
          </a:lnRef>
          <a:fillRef idx="0">
            <a:scrgbClr r="0" g="0" b="0"/>
          </a:fillRef>
          <a:effectRef idx="0">
            <a:scrgbClr r="0" g="0" b="0"/>
          </a:effectRef>
          <a:fontRef idx="minor">
            <a:schemeClr val="lt1"/>
          </a:fontRef>
        </p:style>
        <p:txBody>
          <a:bodyPr wrap="square" anchor="ctr">
            <a:sp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spcBef>
                <a:spcPts val="500"/>
              </a:spcBef>
              <a:spcAft>
                <a:spcPts val="500"/>
              </a:spcAft>
              <a:defRPr/>
            </a:pPr>
            <a:r>
              <a:rPr lang="zh-TW" altLang="en-US" sz="2000" b="1" dirty="0">
                <a:solidFill>
                  <a:srgbClr val="FF0000"/>
                </a:solidFill>
                <a:latin typeface="微軟正黑體" panose="020B0604030504040204" pitchFamily="34" charset="-120"/>
                <a:ea typeface="微軟正黑體" panose="020B0604030504040204" pitchFamily="34" charset="-120"/>
                <a:cs typeface="Arial" panose="020B0604020202020204" pitchFamily="34" charset="0"/>
              </a:rPr>
              <a:t>高中須排定推薦順序</a:t>
            </a:r>
            <a:endParaRPr lang="zh-TW" altLang="zh-TW" sz="2000" b="1" dirty="0">
              <a:solidFill>
                <a:srgbClr val="FF0000"/>
              </a:solidFill>
              <a:latin typeface="微軟正黑體" panose="020B0604030504040204" pitchFamily="34" charset="-120"/>
              <a:ea typeface="微軟正黑體" panose="020B0604030504040204" pitchFamily="34" charset="-120"/>
              <a:cs typeface="Arial" panose="020B0604020202020204" pitchFamily="34" charset="0"/>
            </a:endParaRPr>
          </a:p>
        </p:txBody>
      </p:sp>
      <p:pic>
        <p:nvPicPr>
          <p:cNvPr id="26" name="圖片 25">
            <a:extLst>
              <a:ext uri="{FF2B5EF4-FFF2-40B4-BE49-F238E27FC236}">
                <a16:creationId xmlns:a16="http://schemas.microsoft.com/office/drawing/2014/main" id="{D95CF34E-B633-4CD5-A3E0-9931835E399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06929" y="204707"/>
            <a:ext cx="1771199" cy="540000"/>
          </a:xfrm>
          <a:prstGeom prst="rect">
            <a:avLst/>
          </a:prstGeom>
        </p:spPr>
      </p:pic>
      <p:sp>
        <p:nvSpPr>
          <p:cNvPr id="3" name="投影片編號版面配置區 2">
            <a:extLst>
              <a:ext uri="{FF2B5EF4-FFF2-40B4-BE49-F238E27FC236}">
                <a16:creationId xmlns:a16="http://schemas.microsoft.com/office/drawing/2014/main" id="{7BEB2FE9-24E9-4070-BEC5-7D9AC4334C76}"/>
              </a:ext>
            </a:extLst>
          </p:cNvPr>
          <p:cNvSpPr>
            <a:spLocks noGrp="1"/>
          </p:cNvSpPr>
          <p:nvPr>
            <p:ph type="sldNum" sz="quarter" idx="12"/>
          </p:nvPr>
        </p:nvSpPr>
        <p:spPr/>
        <p:txBody>
          <a:bodyPr/>
          <a:lstStyle/>
          <a:p>
            <a:fld id="{ABC027CB-4B16-4B21-A276-8705E54D5316}" type="slidenum">
              <a:rPr lang="zh-CN" altLang="en-US" smtClean="0"/>
              <a:pPr/>
              <a:t>11</a:t>
            </a:fld>
            <a:endParaRPr lang="zh-CN" altLang="en-US"/>
          </a:p>
        </p:txBody>
      </p:sp>
    </p:spTree>
    <p:extLst>
      <p:ext uri="{BB962C8B-B14F-4D97-AF65-F5344CB8AC3E}">
        <p14:creationId xmlns:p14="http://schemas.microsoft.com/office/powerpoint/2010/main" val="256643680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14:presetBounceEnd="20000">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14:bounceEnd="20000">
                                          <p:cBhvr additive="base">
                                            <p:cTn id="7" dur="500" fill="hold"/>
                                            <p:tgtEl>
                                              <p:spTgt spid="36"/>
                                            </p:tgtEl>
                                            <p:attrNameLst>
                                              <p:attrName>ppt_x</p:attrName>
                                            </p:attrNameLst>
                                          </p:cBhvr>
                                          <p:tavLst>
                                            <p:tav tm="0">
                                              <p:val>
                                                <p:strVal val="1+#ppt_w/2"/>
                                              </p:val>
                                            </p:tav>
                                            <p:tav tm="100000">
                                              <p:val>
                                                <p:strVal val="#ppt_x"/>
                                              </p:val>
                                            </p:tav>
                                          </p:tavLst>
                                        </p:anim>
                                        <p:anim calcmode="lin" valueType="num" p14:bounceEnd="20000">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14:presetBounceEnd="20000">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14:bounceEnd="20000">
                                          <p:cBhvr additive="base">
                                            <p:cTn id="11" dur="500" fill="hold"/>
                                            <p:tgtEl>
                                              <p:spTgt spid="37"/>
                                            </p:tgtEl>
                                            <p:attrNameLst>
                                              <p:attrName>ppt_x</p:attrName>
                                            </p:attrNameLst>
                                          </p:cBhvr>
                                          <p:tavLst>
                                            <p:tav tm="0">
                                              <p:val>
                                                <p:strVal val="1+#ppt_w/2"/>
                                              </p:val>
                                            </p:tav>
                                            <p:tav tm="100000">
                                              <p:val>
                                                <p:strVal val="#ppt_x"/>
                                              </p:val>
                                            </p:tav>
                                          </p:tavLst>
                                        </p:anim>
                                        <p:anim calcmode="lin" valueType="num" p14:bounceEnd="20000">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14:presetBounceEnd="20000">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14:bounceEnd="20000">
                                          <p:cBhvr additive="base">
                                            <p:cTn id="15" dur="500" fill="hold"/>
                                            <p:tgtEl>
                                              <p:spTgt spid="39"/>
                                            </p:tgtEl>
                                            <p:attrNameLst>
                                              <p:attrName>ppt_x</p:attrName>
                                            </p:attrNameLst>
                                          </p:cBhvr>
                                          <p:tavLst>
                                            <p:tav tm="0">
                                              <p:val>
                                                <p:strVal val="1+#ppt_w/2"/>
                                              </p:val>
                                            </p:tav>
                                            <p:tav tm="100000">
                                              <p:val>
                                                <p:strVal val="#ppt_x"/>
                                              </p:val>
                                            </p:tav>
                                          </p:tavLst>
                                        </p:anim>
                                        <p:anim calcmode="lin" valueType="num" p14:bounceEnd="20000">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14:presetBounceEnd="20000">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14:bounceEnd="20000">
                                          <p:cBhvr additive="base">
                                            <p:cTn id="19" dur="500" fill="hold"/>
                                            <p:tgtEl>
                                              <p:spTgt spid="38"/>
                                            </p:tgtEl>
                                            <p:attrNameLst>
                                              <p:attrName>ppt_x</p:attrName>
                                            </p:attrNameLst>
                                          </p:cBhvr>
                                          <p:tavLst>
                                            <p:tav tm="0">
                                              <p:val>
                                                <p:strVal val="1+#ppt_w/2"/>
                                              </p:val>
                                            </p:tav>
                                            <p:tav tm="100000">
                                              <p:val>
                                                <p:strVal val="#ppt_x"/>
                                              </p:val>
                                            </p:tav>
                                          </p:tavLst>
                                        </p:anim>
                                        <p:anim calcmode="lin" valueType="num" p14:bounceEnd="20000">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1+#ppt_w/2"/>
                                              </p:val>
                                            </p:tav>
                                            <p:tav tm="100000">
                                              <p:val>
                                                <p:strVal val="#ppt_x"/>
                                              </p:val>
                                            </p:tav>
                                          </p:tavLst>
                                        </p:anim>
                                        <p:anim calcmode="lin" valueType="num">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1+#ppt_w/2"/>
                                              </p:val>
                                            </p:tav>
                                            <p:tav tm="100000">
                                              <p:val>
                                                <p:strVal val="#ppt_x"/>
                                              </p:val>
                                            </p:tav>
                                          </p:tavLst>
                                        </p:anim>
                                        <p:anim calcmode="lin" valueType="num">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1+#ppt_w/2"/>
                                              </p:val>
                                            </p:tav>
                                            <p:tav tm="100000">
                                              <p:val>
                                                <p:strVal val="#ppt_x"/>
                                              </p:val>
                                            </p:tav>
                                          </p:tavLst>
                                        </p:anim>
                                        <p:anim calcmode="lin" valueType="num">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1323274" y="557132"/>
            <a:ext cx="349448" cy="746713"/>
            <a:chOff x="4950565" y="2141272"/>
            <a:chExt cx="3094826" cy="2773962"/>
          </a:xfrm>
        </p:grpSpPr>
        <p:sp>
          <p:nvSpPr>
            <p:cNvPr id="22" name="椭圆 21"/>
            <p:cNvSpPr/>
            <p:nvPr/>
          </p:nvSpPr>
          <p:spPr>
            <a:xfrm>
              <a:off x="4950565" y="2141272"/>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23" name="椭圆 22"/>
            <p:cNvSpPr/>
            <p:nvPr/>
          </p:nvSpPr>
          <p:spPr>
            <a:xfrm>
              <a:off x="7893507" y="4763350"/>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grpSp>
      <p:sp>
        <p:nvSpPr>
          <p:cNvPr id="36" name="椭圆 35"/>
          <p:cNvSpPr/>
          <p:nvPr/>
        </p:nvSpPr>
        <p:spPr>
          <a:xfrm>
            <a:off x="1323274" y="154541"/>
            <a:ext cx="640419" cy="680410"/>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7" name="椭圆 36"/>
          <p:cNvSpPr/>
          <p:nvPr/>
        </p:nvSpPr>
        <p:spPr>
          <a:xfrm>
            <a:off x="827282" y="665224"/>
            <a:ext cx="429267" cy="429267"/>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8" name="椭圆 37"/>
          <p:cNvSpPr/>
          <p:nvPr/>
        </p:nvSpPr>
        <p:spPr>
          <a:xfrm>
            <a:off x="1243454" y="1077002"/>
            <a:ext cx="226842" cy="226842"/>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9" name="椭圆 38"/>
          <p:cNvSpPr/>
          <p:nvPr/>
        </p:nvSpPr>
        <p:spPr>
          <a:xfrm>
            <a:off x="1543237" y="976305"/>
            <a:ext cx="293204" cy="293204"/>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Rectangle 50">
            <a:extLst>
              <a:ext uri="{FF2B5EF4-FFF2-40B4-BE49-F238E27FC236}">
                <a16:creationId xmlns:a16="http://schemas.microsoft.com/office/drawing/2014/main" id="{B19E1CFA-1077-47A5-8269-BADA5825BC72}"/>
              </a:ext>
            </a:extLst>
          </p:cNvPr>
          <p:cNvSpPr txBox="1">
            <a:spLocks noChangeArrowheads="1"/>
          </p:cNvSpPr>
          <p:nvPr/>
        </p:nvSpPr>
        <p:spPr bwMode="auto">
          <a:xfrm>
            <a:off x="3760854" y="246959"/>
            <a:ext cx="4534927" cy="6461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latinLnBrk="1" hangingPunct="0">
              <a:spcBef>
                <a:spcPct val="0"/>
              </a:spcBef>
              <a:spcAft>
                <a:spcPct val="0"/>
              </a:spcAft>
              <a:defRPr lang="zh-TW" altLang="zh-TW" sz="1200" kern="1200">
                <a:solidFill>
                  <a:schemeClr val="bg1"/>
                </a:solidFill>
                <a:latin typeface="+mj-lt"/>
                <a:ea typeface="HY견고딕" pitchFamily="18" charset="-127"/>
                <a:cs typeface="+mj-cs"/>
              </a:defRPr>
            </a:lvl1pPr>
            <a:lvl2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2pPr>
            <a:lvl3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3pPr>
            <a:lvl4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4pPr>
            <a:lvl5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5pPr>
            <a:lvl6pPr marL="457200" algn="l" rtl="0" fontAlgn="base" latinLnBrk="1">
              <a:spcBef>
                <a:spcPct val="0"/>
              </a:spcBef>
              <a:spcAft>
                <a:spcPct val="0"/>
              </a:spcAft>
              <a:defRPr sz="3600">
                <a:solidFill>
                  <a:schemeClr val="bg1"/>
                </a:solidFill>
                <a:latin typeface="Calibri" pitchFamily="34" charset="0"/>
                <a:ea typeface="HY견고딕" pitchFamily="18" charset="-127"/>
              </a:defRPr>
            </a:lvl6pPr>
            <a:lvl7pPr marL="914400" algn="l" rtl="0" fontAlgn="base" latinLnBrk="1">
              <a:spcBef>
                <a:spcPct val="0"/>
              </a:spcBef>
              <a:spcAft>
                <a:spcPct val="0"/>
              </a:spcAft>
              <a:defRPr sz="3600">
                <a:solidFill>
                  <a:schemeClr val="bg1"/>
                </a:solidFill>
                <a:latin typeface="Calibri" pitchFamily="34" charset="0"/>
                <a:ea typeface="HY견고딕" pitchFamily="18" charset="-127"/>
              </a:defRPr>
            </a:lvl7pPr>
            <a:lvl8pPr marL="1371600" algn="l" rtl="0" fontAlgn="base" latinLnBrk="1">
              <a:spcBef>
                <a:spcPct val="0"/>
              </a:spcBef>
              <a:spcAft>
                <a:spcPct val="0"/>
              </a:spcAft>
              <a:defRPr sz="3600">
                <a:solidFill>
                  <a:schemeClr val="bg1"/>
                </a:solidFill>
                <a:latin typeface="Calibri" pitchFamily="34" charset="0"/>
                <a:ea typeface="HY견고딕" pitchFamily="18" charset="-127"/>
              </a:defRPr>
            </a:lvl8pPr>
            <a:lvl9pPr marL="1828800" algn="l" rtl="0" fontAlgn="base" latinLnBrk="1">
              <a:spcBef>
                <a:spcPct val="0"/>
              </a:spcBef>
              <a:spcAft>
                <a:spcPct val="0"/>
              </a:spcAft>
              <a:defRPr sz="3600">
                <a:solidFill>
                  <a:schemeClr val="bg1"/>
                </a:solidFill>
                <a:latin typeface="Calibri" pitchFamily="34" charset="0"/>
                <a:ea typeface="HY견고딕" pitchFamily="18" charset="-127"/>
              </a:defRPr>
            </a:lvl9pPr>
          </a:lstStyle>
          <a:p>
            <a:pPr algn="ctr" eaLnBrk="1" hangingPunct="1"/>
            <a:endParaRPr lang="zh-TW" altLang="en-US" sz="4000" b="1" dirty="0">
              <a:solidFill>
                <a:srgbClr val="003366"/>
              </a:solidFill>
              <a:latin typeface="Microsoft YaHei" panose="020B0503020204020204" pitchFamily="34" charset="-122"/>
              <a:ea typeface="Microsoft YaHei" panose="020B0503020204020204" pitchFamily="34" charset="-122"/>
              <a:cs typeface="Times New Roman" pitchFamily="18" charset="0"/>
            </a:endParaRPr>
          </a:p>
        </p:txBody>
      </p:sp>
      <p:sp>
        <p:nvSpPr>
          <p:cNvPr id="42" name="Rectangle 1">
            <a:extLst>
              <a:ext uri="{FF2B5EF4-FFF2-40B4-BE49-F238E27FC236}">
                <a16:creationId xmlns:a16="http://schemas.microsoft.com/office/drawing/2014/main" id="{E6B8592D-8B33-4EBB-88AA-0464D3BD0789}"/>
              </a:ext>
            </a:extLst>
          </p:cNvPr>
          <p:cNvSpPr>
            <a:spLocks noChangeArrowheads="1"/>
          </p:cNvSpPr>
          <p:nvPr/>
        </p:nvSpPr>
        <p:spPr bwMode="auto">
          <a:xfrm>
            <a:off x="3777630" y="310903"/>
            <a:ext cx="4680000" cy="460375"/>
          </a:xfrm>
          <a:prstGeom prst="rect">
            <a:avLst/>
          </a:prstGeom>
          <a:solidFill>
            <a:srgbClr val="073763"/>
          </a:solidFill>
          <a:ln>
            <a:noFill/>
          </a:ln>
          <a:effectLst/>
        </p:spPr>
        <p:txBody>
          <a:bodyPr anchor="ctr">
            <a:spAutoFit/>
          </a:bodyPr>
          <a:lstStyle/>
          <a:p>
            <a:pPr marL="0" marR="0" lvl="0" indent="0" algn="ctr" defTabSz="91440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zh-TW" altLang="en-US" sz="2400" b="1" i="0" u="none" strike="noStrike" kern="0" cap="none" spc="0" normalizeH="0" baseline="0" noProof="0" dirty="0">
                <a:ln>
                  <a:noFill/>
                </a:ln>
                <a:solidFill>
                  <a:srgbClr val="FFFFFF"/>
                </a:solidFill>
                <a:effectLst/>
                <a:uLnTx/>
                <a:uFillTx/>
                <a:latin typeface="標楷體" panose="03000509000000000000" pitchFamily="65" charset="-120"/>
                <a:ea typeface="標楷體" panose="03000509000000000000" pitchFamily="65" charset="-120"/>
                <a:cs typeface="Times New Roman" pitchFamily="18" charset="0"/>
              </a:rPr>
              <a:t>第一輪分發比序</a:t>
            </a:r>
            <a:endParaRPr kumimoji="0" lang="zh-TW" altLang="en-US" sz="2400" b="1" i="0" u="none" strike="noStrike" kern="0" cap="none" spc="0" normalizeH="0" baseline="0" noProof="0" dirty="0">
              <a:ln>
                <a:noFill/>
              </a:ln>
              <a:solidFill>
                <a:srgbClr val="FFFFFF"/>
              </a:solidFill>
              <a:effectLst/>
              <a:uLnTx/>
              <a:uFillTx/>
              <a:latin typeface="標楷體" panose="03000509000000000000" pitchFamily="65" charset="-120"/>
              <a:ea typeface="標楷體" panose="03000509000000000000" pitchFamily="65" charset="-120"/>
              <a:cs typeface="+mn-cs"/>
            </a:endParaRPr>
          </a:p>
        </p:txBody>
      </p:sp>
      <p:grpSp>
        <p:nvGrpSpPr>
          <p:cNvPr id="48" name="群組 8">
            <a:extLst>
              <a:ext uri="{FF2B5EF4-FFF2-40B4-BE49-F238E27FC236}">
                <a16:creationId xmlns:a16="http://schemas.microsoft.com/office/drawing/2014/main" id="{4D15A857-95E5-49C0-9C96-9F3D1B9D9129}"/>
              </a:ext>
            </a:extLst>
          </p:cNvPr>
          <p:cNvGrpSpPr>
            <a:grpSpLocks/>
          </p:cNvGrpSpPr>
          <p:nvPr/>
        </p:nvGrpSpPr>
        <p:grpSpPr bwMode="auto">
          <a:xfrm>
            <a:off x="1818933" y="2849740"/>
            <a:ext cx="1871974" cy="2095500"/>
            <a:chOff x="0" y="0"/>
            <a:chExt cx="18719" cy="20979"/>
          </a:xfrm>
        </p:grpSpPr>
        <p:sp>
          <p:nvSpPr>
            <p:cNvPr id="49" name="矩形圖說文字 4">
              <a:extLst>
                <a:ext uri="{FF2B5EF4-FFF2-40B4-BE49-F238E27FC236}">
                  <a16:creationId xmlns:a16="http://schemas.microsoft.com/office/drawing/2014/main" id="{82B89646-5437-4E1E-8D21-83961E192762}"/>
                </a:ext>
              </a:extLst>
            </p:cNvPr>
            <p:cNvSpPr>
              <a:spLocks noChangeArrowheads="1"/>
            </p:cNvSpPr>
            <p:nvPr/>
          </p:nvSpPr>
          <p:spPr bwMode="auto">
            <a:xfrm>
              <a:off x="0" y="0"/>
              <a:ext cx="18719" cy="12381"/>
            </a:xfrm>
            <a:prstGeom prst="wedgeRectCallout">
              <a:avLst>
                <a:gd name="adj1" fmla="val -20833"/>
                <a:gd name="adj2" fmla="val 62500"/>
              </a:avLst>
            </a:prstGeom>
            <a:solidFill>
              <a:srgbClr val="FFFF99"/>
            </a:solidFill>
            <a:ln w="12700" cap="flat" cmpd="sng" algn="ctr">
              <a:solidFill>
                <a:srgbClr val="FF0000"/>
              </a:solidFill>
              <a:prstDash val="solid"/>
              <a:miter lim="800000"/>
              <a:headEnd/>
              <a:tailEnd/>
            </a:ln>
            <a:effectLst/>
          </p:spPr>
          <p:txBody>
            <a:bodyPr anchor="ct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marL="0" marR="0" lvl="0" indent="0" defTabSz="914400" eaLnBrk="1" fontAlgn="auto" latinLnBrk="0" hangingPunct="1">
                <a:lnSpc>
                  <a:spcPct val="100000"/>
                </a:lnSpc>
                <a:spcBef>
                  <a:spcPct val="50000"/>
                </a:spcBef>
                <a:spcAft>
                  <a:spcPts val="0"/>
                </a:spcAft>
                <a:buClrTx/>
                <a:buSzTx/>
                <a:buFont typeface="Wingdings" panose="05000000000000000000" pitchFamily="2" charset="2"/>
                <a:buNone/>
                <a:tabLst/>
                <a:defRPr/>
              </a:pPr>
              <a:r>
                <a:rPr kumimoji="1" lang="zh-TW" altLang="en-US" sz="1200" b="0" i="0" u="none" strike="noStrike" kern="0" cap="none" spc="0" normalizeH="0" baseline="0" noProof="0" dirty="0">
                  <a:ln>
                    <a:noFill/>
                  </a:ln>
                  <a:solidFill>
                    <a:srgbClr val="000000"/>
                  </a:solidFill>
                  <a:effectLst/>
                  <a:uLnTx/>
                  <a:uFillTx/>
                  <a:latin typeface="標楷體" pitchFamily="65" charset="-120"/>
                  <a:ea typeface="標楷體" pitchFamily="65" charset="-120"/>
                  <a:cs typeface="Arial" charset="0"/>
                </a:rPr>
                <a:t>志願序一：電機工程學系</a:t>
              </a:r>
            </a:p>
            <a:p>
              <a:pPr marL="0" marR="0" lvl="0" indent="0" defTabSz="914400" eaLnBrk="1" fontAlgn="auto" latinLnBrk="0" hangingPunct="1">
                <a:lnSpc>
                  <a:spcPct val="100000"/>
                </a:lnSpc>
                <a:spcBef>
                  <a:spcPct val="50000"/>
                </a:spcBef>
                <a:spcAft>
                  <a:spcPts val="0"/>
                </a:spcAft>
                <a:buClrTx/>
                <a:buSzTx/>
                <a:buFont typeface="Wingdings" panose="05000000000000000000" pitchFamily="2" charset="2"/>
                <a:buNone/>
                <a:tabLst/>
                <a:defRPr/>
              </a:pPr>
              <a:r>
                <a:rPr kumimoji="1" lang="zh-TW" altLang="en-US" sz="1200" b="1" i="0" u="none" strike="noStrike" kern="0" cap="none" spc="0" normalizeH="0" baseline="0" noProof="0" dirty="0">
                  <a:ln>
                    <a:noFill/>
                  </a:ln>
                  <a:solidFill>
                    <a:srgbClr val="FF0000"/>
                  </a:solidFill>
                  <a:effectLst/>
                  <a:uLnTx/>
                  <a:uFillTx/>
                  <a:latin typeface="標楷體" pitchFamily="65" charset="-120"/>
                  <a:ea typeface="標楷體" pitchFamily="65" charset="-120"/>
                  <a:cs typeface="Arial" charset="0"/>
                </a:rPr>
                <a:t>志願序二：資訊管理學系</a:t>
              </a:r>
            </a:p>
            <a:p>
              <a:pPr marL="0" marR="0" lvl="0" indent="0" defTabSz="914400" eaLnBrk="1" fontAlgn="auto" latinLnBrk="0" hangingPunct="1">
                <a:lnSpc>
                  <a:spcPct val="100000"/>
                </a:lnSpc>
                <a:spcBef>
                  <a:spcPct val="50000"/>
                </a:spcBef>
                <a:spcAft>
                  <a:spcPts val="0"/>
                </a:spcAft>
                <a:buClrTx/>
                <a:buSzTx/>
                <a:buFont typeface="Wingdings" panose="05000000000000000000" pitchFamily="2" charset="2"/>
                <a:buNone/>
                <a:tabLst/>
                <a:defRPr/>
              </a:pPr>
              <a:r>
                <a:rPr kumimoji="1" lang="zh-TW" altLang="en-US" sz="1200" b="0" i="0" u="none" strike="noStrike" kern="0" cap="none" spc="0" normalizeH="0" baseline="0" noProof="0" dirty="0">
                  <a:ln>
                    <a:noFill/>
                  </a:ln>
                  <a:solidFill>
                    <a:srgbClr val="000000"/>
                  </a:solidFill>
                  <a:effectLst/>
                  <a:uLnTx/>
                  <a:uFillTx/>
                  <a:latin typeface="標楷體" pitchFamily="65" charset="-120"/>
                  <a:ea typeface="標楷體" pitchFamily="65" charset="-120"/>
                  <a:cs typeface="Arial" charset="0"/>
                </a:rPr>
                <a:t>志願序三：通訊工程學系</a:t>
              </a:r>
            </a:p>
            <a:p>
              <a:pPr marL="0" marR="0" lvl="0" indent="0" defTabSz="914400" eaLnBrk="1" fontAlgn="auto" latinLnBrk="0" hangingPunct="1">
                <a:lnSpc>
                  <a:spcPct val="100000"/>
                </a:lnSpc>
                <a:spcBef>
                  <a:spcPct val="50000"/>
                </a:spcBef>
                <a:spcAft>
                  <a:spcPts val="0"/>
                </a:spcAft>
                <a:buClrTx/>
                <a:buSzTx/>
                <a:buFont typeface="Wingdings" panose="05000000000000000000" pitchFamily="2" charset="2"/>
                <a:buNone/>
                <a:tabLst/>
                <a:defRPr/>
              </a:pPr>
              <a:r>
                <a:rPr kumimoji="1" lang="zh-TW" altLang="en-US" sz="1200" b="0" i="0" u="none" strike="noStrike" kern="0" cap="none" spc="0" normalizeH="0" baseline="0" noProof="0" dirty="0">
                  <a:ln>
                    <a:noFill/>
                  </a:ln>
                  <a:solidFill>
                    <a:srgbClr val="000000"/>
                  </a:solidFill>
                  <a:effectLst/>
                  <a:uLnTx/>
                  <a:uFillTx/>
                  <a:latin typeface="標楷體" pitchFamily="65" charset="-120"/>
                  <a:ea typeface="標楷體" pitchFamily="65" charset="-120"/>
                  <a:cs typeface="Arial" charset="0"/>
                </a:rPr>
                <a:t>志願序四：資訊工程學系</a:t>
              </a:r>
              <a:endParaRPr kumimoji="1" lang="zh-TW" altLang="zh-TW" sz="1300" b="0" i="0" u="none" strike="noStrike" kern="0" cap="none" spc="0" normalizeH="0" baseline="0" noProof="0" dirty="0">
                <a:ln>
                  <a:noFill/>
                </a:ln>
                <a:solidFill>
                  <a:srgbClr val="000000"/>
                </a:solidFill>
                <a:effectLst/>
                <a:uLnTx/>
                <a:uFillTx/>
                <a:latin typeface="Arial" charset="0"/>
                <a:ea typeface="新細明體" pitchFamily="18" charset="-120"/>
                <a:cs typeface="Arial" charset="0"/>
              </a:endParaRPr>
            </a:p>
          </p:txBody>
        </p:sp>
        <p:sp>
          <p:nvSpPr>
            <p:cNvPr id="50" name="文字方塊 7">
              <a:extLst>
                <a:ext uri="{FF2B5EF4-FFF2-40B4-BE49-F238E27FC236}">
                  <a16:creationId xmlns:a16="http://schemas.microsoft.com/office/drawing/2014/main" id="{4A1C6983-F535-4A61-8CF7-0B63AA0C5F37}"/>
                </a:ext>
              </a:extLst>
            </p:cNvPr>
            <p:cNvSpPr txBox="1">
              <a:spLocks noChangeArrowheads="1"/>
            </p:cNvSpPr>
            <p:nvPr/>
          </p:nvSpPr>
          <p:spPr bwMode="auto">
            <a:xfrm>
              <a:off x="2160" y="15128"/>
              <a:ext cx="5950" cy="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defTabSz="914400" eaLnBrk="1" fontAlgn="auto" latinLnBrk="0" hangingPunct="1">
                <a:lnSpc>
                  <a:spcPct val="100000"/>
                </a:lnSpc>
                <a:spcBef>
                  <a:spcPts val="500"/>
                </a:spcBef>
                <a:spcAft>
                  <a:spcPts val="500"/>
                </a:spcAft>
                <a:buClrTx/>
                <a:buSzTx/>
                <a:buFont typeface="Wingdings" panose="05000000000000000000" pitchFamily="2" charset="2"/>
                <a:buNone/>
                <a:tabLst/>
                <a:defRPr/>
              </a:pPr>
              <a:r>
                <a:rPr kumimoji="1" lang="zh-TW" altLang="en-US" sz="32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Arial" panose="020B0604020202020204" pitchFamily="34" charset="0"/>
                </a:rPr>
                <a:t>甲</a:t>
              </a:r>
              <a:endParaRPr kumimoji="1" lang="zh-TW" altLang="zh-TW" sz="32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Arial" panose="020B0604020202020204" pitchFamily="34" charset="0"/>
              </a:endParaRPr>
            </a:p>
          </p:txBody>
        </p:sp>
      </p:grpSp>
      <p:grpSp>
        <p:nvGrpSpPr>
          <p:cNvPr id="51" name="群組 50">
            <a:extLst>
              <a:ext uri="{FF2B5EF4-FFF2-40B4-BE49-F238E27FC236}">
                <a16:creationId xmlns:a16="http://schemas.microsoft.com/office/drawing/2014/main" id="{641FE86A-2EC3-4047-AD29-1A85DCC02E64}"/>
              </a:ext>
            </a:extLst>
          </p:cNvPr>
          <p:cNvGrpSpPr>
            <a:grpSpLocks/>
          </p:cNvGrpSpPr>
          <p:nvPr/>
        </p:nvGrpSpPr>
        <p:grpSpPr bwMode="auto">
          <a:xfrm>
            <a:off x="3922043" y="2849740"/>
            <a:ext cx="1799972" cy="2095500"/>
            <a:chOff x="0" y="0"/>
            <a:chExt cx="17999" cy="20979"/>
          </a:xfrm>
        </p:grpSpPr>
        <p:sp>
          <p:nvSpPr>
            <p:cNvPr id="52" name="矩形圖說文字 10">
              <a:extLst>
                <a:ext uri="{FF2B5EF4-FFF2-40B4-BE49-F238E27FC236}">
                  <a16:creationId xmlns:a16="http://schemas.microsoft.com/office/drawing/2014/main" id="{6D7B25A2-D418-4BB0-B6E1-2D27DF3D2F0A}"/>
                </a:ext>
              </a:extLst>
            </p:cNvPr>
            <p:cNvSpPr>
              <a:spLocks noChangeArrowheads="1"/>
            </p:cNvSpPr>
            <p:nvPr/>
          </p:nvSpPr>
          <p:spPr bwMode="auto">
            <a:xfrm>
              <a:off x="0" y="0"/>
              <a:ext cx="17999" cy="12382"/>
            </a:xfrm>
            <a:prstGeom prst="wedgeRectCallout">
              <a:avLst>
                <a:gd name="adj1" fmla="val -20833"/>
                <a:gd name="adj2" fmla="val 62500"/>
              </a:avLst>
            </a:prstGeom>
            <a:solidFill>
              <a:srgbClr val="FFFFFF"/>
            </a:solidFill>
            <a:ln w="12700">
              <a:solidFill>
                <a:srgbClr val="FF0000"/>
              </a:solidFill>
              <a:miter lim="800000"/>
              <a:headEnd/>
              <a:tailEnd/>
            </a:ln>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defTabSz="914400" eaLnBrk="1" fontAlgn="auto" latinLnBrk="0" hangingPunct="1">
                <a:lnSpc>
                  <a:spcPct val="100000"/>
                </a:lnSpc>
                <a:spcBef>
                  <a:spcPct val="50000"/>
                </a:spcBef>
                <a:spcAft>
                  <a:spcPts val="0"/>
                </a:spcAft>
                <a:buClrTx/>
                <a:buSzTx/>
                <a:buFont typeface="Wingdings" panose="05000000000000000000" pitchFamily="2" charset="2"/>
                <a:buNone/>
                <a:tabLst/>
                <a:defRPr/>
              </a:pPr>
              <a:r>
                <a:rPr kumimoji="1" lang="zh-TW" altLang="en-US" sz="1200" b="0" i="0" u="none" strike="noStrike" kern="0" cap="none" spc="0" normalizeH="0" baseline="0" noProof="0" dirty="0">
                  <a:ln>
                    <a:noFill/>
                  </a:ln>
                  <a:solidFill>
                    <a:srgbClr val="000000"/>
                  </a:solidFill>
                  <a:effectLst/>
                  <a:uLnTx/>
                  <a:uFillTx/>
                  <a:latin typeface="標楷體" panose="03000509000000000000" pitchFamily="65" charset="-120"/>
                  <a:ea typeface="標楷體" panose="03000509000000000000" pitchFamily="65" charset="-120"/>
                  <a:cs typeface="Arial" panose="020B0604020202020204" pitchFamily="34" charset="0"/>
                </a:rPr>
                <a:t>志願序一：生命科學系</a:t>
              </a:r>
            </a:p>
            <a:p>
              <a:pPr marL="0" marR="0" lvl="0" indent="0" defTabSz="914400" eaLnBrk="1" fontAlgn="auto" latinLnBrk="0" hangingPunct="1">
                <a:lnSpc>
                  <a:spcPct val="100000"/>
                </a:lnSpc>
                <a:spcBef>
                  <a:spcPct val="50000"/>
                </a:spcBef>
                <a:spcAft>
                  <a:spcPts val="0"/>
                </a:spcAft>
                <a:buClrTx/>
                <a:buSzTx/>
                <a:buFont typeface="Wingdings" panose="05000000000000000000" pitchFamily="2" charset="2"/>
                <a:buNone/>
                <a:tabLst/>
                <a:defRPr/>
              </a:pPr>
              <a:r>
                <a:rPr kumimoji="1" lang="zh-TW" altLang="en-US" sz="1200" b="0" i="0" u="none" strike="noStrike" kern="0" cap="none" spc="0" normalizeH="0" baseline="0" noProof="0" dirty="0">
                  <a:ln>
                    <a:noFill/>
                  </a:ln>
                  <a:solidFill>
                    <a:srgbClr val="000000"/>
                  </a:solidFill>
                  <a:effectLst/>
                  <a:uLnTx/>
                  <a:uFillTx/>
                  <a:latin typeface="標楷體" panose="03000509000000000000" pitchFamily="65" charset="-120"/>
                  <a:ea typeface="標楷體" panose="03000509000000000000" pitchFamily="65" charset="-120"/>
                  <a:cs typeface="Arial" panose="020B0604020202020204" pitchFamily="34" charset="0"/>
                </a:rPr>
                <a:t>志願序二：心理學系</a:t>
              </a:r>
              <a:endParaRPr kumimoji="1" lang="zh-TW" altLang="zh-TW" sz="1300" b="0" i="0" u="none" strike="noStrike" kern="0" cap="none" spc="0" normalizeH="0" baseline="0" noProof="0" dirty="0">
                <a:ln>
                  <a:noFill/>
                </a:ln>
                <a:solidFill>
                  <a:srgbClr val="000000"/>
                </a:solidFill>
                <a:effectLst/>
                <a:uLnTx/>
                <a:uFillTx/>
                <a:latin typeface="Arial" panose="020B0604020202020204" pitchFamily="34" charset="0"/>
                <a:ea typeface="微軟正黑體"/>
                <a:cs typeface="Arial" panose="020B0604020202020204" pitchFamily="34" charset="0"/>
              </a:endParaRPr>
            </a:p>
          </p:txBody>
        </p:sp>
        <p:sp>
          <p:nvSpPr>
            <p:cNvPr id="53" name="文字方塊 13">
              <a:extLst>
                <a:ext uri="{FF2B5EF4-FFF2-40B4-BE49-F238E27FC236}">
                  <a16:creationId xmlns:a16="http://schemas.microsoft.com/office/drawing/2014/main" id="{C043FE33-1954-4B71-B792-491420C58C9E}"/>
                </a:ext>
              </a:extLst>
            </p:cNvPr>
            <p:cNvSpPr txBox="1">
              <a:spLocks noChangeArrowheads="1"/>
            </p:cNvSpPr>
            <p:nvPr/>
          </p:nvSpPr>
          <p:spPr bwMode="auto">
            <a:xfrm>
              <a:off x="2861" y="15128"/>
              <a:ext cx="5950" cy="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defTabSz="914400" eaLnBrk="1" fontAlgn="auto" latinLnBrk="0" hangingPunct="1">
                <a:lnSpc>
                  <a:spcPct val="100000"/>
                </a:lnSpc>
                <a:spcBef>
                  <a:spcPts val="500"/>
                </a:spcBef>
                <a:spcAft>
                  <a:spcPts val="500"/>
                </a:spcAft>
                <a:buClrTx/>
                <a:buSzTx/>
                <a:buFont typeface="Wingdings" panose="05000000000000000000" pitchFamily="2" charset="2"/>
                <a:buNone/>
                <a:tabLst/>
                <a:defRPr/>
              </a:pPr>
              <a:r>
                <a:rPr kumimoji="1" lang="zh-TW" altLang="en-US" sz="32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Arial" panose="020B0604020202020204" pitchFamily="34" charset="0"/>
                </a:rPr>
                <a:t>乙</a:t>
              </a:r>
              <a:endParaRPr kumimoji="1" lang="zh-TW" altLang="zh-TW" sz="32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Arial" panose="020B0604020202020204" pitchFamily="34" charset="0"/>
              </a:endParaRPr>
            </a:p>
          </p:txBody>
        </p:sp>
      </p:grpSp>
      <p:grpSp>
        <p:nvGrpSpPr>
          <p:cNvPr id="54" name="群組 16">
            <a:extLst>
              <a:ext uri="{FF2B5EF4-FFF2-40B4-BE49-F238E27FC236}">
                <a16:creationId xmlns:a16="http://schemas.microsoft.com/office/drawing/2014/main" id="{4E21AAB9-E3D9-4B42-9637-E288507C46F1}"/>
              </a:ext>
            </a:extLst>
          </p:cNvPr>
          <p:cNvGrpSpPr>
            <a:grpSpLocks/>
          </p:cNvGrpSpPr>
          <p:nvPr/>
        </p:nvGrpSpPr>
        <p:grpSpPr bwMode="auto">
          <a:xfrm>
            <a:off x="5961305" y="2849740"/>
            <a:ext cx="1871974" cy="2095500"/>
            <a:chOff x="0" y="0"/>
            <a:chExt cx="18719" cy="20979"/>
          </a:xfrm>
        </p:grpSpPr>
        <p:sp>
          <p:nvSpPr>
            <p:cNvPr id="55" name="矩形圖說文字 17">
              <a:extLst>
                <a:ext uri="{FF2B5EF4-FFF2-40B4-BE49-F238E27FC236}">
                  <a16:creationId xmlns:a16="http://schemas.microsoft.com/office/drawing/2014/main" id="{324C1B59-C802-4C37-928B-0AC35837A950}"/>
                </a:ext>
              </a:extLst>
            </p:cNvPr>
            <p:cNvSpPr>
              <a:spLocks noChangeArrowheads="1"/>
            </p:cNvSpPr>
            <p:nvPr/>
          </p:nvSpPr>
          <p:spPr bwMode="auto">
            <a:xfrm>
              <a:off x="0" y="0"/>
              <a:ext cx="18719" cy="12382"/>
            </a:xfrm>
            <a:prstGeom prst="wedgeRectCallout">
              <a:avLst>
                <a:gd name="adj1" fmla="val -20833"/>
                <a:gd name="adj2" fmla="val 62500"/>
              </a:avLst>
            </a:prstGeom>
            <a:solidFill>
              <a:srgbClr val="FFFFFF"/>
            </a:solidFill>
            <a:ln w="12700">
              <a:solidFill>
                <a:srgbClr val="FF0000"/>
              </a:solidFill>
              <a:miter lim="800000"/>
              <a:headEnd/>
              <a:tailEnd/>
            </a:ln>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defTabSz="914400" eaLnBrk="1" fontAlgn="auto" latinLnBrk="0" hangingPunct="1">
                <a:lnSpc>
                  <a:spcPct val="100000"/>
                </a:lnSpc>
                <a:spcBef>
                  <a:spcPct val="50000"/>
                </a:spcBef>
                <a:spcAft>
                  <a:spcPts val="0"/>
                </a:spcAft>
                <a:buClrTx/>
                <a:buSzTx/>
                <a:buFont typeface="Wingdings" panose="05000000000000000000" pitchFamily="2" charset="2"/>
                <a:buNone/>
                <a:tabLst/>
                <a:defRPr/>
              </a:pPr>
              <a:r>
                <a:rPr kumimoji="1" lang="zh-TW" altLang="en-US" sz="1200" b="0" i="0" u="none" strike="noStrike" kern="0" cap="none" spc="0" normalizeH="0" baseline="0" noProof="0" dirty="0">
                  <a:ln>
                    <a:noFill/>
                  </a:ln>
                  <a:solidFill>
                    <a:srgbClr val="000000"/>
                  </a:solidFill>
                  <a:effectLst/>
                  <a:uLnTx/>
                  <a:uFillTx/>
                  <a:latin typeface="標楷體" panose="03000509000000000000" pitchFamily="65" charset="-120"/>
                  <a:ea typeface="標楷體" panose="03000509000000000000" pitchFamily="65" charset="-120"/>
                  <a:cs typeface="Arial" panose="020B0604020202020204" pitchFamily="34" charset="0"/>
                </a:rPr>
                <a:t>志願序一：企業管理學系</a:t>
              </a:r>
            </a:p>
            <a:p>
              <a:pPr marL="0" marR="0" lvl="0" indent="0" defTabSz="914400" eaLnBrk="1" fontAlgn="auto" latinLnBrk="0" hangingPunct="1">
                <a:lnSpc>
                  <a:spcPct val="100000"/>
                </a:lnSpc>
                <a:spcBef>
                  <a:spcPct val="50000"/>
                </a:spcBef>
                <a:spcAft>
                  <a:spcPts val="0"/>
                </a:spcAft>
                <a:buClrTx/>
                <a:buSzTx/>
                <a:buFontTx/>
                <a:buNone/>
                <a:tabLst/>
                <a:defRPr/>
              </a:pPr>
              <a:r>
                <a:rPr kumimoji="1" lang="zh-TW" altLang="en-US" sz="1200" b="0" i="0" u="none" strike="noStrike" kern="0" cap="none" spc="0" normalizeH="0" baseline="0" noProof="0" dirty="0">
                  <a:ln>
                    <a:noFill/>
                  </a:ln>
                  <a:solidFill>
                    <a:srgbClr val="000000"/>
                  </a:solidFill>
                  <a:effectLst/>
                  <a:uLnTx/>
                  <a:uFillTx/>
                  <a:latin typeface="標楷體" panose="03000509000000000000" pitchFamily="65" charset="-120"/>
                  <a:ea typeface="標楷體" panose="03000509000000000000" pitchFamily="65" charset="-120"/>
                  <a:cs typeface="Arial" panose="020B0604020202020204" pitchFamily="34" charset="0"/>
                </a:rPr>
                <a:t>志願序二：外國語文學系</a:t>
              </a:r>
            </a:p>
            <a:p>
              <a:pPr marL="0" marR="0" lvl="0" indent="0" defTabSz="914400" eaLnBrk="1" fontAlgn="auto" latinLnBrk="0" hangingPunct="1">
                <a:lnSpc>
                  <a:spcPct val="100000"/>
                </a:lnSpc>
                <a:spcBef>
                  <a:spcPct val="50000"/>
                </a:spcBef>
                <a:spcAft>
                  <a:spcPts val="0"/>
                </a:spcAft>
                <a:buClrTx/>
                <a:buSzTx/>
                <a:buFont typeface="Wingdings" panose="05000000000000000000" pitchFamily="2" charset="2"/>
                <a:buNone/>
                <a:tabLst/>
                <a:defRPr/>
              </a:pPr>
              <a:r>
                <a:rPr kumimoji="1" lang="zh-TW" altLang="en-US" sz="1200" b="0" i="0" u="none" strike="noStrike" kern="0" cap="none" spc="0" normalizeH="0" baseline="0" noProof="0" dirty="0">
                  <a:ln>
                    <a:noFill/>
                  </a:ln>
                  <a:solidFill>
                    <a:srgbClr val="000000"/>
                  </a:solidFill>
                  <a:effectLst/>
                  <a:uLnTx/>
                  <a:uFillTx/>
                  <a:latin typeface="標楷體" panose="03000509000000000000" pitchFamily="65" charset="-120"/>
                  <a:ea typeface="標楷體" panose="03000509000000000000" pitchFamily="65" charset="-120"/>
                  <a:cs typeface="Arial" panose="020B0604020202020204" pitchFamily="34" charset="0"/>
                </a:rPr>
                <a:t>志願序三：財經法律學系</a:t>
              </a:r>
            </a:p>
            <a:p>
              <a:pPr marL="0" marR="0" lvl="0" indent="0" defTabSz="914400" eaLnBrk="1" fontAlgn="auto" latinLnBrk="0" hangingPunct="1">
                <a:lnSpc>
                  <a:spcPct val="100000"/>
                </a:lnSpc>
                <a:spcBef>
                  <a:spcPct val="50000"/>
                </a:spcBef>
                <a:spcAft>
                  <a:spcPts val="0"/>
                </a:spcAft>
                <a:buClrTx/>
                <a:buSzTx/>
                <a:buFont typeface="Wingdings" panose="05000000000000000000" pitchFamily="2" charset="2"/>
                <a:buNone/>
                <a:tabLst/>
                <a:defRPr/>
              </a:pPr>
              <a:r>
                <a:rPr kumimoji="1" lang="zh-TW" altLang="en-US" sz="1200" b="0" i="0" u="none" strike="noStrike" kern="0" cap="none" spc="0" normalizeH="0" baseline="0" noProof="0" dirty="0">
                  <a:ln>
                    <a:noFill/>
                  </a:ln>
                  <a:solidFill>
                    <a:srgbClr val="000000"/>
                  </a:solidFill>
                  <a:effectLst/>
                  <a:uLnTx/>
                  <a:uFillTx/>
                  <a:latin typeface="標楷體" panose="03000509000000000000" pitchFamily="65" charset="-120"/>
                  <a:ea typeface="標楷體" panose="03000509000000000000" pitchFamily="65" charset="-120"/>
                  <a:cs typeface="Arial" panose="020B0604020202020204" pitchFamily="34" charset="0"/>
                </a:rPr>
                <a:t>志願序四：犯罪防治學系</a:t>
              </a:r>
              <a:endParaRPr kumimoji="1" lang="zh-TW" altLang="zh-TW" sz="1300" b="0" i="0" u="none" strike="noStrike" kern="0" cap="none" spc="0" normalizeH="0" baseline="0" noProof="0" dirty="0">
                <a:ln>
                  <a:noFill/>
                </a:ln>
                <a:solidFill>
                  <a:srgbClr val="000000"/>
                </a:solidFill>
                <a:effectLst/>
                <a:uLnTx/>
                <a:uFillTx/>
                <a:latin typeface="Arial" panose="020B0604020202020204" pitchFamily="34" charset="0"/>
                <a:ea typeface="微軟正黑體"/>
                <a:cs typeface="Arial" panose="020B0604020202020204" pitchFamily="34" charset="0"/>
              </a:endParaRPr>
            </a:p>
          </p:txBody>
        </p:sp>
        <p:sp>
          <p:nvSpPr>
            <p:cNvPr id="56" name="文字方塊 28">
              <a:extLst>
                <a:ext uri="{FF2B5EF4-FFF2-40B4-BE49-F238E27FC236}">
                  <a16:creationId xmlns:a16="http://schemas.microsoft.com/office/drawing/2014/main" id="{FFB15CC6-49EB-4520-82B1-7DAFC1DE6B53}"/>
                </a:ext>
              </a:extLst>
            </p:cNvPr>
            <p:cNvSpPr txBox="1">
              <a:spLocks noChangeArrowheads="1"/>
            </p:cNvSpPr>
            <p:nvPr/>
          </p:nvSpPr>
          <p:spPr bwMode="auto">
            <a:xfrm>
              <a:off x="2927" y="15128"/>
              <a:ext cx="5950" cy="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defTabSz="914400" eaLnBrk="1" fontAlgn="auto" latinLnBrk="0" hangingPunct="1">
                <a:lnSpc>
                  <a:spcPct val="100000"/>
                </a:lnSpc>
                <a:spcBef>
                  <a:spcPts val="500"/>
                </a:spcBef>
                <a:spcAft>
                  <a:spcPts val="500"/>
                </a:spcAft>
                <a:buClrTx/>
                <a:buSzTx/>
                <a:buFont typeface="Wingdings" panose="05000000000000000000" pitchFamily="2" charset="2"/>
                <a:buNone/>
                <a:tabLst/>
                <a:defRPr/>
              </a:pPr>
              <a:r>
                <a:rPr kumimoji="1" lang="zh-TW" altLang="en-US" sz="32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Arial" panose="020B0604020202020204" pitchFamily="34" charset="0"/>
                </a:rPr>
                <a:t>丙</a:t>
              </a:r>
              <a:endParaRPr kumimoji="1" lang="zh-TW" altLang="zh-TW" sz="32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Arial" panose="020B0604020202020204" pitchFamily="34" charset="0"/>
              </a:endParaRPr>
            </a:p>
          </p:txBody>
        </p:sp>
      </p:grpSp>
      <p:grpSp>
        <p:nvGrpSpPr>
          <p:cNvPr id="57" name="群組 29">
            <a:extLst>
              <a:ext uri="{FF2B5EF4-FFF2-40B4-BE49-F238E27FC236}">
                <a16:creationId xmlns:a16="http://schemas.microsoft.com/office/drawing/2014/main" id="{5BD83072-9A7C-4E9D-8134-223A6359594C}"/>
              </a:ext>
            </a:extLst>
          </p:cNvPr>
          <p:cNvGrpSpPr>
            <a:grpSpLocks/>
          </p:cNvGrpSpPr>
          <p:nvPr/>
        </p:nvGrpSpPr>
        <p:grpSpPr bwMode="auto">
          <a:xfrm>
            <a:off x="8050455" y="2849740"/>
            <a:ext cx="1871974" cy="2095500"/>
            <a:chOff x="0" y="0"/>
            <a:chExt cx="18719" cy="20979"/>
          </a:xfrm>
        </p:grpSpPr>
        <p:sp>
          <p:nvSpPr>
            <p:cNvPr id="58" name="矩形圖說文字 34">
              <a:extLst>
                <a:ext uri="{FF2B5EF4-FFF2-40B4-BE49-F238E27FC236}">
                  <a16:creationId xmlns:a16="http://schemas.microsoft.com/office/drawing/2014/main" id="{F22FC4A5-8D2D-46EF-9EB0-A9694A2ECAB7}"/>
                </a:ext>
              </a:extLst>
            </p:cNvPr>
            <p:cNvSpPr>
              <a:spLocks noChangeArrowheads="1"/>
            </p:cNvSpPr>
            <p:nvPr/>
          </p:nvSpPr>
          <p:spPr bwMode="auto">
            <a:xfrm>
              <a:off x="0" y="0"/>
              <a:ext cx="18719" cy="12382"/>
            </a:xfrm>
            <a:prstGeom prst="wedgeRectCallout">
              <a:avLst>
                <a:gd name="adj1" fmla="val -20833"/>
                <a:gd name="adj2" fmla="val 62500"/>
              </a:avLst>
            </a:prstGeom>
            <a:solidFill>
              <a:srgbClr val="FFFFFF"/>
            </a:solidFill>
            <a:ln w="12700">
              <a:solidFill>
                <a:srgbClr val="FF0000"/>
              </a:solidFill>
              <a:miter lim="800000"/>
              <a:headEnd/>
              <a:tailEnd/>
            </a:ln>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defTabSz="914400" eaLnBrk="1" fontAlgn="auto" latinLnBrk="0" hangingPunct="1">
                <a:lnSpc>
                  <a:spcPct val="100000"/>
                </a:lnSpc>
                <a:spcBef>
                  <a:spcPct val="50000"/>
                </a:spcBef>
                <a:spcAft>
                  <a:spcPts val="0"/>
                </a:spcAft>
                <a:buClrTx/>
                <a:buSzTx/>
                <a:buFont typeface="Wingdings" panose="05000000000000000000" pitchFamily="2" charset="2"/>
                <a:buNone/>
                <a:tabLst/>
                <a:defRPr/>
              </a:pPr>
              <a:r>
                <a:rPr kumimoji="1" lang="zh-TW" altLang="en-US" sz="1200" b="0" i="0" u="none" strike="noStrike" kern="0" cap="none" spc="0" normalizeH="0" baseline="0" noProof="0" dirty="0">
                  <a:ln>
                    <a:noFill/>
                  </a:ln>
                  <a:solidFill>
                    <a:srgbClr val="000000"/>
                  </a:solidFill>
                  <a:effectLst/>
                  <a:uLnTx/>
                  <a:uFillTx/>
                  <a:latin typeface="標楷體" panose="03000509000000000000" pitchFamily="65" charset="-120"/>
                  <a:ea typeface="標楷體" panose="03000509000000000000" pitchFamily="65" charset="-120"/>
                  <a:cs typeface="Arial" panose="020B0604020202020204" pitchFamily="34" charset="0"/>
                </a:rPr>
                <a:t>志願序一：財經法律學系</a:t>
              </a:r>
            </a:p>
            <a:p>
              <a:pPr marL="0" marR="0" lvl="0" indent="0" defTabSz="914400" eaLnBrk="1" fontAlgn="auto" latinLnBrk="0" hangingPunct="1">
                <a:lnSpc>
                  <a:spcPct val="100000"/>
                </a:lnSpc>
                <a:spcBef>
                  <a:spcPct val="50000"/>
                </a:spcBef>
                <a:spcAft>
                  <a:spcPts val="0"/>
                </a:spcAft>
                <a:buClrTx/>
                <a:buSzTx/>
                <a:buFont typeface="Wingdings" panose="05000000000000000000" pitchFamily="2" charset="2"/>
                <a:buNone/>
                <a:tabLst/>
                <a:defRPr/>
              </a:pPr>
              <a:r>
                <a:rPr kumimoji="1" lang="zh-TW" altLang="en-US" sz="1200" b="0" i="0" u="none" strike="noStrike" kern="0" cap="none" spc="0" normalizeH="0" baseline="0" noProof="0" dirty="0">
                  <a:ln>
                    <a:noFill/>
                  </a:ln>
                  <a:solidFill>
                    <a:srgbClr val="000000"/>
                  </a:solidFill>
                  <a:effectLst/>
                  <a:uLnTx/>
                  <a:uFillTx/>
                  <a:latin typeface="標楷體" panose="03000509000000000000" pitchFamily="65" charset="-120"/>
                  <a:ea typeface="標楷體" panose="03000509000000000000" pitchFamily="65" charset="-120"/>
                  <a:cs typeface="Arial" panose="020B0604020202020204" pitchFamily="34" charset="0"/>
                </a:rPr>
                <a:t>志願序二：犯罪防治學系</a:t>
              </a:r>
            </a:p>
            <a:p>
              <a:pPr marL="0" marR="0" lvl="0" indent="0" defTabSz="914400" eaLnBrk="1" fontAlgn="auto" latinLnBrk="0" hangingPunct="1">
                <a:lnSpc>
                  <a:spcPct val="100000"/>
                </a:lnSpc>
                <a:spcBef>
                  <a:spcPct val="50000"/>
                </a:spcBef>
                <a:spcAft>
                  <a:spcPts val="0"/>
                </a:spcAft>
                <a:buClrTx/>
                <a:buSzTx/>
                <a:buFont typeface="Wingdings" panose="05000000000000000000" pitchFamily="2" charset="2"/>
                <a:buNone/>
                <a:tabLst/>
                <a:defRPr/>
              </a:pPr>
              <a:r>
                <a:rPr kumimoji="1" lang="zh-TW" altLang="en-US" sz="1200" b="0" i="0" u="none" strike="noStrike" kern="0" cap="none" spc="0" normalizeH="0" baseline="0" noProof="0" dirty="0">
                  <a:ln>
                    <a:noFill/>
                  </a:ln>
                  <a:solidFill>
                    <a:srgbClr val="000000"/>
                  </a:solidFill>
                  <a:effectLst/>
                  <a:uLnTx/>
                  <a:uFillTx/>
                  <a:latin typeface="標楷體" panose="03000509000000000000" pitchFamily="65" charset="-120"/>
                  <a:ea typeface="標楷體" panose="03000509000000000000" pitchFamily="65" charset="-120"/>
                  <a:cs typeface="Arial" panose="020B0604020202020204" pitchFamily="34" charset="0"/>
                </a:rPr>
                <a:t>志願序三：外國語文學系</a:t>
              </a:r>
              <a:endParaRPr kumimoji="1" lang="en-US" altLang="zh-TW" sz="1200" b="0" i="0" u="none" strike="noStrike" kern="0" cap="none" spc="0" normalizeH="0" baseline="0" noProof="0" dirty="0">
                <a:ln>
                  <a:noFill/>
                </a:ln>
                <a:solidFill>
                  <a:srgbClr val="000000"/>
                </a:solidFill>
                <a:effectLst/>
                <a:uLnTx/>
                <a:uFillTx/>
                <a:latin typeface="標楷體" panose="03000509000000000000" pitchFamily="65" charset="-120"/>
                <a:ea typeface="標楷體" panose="03000509000000000000" pitchFamily="65" charset="-120"/>
                <a:cs typeface="Arial" panose="020B0604020202020204" pitchFamily="34" charset="0"/>
              </a:endParaRPr>
            </a:p>
            <a:p>
              <a:pPr marL="0" marR="0" lvl="0" indent="0" defTabSz="914400" eaLnBrk="1" fontAlgn="auto" latinLnBrk="0" hangingPunct="1">
                <a:lnSpc>
                  <a:spcPct val="100000"/>
                </a:lnSpc>
                <a:spcBef>
                  <a:spcPct val="50000"/>
                </a:spcBef>
                <a:spcAft>
                  <a:spcPts val="0"/>
                </a:spcAft>
                <a:buClrTx/>
                <a:buSzTx/>
                <a:buFontTx/>
                <a:buNone/>
                <a:tabLst/>
                <a:defRPr/>
              </a:pPr>
              <a:r>
                <a:rPr kumimoji="1" lang="zh-TW" altLang="en-US" sz="1200" b="0" i="0" u="none" strike="noStrike" kern="0" cap="none" spc="0" normalizeH="0" baseline="0" noProof="0" dirty="0">
                  <a:ln>
                    <a:noFill/>
                  </a:ln>
                  <a:solidFill>
                    <a:srgbClr val="000000"/>
                  </a:solidFill>
                  <a:effectLst/>
                  <a:uLnTx/>
                  <a:uFillTx/>
                  <a:latin typeface="標楷體" panose="03000509000000000000" pitchFamily="65" charset="-120"/>
                  <a:ea typeface="標楷體" panose="03000509000000000000" pitchFamily="65" charset="-120"/>
                  <a:cs typeface="Arial" panose="020B0604020202020204" pitchFamily="34" charset="0"/>
                </a:rPr>
                <a:t>志願序四：企業管理學系</a:t>
              </a:r>
            </a:p>
          </p:txBody>
        </p:sp>
        <p:sp>
          <p:nvSpPr>
            <p:cNvPr id="59" name="文字方塊 37">
              <a:extLst>
                <a:ext uri="{FF2B5EF4-FFF2-40B4-BE49-F238E27FC236}">
                  <a16:creationId xmlns:a16="http://schemas.microsoft.com/office/drawing/2014/main" id="{575D9555-43CC-4F55-803D-B2BB6DAEF74C}"/>
                </a:ext>
              </a:extLst>
            </p:cNvPr>
            <p:cNvSpPr txBox="1">
              <a:spLocks noChangeArrowheads="1"/>
            </p:cNvSpPr>
            <p:nvPr/>
          </p:nvSpPr>
          <p:spPr bwMode="auto">
            <a:xfrm>
              <a:off x="2388" y="15128"/>
              <a:ext cx="5950" cy="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defTabSz="914400" eaLnBrk="1" fontAlgn="auto" latinLnBrk="0" hangingPunct="1">
                <a:lnSpc>
                  <a:spcPct val="100000"/>
                </a:lnSpc>
                <a:spcBef>
                  <a:spcPts val="500"/>
                </a:spcBef>
                <a:spcAft>
                  <a:spcPts val="500"/>
                </a:spcAft>
                <a:buClrTx/>
                <a:buSzTx/>
                <a:buFont typeface="Wingdings" panose="05000000000000000000" pitchFamily="2" charset="2"/>
                <a:buNone/>
                <a:tabLst/>
                <a:defRPr/>
              </a:pPr>
              <a:r>
                <a:rPr kumimoji="1" lang="zh-TW" altLang="en-US" sz="32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Arial" panose="020B0604020202020204" pitchFamily="34" charset="0"/>
                </a:rPr>
                <a:t>丁</a:t>
              </a:r>
              <a:endParaRPr kumimoji="1" lang="zh-TW" altLang="zh-TW" sz="32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Arial" panose="020B0604020202020204" pitchFamily="34" charset="0"/>
              </a:endParaRPr>
            </a:p>
          </p:txBody>
        </p:sp>
      </p:grpSp>
      <p:sp>
        <p:nvSpPr>
          <p:cNvPr id="60" name="矩形 38">
            <a:extLst>
              <a:ext uri="{FF2B5EF4-FFF2-40B4-BE49-F238E27FC236}">
                <a16:creationId xmlns:a16="http://schemas.microsoft.com/office/drawing/2014/main" id="{F1ADE1C4-53FA-4106-9104-F8BCC254EACE}"/>
              </a:ext>
            </a:extLst>
          </p:cNvPr>
          <p:cNvSpPr>
            <a:spLocks noChangeArrowheads="1"/>
          </p:cNvSpPr>
          <p:nvPr/>
        </p:nvSpPr>
        <p:spPr bwMode="auto">
          <a:xfrm>
            <a:off x="1946071" y="1115003"/>
            <a:ext cx="7610113"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spcBef>
                <a:spcPct val="50000"/>
              </a:spcBef>
              <a:buFont typeface="Wingdings" panose="05000000000000000000" pitchFamily="2" charset="2"/>
              <a:buNone/>
            </a:pPr>
            <a:r>
              <a:rPr kumimoji="1" lang="zh-TW" altLang="zh-TW" sz="2000" b="1"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rPr>
              <a:t>步驟一：</a:t>
            </a:r>
            <a:endParaRPr kumimoji="1" lang="en-US" altLang="zh-TW" sz="2000" b="1"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endParaRPr>
          </a:p>
          <a:p>
            <a:pPr algn="just">
              <a:spcBef>
                <a:spcPts val="600"/>
              </a:spcBef>
              <a:buFont typeface="Wingdings" panose="05000000000000000000" pitchFamily="2" charset="2"/>
              <a:buNone/>
            </a:pPr>
            <a:r>
              <a:rPr kumimoji="1" lang="zh-TW" altLang="zh-TW" sz="2000"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rPr>
              <a:t>首先針對</a:t>
            </a:r>
            <a:r>
              <a:rPr kumimoji="1" lang="zh-TW" altLang="en-US" sz="2000"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rPr>
              <a:t>推薦順位</a:t>
            </a:r>
            <a:r>
              <a:rPr kumimoji="1" lang="en-US" altLang="zh-TW" sz="2000"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rPr>
              <a:t>1</a:t>
            </a:r>
            <a:r>
              <a:rPr kumimoji="1" lang="zh-TW" altLang="en-US" sz="2000"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rPr>
              <a:t>的「考生甲」進行比序分發，假設</a:t>
            </a:r>
            <a:r>
              <a:rPr kumimoji="1" lang="zh-TW" altLang="en-US" sz="20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考生甲錄取志願序二資訊管理學系</a:t>
            </a:r>
            <a:r>
              <a:rPr kumimoji="1" lang="zh-TW" altLang="en-US" sz="2000"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rPr>
              <a:t>。</a:t>
            </a:r>
            <a:endParaRPr kumimoji="1" lang="en-US" altLang="zh-TW" sz="2000"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61" name="文字方塊 2">
            <a:extLst>
              <a:ext uri="{FF2B5EF4-FFF2-40B4-BE49-F238E27FC236}">
                <a16:creationId xmlns:a16="http://schemas.microsoft.com/office/drawing/2014/main" id="{B53ABF42-BAE7-442A-BFAB-5504A12D0E5E}"/>
              </a:ext>
            </a:extLst>
          </p:cNvPr>
          <p:cNvSpPr txBox="1">
            <a:spLocks noChangeArrowheads="1"/>
          </p:cNvSpPr>
          <p:nvPr/>
        </p:nvSpPr>
        <p:spPr bwMode="auto">
          <a:xfrm>
            <a:off x="1963396" y="2344915"/>
            <a:ext cx="1619250" cy="376238"/>
          </a:xfrm>
          <a:prstGeom prst="rect">
            <a:avLst/>
          </a:prstGeom>
          <a:solidFill>
            <a:srgbClr val="FFAB40">
              <a:alpha val="50000"/>
            </a:srgbClr>
          </a:solidFill>
          <a:ln>
            <a:noFill/>
          </a:ln>
          <a:effectLst/>
          <a:extLst/>
        </p:spPr>
        <p:txBody>
          <a:bodyPr>
            <a:spAutoFit/>
          </a:bodyP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marL="0" marR="0" lvl="0" indent="0" algn="ctr" defTabSz="914400" eaLnBrk="1" fontAlgn="auto" latinLnBrk="0" hangingPunct="1">
              <a:lnSpc>
                <a:spcPct val="100000"/>
              </a:lnSpc>
              <a:spcBef>
                <a:spcPct val="50000"/>
              </a:spcBef>
              <a:spcAft>
                <a:spcPts val="0"/>
              </a:spcAft>
              <a:buClrTx/>
              <a:buSzTx/>
              <a:buFont typeface="Wingdings" panose="05000000000000000000" pitchFamily="2" charset="2"/>
              <a:buNone/>
              <a:tabLst/>
              <a:defRPr/>
            </a:pPr>
            <a:r>
              <a:rPr kumimoji="1" lang="zh-TW" altLang="en-US" sz="18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Times New Roman" panose="02020603050405020304" pitchFamily="18" charset="0"/>
              </a:rPr>
              <a:t>推薦順位：</a:t>
            </a:r>
            <a:r>
              <a:rPr kumimoji="1" lang="en-US" altLang="zh-TW" sz="18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Times New Roman" panose="02020603050405020304" pitchFamily="18" charset="0"/>
              </a:rPr>
              <a:t>1</a:t>
            </a:r>
            <a:endParaRPr kumimoji="1" lang="zh-TW" altLang="zh-TW" sz="18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62" name="文字方塊 2">
            <a:extLst>
              <a:ext uri="{FF2B5EF4-FFF2-40B4-BE49-F238E27FC236}">
                <a16:creationId xmlns:a16="http://schemas.microsoft.com/office/drawing/2014/main" id="{13CAF5B8-C2B7-4F67-9DC9-733DDD9E63FD}"/>
              </a:ext>
            </a:extLst>
          </p:cNvPr>
          <p:cNvSpPr txBox="1">
            <a:spLocks noChangeArrowheads="1"/>
          </p:cNvSpPr>
          <p:nvPr/>
        </p:nvSpPr>
        <p:spPr bwMode="auto">
          <a:xfrm>
            <a:off x="4012404" y="2344915"/>
            <a:ext cx="1619250" cy="369888"/>
          </a:xfrm>
          <a:prstGeom prst="rect">
            <a:avLst/>
          </a:prstGeom>
          <a:solidFill>
            <a:srgbClr val="FFAB40">
              <a:alpha val="50000"/>
            </a:srgbClr>
          </a:solidFill>
          <a:ln>
            <a:noFill/>
          </a:ln>
          <a:effectLst/>
          <a:extLst/>
        </p:spPr>
        <p:txBody>
          <a:bodyPr>
            <a:spAutoFit/>
          </a:bodyP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marL="0" marR="0" lvl="0" indent="0" algn="ctr" defTabSz="914400" eaLnBrk="1" fontAlgn="auto" latinLnBrk="0" hangingPunct="1">
              <a:lnSpc>
                <a:spcPct val="100000"/>
              </a:lnSpc>
              <a:spcBef>
                <a:spcPct val="50000"/>
              </a:spcBef>
              <a:spcAft>
                <a:spcPts val="0"/>
              </a:spcAft>
              <a:buClrTx/>
              <a:buSzTx/>
              <a:buFont typeface="Wingdings" panose="05000000000000000000" pitchFamily="2" charset="2"/>
              <a:buNone/>
              <a:tabLst/>
              <a:defRPr/>
            </a:pPr>
            <a:r>
              <a:rPr kumimoji="1" lang="zh-TW" altLang="en-US" sz="18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Times New Roman" panose="02020603050405020304" pitchFamily="18" charset="0"/>
              </a:rPr>
              <a:t>推薦順位：</a:t>
            </a:r>
            <a:r>
              <a:rPr kumimoji="1" lang="en-US" altLang="zh-TW" sz="18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Times New Roman" panose="02020603050405020304" pitchFamily="18" charset="0"/>
              </a:rPr>
              <a:t>2</a:t>
            </a:r>
            <a:endParaRPr kumimoji="1" lang="zh-TW" altLang="zh-TW" sz="18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63" name="文字方塊 2">
            <a:extLst>
              <a:ext uri="{FF2B5EF4-FFF2-40B4-BE49-F238E27FC236}">
                <a16:creationId xmlns:a16="http://schemas.microsoft.com/office/drawing/2014/main" id="{8940A165-FA8A-48FC-AD95-2D70F069B344}"/>
              </a:ext>
            </a:extLst>
          </p:cNvPr>
          <p:cNvSpPr txBox="1">
            <a:spLocks noChangeArrowheads="1"/>
          </p:cNvSpPr>
          <p:nvPr/>
        </p:nvSpPr>
        <p:spPr bwMode="auto">
          <a:xfrm>
            <a:off x="6072430" y="2344915"/>
            <a:ext cx="1619250" cy="369888"/>
          </a:xfrm>
          <a:prstGeom prst="rect">
            <a:avLst/>
          </a:prstGeom>
          <a:solidFill>
            <a:srgbClr val="FFAB40">
              <a:alpha val="50000"/>
            </a:srgbClr>
          </a:solidFill>
          <a:ln>
            <a:noFill/>
          </a:ln>
          <a:effectLst/>
          <a:extLst/>
        </p:spPr>
        <p:txBody>
          <a:bodyPr>
            <a:spAutoFit/>
          </a:bodyP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marL="0" marR="0" lvl="0" indent="0" algn="ctr" defTabSz="914400" eaLnBrk="1" fontAlgn="auto" latinLnBrk="0" hangingPunct="1">
              <a:lnSpc>
                <a:spcPct val="100000"/>
              </a:lnSpc>
              <a:spcBef>
                <a:spcPct val="50000"/>
              </a:spcBef>
              <a:spcAft>
                <a:spcPts val="0"/>
              </a:spcAft>
              <a:buClrTx/>
              <a:buSzTx/>
              <a:buFont typeface="Wingdings" panose="05000000000000000000" pitchFamily="2" charset="2"/>
              <a:buNone/>
              <a:tabLst/>
              <a:defRPr/>
            </a:pPr>
            <a:r>
              <a:rPr kumimoji="1" lang="zh-TW" altLang="en-US" sz="18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Times New Roman" panose="02020603050405020304" pitchFamily="18" charset="0"/>
              </a:rPr>
              <a:t>推薦順位：</a:t>
            </a:r>
            <a:r>
              <a:rPr kumimoji="1" lang="en-US" altLang="zh-TW" sz="18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Times New Roman" panose="02020603050405020304" pitchFamily="18" charset="0"/>
              </a:rPr>
              <a:t>3</a:t>
            </a:r>
            <a:endParaRPr kumimoji="1" lang="zh-TW" altLang="zh-TW" sz="18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64" name="文字方塊 2">
            <a:extLst>
              <a:ext uri="{FF2B5EF4-FFF2-40B4-BE49-F238E27FC236}">
                <a16:creationId xmlns:a16="http://schemas.microsoft.com/office/drawing/2014/main" id="{E50614E3-0778-41F7-980B-4D56837CD8D9}"/>
              </a:ext>
            </a:extLst>
          </p:cNvPr>
          <p:cNvSpPr txBox="1">
            <a:spLocks noChangeArrowheads="1"/>
          </p:cNvSpPr>
          <p:nvPr/>
        </p:nvSpPr>
        <p:spPr bwMode="auto">
          <a:xfrm>
            <a:off x="8201268" y="2344915"/>
            <a:ext cx="1619250" cy="369888"/>
          </a:xfrm>
          <a:prstGeom prst="rect">
            <a:avLst/>
          </a:prstGeom>
          <a:solidFill>
            <a:srgbClr val="FFAB40">
              <a:alpha val="50000"/>
            </a:srgbClr>
          </a:solidFill>
          <a:ln>
            <a:noFill/>
          </a:ln>
          <a:effectLst/>
          <a:extLst/>
        </p:spPr>
        <p:txBody>
          <a:bodyPr>
            <a:spAutoFit/>
          </a:bodyP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marL="0" marR="0" lvl="0" indent="0" algn="ctr" defTabSz="914400" eaLnBrk="1" fontAlgn="auto" latinLnBrk="0" hangingPunct="1">
              <a:lnSpc>
                <a:spcPct val="100000"/>
              </a:lnSpc>
              <a:spcBef>
                <a:spcPct val="50000"/>
              </a:spcBef>
              <a:spcAft>
                <a:spcPts val="0"/>
              </a:spcAft>
              <a:buClrTx/>
              <a:buSzTx/>
              <a:buFont typeface="Wingdings" panose="05000000000000000000" pitchFamily="2" charset="2"/>
              <a:buNone/>
              <a:tabLst/>
              <a:defRPr/>
            </a:pPr>
            <a:r>
              <a:rPr kumimoji="1" lang="zh-TW" altLang="en-US" sz="18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Times New Roman" panose="02020603050405020304" pitchFamily="18" charset="0"/>
              </a:rPr>
              <a:t>推薦順位：</a:t>
            </a:r>
            <a:r>
              <a:rPr kumimoji="1" lang="en-US" altLang="zh-TW" sz="18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Times New Roman" panose="02020603050405020304" pitchFamily="18" charset="0"/>
              </a:rPr>
              <a:t>4</a:t>
            </a:r>
            <a:endParaRPr kumimoji="1" lang="zh-TW" altLang="zh-TW" sz="18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65" name="矩形 64">
            <a:extLst>
              <a:ext uri="{FF2B5EF4-FFF2-40B4-BE49-F238E27FC236}">
                <a16:creationId xmlns:a16="http://schemas.microsoft.com/office/drawing/2014/main" id="{DF672A4E-8732-4431-9B88-E5EDFA83F29A}"/>
              </a:ext>
            </a:extLst>
          </p:cNvPr>
          <p:cNvSpPr/>
          <p:nvPr/>
        </p:nvSpPr>
        <p:spPr>
          <a:xfrm>
            <a:off x="2315630" y="5865399"/>
            <a:ext cx="1152525" cy="576000"/>
          </a:xfrm>
          <a:prstGeom prst="rect">
            <a:avLst/>
          </a:prstGeom>
          <a:gradFill rotWithShape="1">
            <a:gsLst>
              <a:gs pos="0">
                <a:srgbClr val="C4341A">
                  <a:lumMod val="110000"/>
                  <a:satMod val="105000"/>
                  <a:tint val="67000"/>
                </a:srgbClr>
              </a:gs>
              <a:gs pos="50000">
                <a:srgbClr val="C4341A">
                  <a:lumMod val="105000"/>
                  <a:satMod val="103000"/>
                  <a:tint val="73000"/>
                </a:srgbClr>
              </a:gs>
              <a:gs pos="100000">
                <a:srgbClr val="C4341A">
                  <a:lumMod val="105000"/>
                  <a:satMod val="109000"/>
                  <a:tint val="81000"/>
                </a:srgbClr>
              </a:gs>
            </a:gsLst>
            <a:lin ang="5400000" scaled="0"/>
          </a:gradFill>
          <a:ln w="6350" cap="flat" cmpd="sng" algn="ctr">
            <a:solidFill>
              <a:srgbClr val="C4341A"/>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zh-TW" altLang="en-US" sz="2400" b="1"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mn-cs"/>
              </a:rPr>
              <a:t>錄取</a:t>
            </a:r>
          </a:p>
        </p:txBody>
      </p:sp>
      <p:pic>
        <p:nvPicPr>
          <p:cNvPr id="66" name="圖片 65">
            <a:extLst>
              <a:ext uri="{FF2B5EF4-FFF2-40B4-BE49-F238E27FC236}">
                <a16:creationId xmlns:a16="http://schemas.microsoft.com/office/drawing/2014/main" id="{0E79A864-7C16-4CA3-96C1-ACEE280EB7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96945" y="4286583"/>
            <a:ext cx="679436" cy="1440000"/>
          </a:xfrm>
          <a:prstGeom prst="rect">
            <a:avLst/>
          </a:prstGeom>
        </p:spPr>
      </p:pic>
      <p:pic>
        <p:nvPicPr>
          <p:cNvPr id="67" name="圖片 66">
            <a:extLst>
              <a:ext uri="{FF2B5EF4-FFF2-40B4-BE49-F238E27FC236}">
                <a16:creationId xmlns:a16="http://schemas.microsoft.com/office/drawing/2014/main" id="{8E6E9F9B-8D25-4BBB-8F00-129FC8593CA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59191" y="4286583"/>
            <a:ext cx="606823" cy="1440000"/>
          </a:xfrm>
          <a:prstGeom prst="rect">
            <a:avLst/>
          </a:prstGeom>
        </p:spPr>
      </p:pic>
      <p:pic>
        <p:nvPicPr>
          <p:cNvPr id="68" name="圖片 67">
            <a:extLst>
              <a:ext uri="{FF2B5EF4-FFF2-40B4-BE49-F238E27FC236}">
                <a16:creationId xmlns:a16="http://schemas.microsoft.com/office/drawing/2014/main" id="{5CB36F38-1271-472A-AEC1-0EC4B34EBF7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02232" y="4286583"/>
            <a:ext cx="765000" cy="1440000"/>
          </a:xfrm>
          <a:prstGeom prst="rect">
            <a:avLst/>
          </a:prstGeom>
        </p:spPr>
      </p:pic>
      <p:pic>
        <p:nvPicPr>
          <p:cNvPr id="69" name="圖片 68">
            <a:extLst>
              <a:ext uri="{FF2B5EF4-FFF2-40B4-BE49-F238E27FC236}">
                <a16:creationId xmlns:a16="http://schemas.microsoft.com/office/drawing/2014/main" id="{5D100763-A3C5-4FBD-83D0-A4841F4348D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89469" y="4286583"/>
            <a:ext cx="662189" cy="1440000"/>
          </a:xfrm>
          <a:prstGeom prst="rect">
            <a:avLst/>
          </a:prstGeom>
        </p:spPr>
      </p:pic>
      <p:pic>
        <p:nvPicPr>
          <p:cNvPr id="34" name="圖片 33">
            <a:extLst>
              <a:ext uri="{FF2B5EF4-FFF2-40B4-BE49-F238E27FC236}">
                <a16:creationId xmlns:a16="http://schemas.microsoft.com/office/drawing/2014/main" id="{FF6A57BD-BEE9-4865-AA90-F82ACA8A0A2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206929" y="204707"/>
            <a:ext cx="1771199" cy="540000"/>
          </a:xfrm>
          <a:prstGeom prst="rect">
            <a:avLst/>
          </a:prstGeom>
        </p:spPr>
      </p:pic>
      <p:sp>
        <p:nvSpPr>
          <p:cNvPr id="3" name="投影片編號版面配置區 2">
            <a:extLst>
              <a:ext uri="{FF2B5EF4-FFF2-40B4-BE49-F238E27FC236}">
                <a16:creationId xmlns:a16="http://schemas.microsoft.com/office/drawing/2014/main" id="{8D0A09A9-BABF-4871-96DE-FCD1B287D7DF}"/>
              </a:ext>
            </a:extLst>
          </p:cNvPr>
          <p:cNvSpPr>
            <a:spLocks noGrp="1"/>
          </p:cNvSpPr>
          <p:nvPr>
            <p:ph type="sldNum" sz="quarter" idx="12"/>
          </p:nvPr>
        </p:nvSpPr>
        <p:spPr/>
        <p:txBody>
          <a:bodyPr/>
          <a:lstStyle/>
          <a:p>
            <a:fld id="{ABC027CB-4B16-4B21-A276-8705E54D5316}" type="slidenum">
              <a:rPr lang="zh-CN" altLang="en-US" smtClean="0"/>
              <a:pPr/>
              <a:t>12</a:t>
            </a:fld>
            <a:endParaRPr lang="zh-CN" altLang="en-US"/>
          </a:p>
        </p:txBody>
      </p:sp>
    </p:spTree>
    <p:extLst>
      <p:ext uri="{BB962C8B-B14F-4D97-AF65-F5344CB8AC3E}">
        <p14:creationId xmlns:p14="http://schemas.microsoft.com/office/powerpoint/2010/main" val="137514486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14:presetBounceEnd="20000">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14:bounceEnd="20000">
                                          <p:cBhvr additive="base">
                                            <p:cTn id="7" dur="500" fill="hold"/>
                                            <p:tgtEl>
                                              <p:spTgt spid="36"/>
                                            </p:tgtEl>
                                            <p:attrNameLst>
                                              <p:attrName>ppt_x</p:attrName>
                                            </p:attrNameLst>
                                          </p:cBhvr>
                                          <p:tavLst>
                                            <p:tav tm="0">
                                              <p:val>
                                                <p:strVal val="1+#ppt_w/2"/>
                                              </p:val>
                                            </p:tav>
                                            <p:tav tm="100000">
                                              <p:val>
                                                <p:strVal val="#ppt_x"/>
                                              </p:val>
                                            </p:tav>
                                          </p:tavLst>
                                        </p:anim>
                                        <p:anim calcmode="lin" valueType="num" p14:bounceEnd="20000">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14:presetBounceEnd="20000">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14:bounceEnd="20000">
                                          <p:cBhvr additive="base">
                                            <p:cTn id="11" dur="500" fill="hold"/>
                                            <p:tgtEl>
                                              <p:spTgt spid="37"/>
                                            </p:tgtEl>
                                            <p:attrNameLst>
                                              <p:attrName>ppt_x</p:attrName>
                                            </p:attrNameLst>
                                          </p:cBhvr>
                                          <p:tavLst>
                                            <p:tav tm="0">
                                              <p:val>
                                                <p:strVal val="1+#ppt_w/2"/>
                                              </p:val>
                                            </p:tav>
                                            <p:tav tm="100000">
                                              <p:val>
                                                <p:strVal val="#ppt_x"/>
                                              </p:val>
                                            </p:tav>
                                          </p:tavLst>
                                        </p:anim>
                                        <p:anim calcmode="lin" valueType="num" p14:bounceEnd="20000">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14:presetBounceEnd="20000">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14:bounceEnd="20000">
                                          <p:cBhvr additive="base">
                                            <p:cTn id="15" dur="500" fill="hold"/>
                                            <p:tgtEl>
                                              <p:spTgt spid="39"/>
                                            </p:tgtEl>
                                            <p:attrNameLst>
                                              <p:attrName>ppt_x</p:attrName>
                                            </p:attrNameLst>
                                          </p:cBhvr>
                                          <p:tavLst>
                                            <p:tav tm="0">
                                              <p:val>
                                                <p:strVal val="1+#ppt_w/2"/>
                                              </p:val>
                                            </p:tav>
                                            <p:tav tm="100000">
                                              <p:val>
                                                <p:strVal val="#ppt_x"/>
                                              </p:val>
                                            </p:tav>
                                          </p:tavLst>
                                        </p:anim>
                                        <p:anim calcmode="lin" valueType="num" p14:bounceEnd="20000">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14:presetBounceEnd="20000">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14:bounceEnd="20000">
                                          <p:cBhvr additive="base">
                                            <p:cTn id="19" dur="500" fill="hold"/>
                                            <p:tgtEl>
                                              <p:spTgt spid="38"/>
                                            </p:tgtEl>
                                            <p:attrNameLst>
                                              <p:attrName>ppt_x</p:attrName>
                                            </p:attrNameLst>
                                          </p:cBhvr>
                                          <p:tavLst>
                                            <p:tav tm="0">
                                              <p:val>
                                                <p:strVal val="1+#ppt_w/2"/>
                                              </p:val>
                                            </p:tav>
                                            <p:tav tm="100000">
                                              <p:val>
                                                <p:strVal val="#ppt_x"/>
                                              </p:val>
                                            </p:tav>
                                          </p:tavLst>
                                        </p:anim>
                                        <p:anim calcmode="lin" valueType="num" p14:bounceEnd="20000">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1+#ppt_w/2"/>
                                              </p:val>
                                            </p:tav>
                                            <p:tav tm="100000">
                                              <p:val>
                                                <p:strVal val="#ppt_x"/>
                                              </p:val>
                                            </p:tav>
                                          </p:tavLst>
                                        </p:anim>
                                        <p:anim calcmode="lin" valueType="num">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1+#ppt_w/2"/>
                                              </p:val>
                                            </p:tav>
                                            <p:tav tm="100000">
                                              <p:val>
                                                <p:strVal val="#ppt_x"/>
                                              </p:val>
                                            </p:tav>
                                          </p:tavLst>
                                        </p:anim>
                                        <p:anim calcmode="lin" valueType="num">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1+#ppt_w/2"/>
                                              </p:val>
                                            </p:tav>
                                            <p:tav tm="100000">
                                              <p:val>
                                                <p:strVal val="#ppt_x"/>
                                              </p:val>
                                            </p:tav>
                                          </p:tavLst>
                                        </p:anim>
                                        <p:anim calcmode="lin" valueType="num">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椭圆 35"/>
          <p:cNvSpPr/>
          <p:nvPr/>
        </p:nvSpPr>
        <p:spPr>
          <a:xfrm>
            <a:off x="948562" y="212662"/>
            <a:ext cx="640419" cy="680410"/>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7" name="椭圆 36"/>
          <p:cNvSpPr/>
          <p:nvPr/>
        </p:nvSpPr>
        <p:spPr>
          <a:xfrm>
            <a:off x="452570" y="723345"/>
            <a:ext cx="429267" cy="429267"/>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8" name="椭圆 37"/>
          <p:cNvSpPr/>
          <p:nvPr/>
        </p:nvSpPr>
        <p:spPr>
          <a:xfrm>
            <a:off x="868742" y="1025799"/>
            <a:ext cx="226842" cy="226842"/>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9" name="椭圆 38"/>
          <p:cNvSpPr/>
          <p:nvPr/>
        </p:nvSpPr>
        <p:spPr>
          <a:xfrm>
            <a:off x="1486581" y="835649"/>
            <a:ext cx="293204" cy="293204"/>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Rectangle 50">
            <a:extLst>
              <a:ext uri="{FF2B5EF4-FFF2-40B4-BE49-F238E27FC236}">
                <a16:creationId xmlns:a16="http://schemas.microsoft.com/office/drawing/2014/main" id="{B19E1CFA-1077-47A5-8269-BADA5825BC72}"/>
              </a:ext>
            </a:extLst>
          </p:cNvPr>
          <p:cNvSpPr txBox="1">
            <a:spLocks noChangeArrowheads="1"/>
          </p:cNvSpPr>
          <p:nvPr/>
        </p:nvSpPr>
        <p:spPr bwMode="auto">
          <a:xfrm>
            <a:off x="3760854" y="246959"/>
            <a:ext cx="4534927" cy="6461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latinLnBrk="1" hangingPunct="0">
              <a:spcBef>
                <a:spcPct val="0"/>
              </a:spcBef>
              <a:spcAft>
                <a:spcPct val="0"/>
              </a:spcAft>
              <a:defRPr lang="zh-TW" altLang="zh-TW" sz="1200" kern="1200">
                <a:solidFill>
                  <a:schemeClr val="bg1"/>
                </a:solidFill>
                <a:latin typeface="+mj-lt"/>
                <a:ea typeface="HY견고딕" pitchFamily="18" charset="-127"/>
                <a:cs typeface="+mj-cs"/>
              </a:defRPr>
            </a:lvl1pPr>
            <a:lvl2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2pPr>
            <a:lvl3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3pPr>
            <a:lvl4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4pPr>
            <a:lvl5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5pPr>
            <a:lvl6pPr marL="457200" algn="l" rtl="0" fontAlgn="base" latinLnBrk="1">
              <a:spcBef>
                <a:spcPct val="0"/>
              </a:spcBef>
              <a:spcAft>
                <a:spcPct val="0"/>
              </a:spcAft>
              <a:defRPr sz="3600">
                <a:solidFill>
                  <a:schemeClr val="bg1"/>
                </a:solidFill>
                <a:latin typeface="Calibri" pitchFamily="34" charset="0"/>
                <a:ea typeface="HY견고딕" pitchFamily="18" charset="-127"/>
              </a:defRPr>
            </a:lvl6pPr>
            <a:lvl7pPr marL="914400" algn="l" rtl="0" fontAlgn="base" latinLnBrk="1">
              <a:spcBef>
                <a:spcPct val="0"/>
              </a:spcBef>
              <a:spcAft>
                <a:spcPct val="0"/>
              </a:spcAft>
              <a:defRPr sz="3600">
                <a:solidFill>
                  <a:schemeClr val="bg1"/>
                </a:solidFill>
                <a:latin typeface="Calibri" pitchFamily="34" charset="0"/>
                <a:ea typeface="HY견고딕" pitchFamily="18" charset="-127"/>
              </a:defRPr>
            </a:lvl7pPr>
            <a:lvl8pPr marL="1371600" algn="l" rtl="0" fontAlgn="base" latinLnBrk="1">
              <a:spcBef>
                <a:spcPct val="0"/>
              </a:spcBef>
              <a:spcAft>
                <a:spcPct val="0"/>
              </a:spcAft>
              <a:defRPr sz="3600">
                <a:solidFill>
                  <a:schemeClr val="bg1"/>
                </a:solidFill>
                <a:latin typeface="Calibri" pitchFamily="34" charset="0"/>
                <a:ea typeface="HY견고딕" pitchFamily="18" charset="-127"/>
              </a:defRPr>
            </a:lvl8pPr>
            <a:lvl9pPr marL="1828800" algn="l" rtl="0" fontAlgn="base" latinLnBrk="1">
              <a:spcBef>
                <a:spcPct val="0"/>
              </a:spcBef>
              <a:spcAft>
                <a:spcPct val="0"/>
              </a:spcAft>
              <a:defRPr sz="3600">
                <a:solidFill>
                  <a:schemeClr val="bg1"/>
                </a:solidFill>
                <a:latin typeface="Calibri" pitchFamily="34" charset="0"/>
                <a:ea typeface="HY견고딕" pitchFamily="18" charset="-127"/>
              </a:defRPr>
            </a:lvl9pPr>
          </a:lstStyle>
          <a:p>
            <a:pPr algn="ctr" eaLnBrk="1" hangingPunct="1"/>
            <a:endParaRPr lang="zh-TW" altLang="en-US" sz="4000" b="1" dirty="0">
              <a:solidFill>
                <a:srgbClr val="003366"/>
              </a:solidFill>
              <a:latin typeface="Microsoft YaHei" panose="020B0503020204020204" pitchFamily="34" charset="-122"/>
              <a:ea typeface="Microsoft YaHei" panose="020B0503020204020204" pitchFamily="34" charset="-122"/>
              <a:cs typeface="Times New Roman" pitchFamily="18" charset="0"/>
            </a:endParaRPr>
          </a:p>
        </p:txBody>
      </p:sp>
      <p:grpSp>
        <p:nvGrpSpPr>
          <p:cNvPr id="13" name="群組 8">
            <a:extLst>
              <a:ext uri="{FF2B5EF4-FFF2-40B4-BE49-F238E27FC236}">
                <a16:creationId xmlns:a16="http://schemas.microsoft.com/office/drawing/2014/main" id="{4B45ACFF-2949-4938-975E-F6E01BC55240}"/>
              </a:ext>
            </a:extLst>
          </p:cNvPr>
          <p:cNvGrpSpPr>
            <a:grpSpLocks/>
          </p:cNvGrpSpPr>
          <p:nvPr/>
        </p:nvGrpSpPr>
        <p:grpSpPr bwMode="auto">
          <a:xfrm>
            <a:off x="1828670" y="3176226"/>
            <a:ext cx="1871974" cy="2097088"/>
            <a:chOff x="0" y="0"/>
            <a:chExt cx="18719" cy="20979"/>
          </a:xfrm>
        </p:grpSpPr>
        <p:sp>
          <p:nvSpPr>
            <p:cNvPr id="14" name="矩形圖說文字 4">
              <a:extLst>
                <a:ext uri="{FF2B5EF4-FFF2-40B4-BE49-F238E27FC236}">
                  <a16:creationId xmlns:a16="http://schemas.microsoft.com/office/drawing/2014/main" id="{8D79F376-27A9-4939-9A30-442764F26903}"/>
                </a:ext>
              </a:extLst>
            </p:cNvPr>
            <p:cNvSpPr>
              <a:spLocks noChangeArrowheads="1"/>
            </p:cNvSpPr>
            <p:nvPr/>
          </p:nvSpPr>
          <p:spPr bwMode="auto">
            <a:xfrm>
              <a:off x="0" y="0"/>
              <a:ext cx="18719" cy="11885"/>
            </a:xfrm>
            <a:prstGeom prst="wedgeRectCallout">
              <a:avLst>
                <a:gd name="adj1" fmla="val -20833"/>
                <a:gd name="adj2" fmla="val 62500"/>
              </a:avLst>
            </a:prstGeom>
            <a:solidFill>
              <a:srgbClr val="FFFF99"/>
            </a:solidFill>
            <a:ln>
              <a:solidFill>
                <a:srgbClr val="FF0000"/>
              </a:solidFill>
              <a:headEnd/>
              <a:tailEnd/>
            </a:ln>
          </p:spPr>
          <p:style>
            <a:lnRef idx="2">
              <a:schemeClr val="accent2"/>
            </a:lnRef>
            <a:fillRef idx="1">
              <a:schemeClr val="lt1"/>
            </a:fillRef>
            <a:effectRef idx="0">
              <a:schemeClr val="accent2"/>
            </a:effectRef>
            <a:fontRef idx="minor">
              <a:schemeClr val="dk1"/>
            </a:fontRef>
          </p:style>
          <p:txBody>
            <a:bodyPr anchor="ct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algn="ctr" eaLnBrk="1" hangingPunct="1">
                <a:spcBef>
                  <a:spcPct val="50000"/>
                </a:spcBef>
                <a:buNone/>
                <a:defRPr/>
              </a:pPr>
              <a:r>
                <a:rPr lang="zh-TW" altLang="en-US" sz="1200" b="1" dirty="0">
                  <a:solidFill>
                    <a:srgbClr val="FF0000"/>
                  </a:solidFill>
                  <a:latin typeface="標楷體" pitchFamily="65" charset="-120"/>
                  <a:ea typeface="標楷體" pitchFamily="65" charset="-120"/>
                </a:rPr>
                <a:t>志願序二：資訊管理學系</a:t>
              </a:r>
            </a:p>
          </p:txBody>
        </p:sp>
        <p:sp>
          <p:nvSpPr>
            <p:cNvPr id="15" name="文字方塊 14">
              <a:extLst>
                <a:ext uri="{FF2B5EF4-FFF2-40B4-BE49-F238E27FC236}">
                  <a16:creationId xmlns:a16="http://schemas.microsoft.com/office/drawing/2014/main" id="{7A9702CE-77AE-49A5-A9EA-E1DECB850FDB}"/>
                </a:ext>
              </a:extLst>
            </p:cNvPr>
            <p:cNvSpPr txBox="1">
              <a:spLocks noChangeArrowheads="1"/>
            </p:cNvSpPr>
            <p:nvPr/>
          </p:nvSpPr>
          <p:spPr bwMode="auto">
            <a:xfrm>
              <a:off x="2696" y="15128"/>
              <a:ext cx="5950" cy="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spcBef>
                  <a:spcPts val="500"/>
                </a:spcBef>
                <a:spcAft>
                  <a:spcPts val="500"/>
                </a:spcAft>
              </a:pPr>
              <a:r>
                <a:rPr kumimoji="1" lang="zh-TW" altLang="en-US" sz="3200" b="1"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rPr>
                <a:t>甲</a:t>
              </a:r>
              <a:endParaRPr kumimoji="1" lang="zh-TW" altLang="zh-TW" sz="3200" b="1" dirty="0">
                <a:latin typeface="微軟正黑體" panose="020B0604030504040204" pitchFamily="34" charset="-120"/>
                <a:ea typeface="微軟正黑體" panose="020B0604030504040204" pitchFamily="34" charset="-120"/>
                <a:cs typeface="Arial" panose="020B0604020202020204" pitchFamily="34" charset="0"/>
              </a:endParaRPr>
            </a:p>
          </p:txBody>
        </p:sp>
      </p:grpSp>
      <p:grpSp>
        <p:nvGrpSpPr>
          <p:cNvPr id="17" name="群組 9">
            <a:extLst>
              <a:ext uri="{FF2B5EF4-FFF2-40B4-BE49-F238E27FC236}">
                <a16:creationId xmlns:a16="http://schemas.microsoft.com/office/drawing/2014/main" id="{8E56BB64-0F8F-4882-B26A-B5352F00811C}"/>
              </a:ext>
            </a:extLst>
          </p:cNvPr>
          <p:cNvGrpSpPr>
            <a:grpSpLocks/>
          </p:cNvGrpSpPr>
          <p:nvPr/>
        </p:nvGrpSpPr>
        <p:grpSpPr bwMode="auto">
          <a:xfrm>
            <a:off x="3877678" y="3176226"/>
            <a:ext cx="1871974" cy="2097088"/>
            <a:chOff x="0" y="0"/>
            <a:chExt cx="18719" cy="20979"/>
          </a:xfrm>
        </p:grpSpPr>
        <p:sp>
          <p:nvSpPr>
            <p:cNvPr id="18" name="矩形圖說文字 10">
              <a:extLst>
                <a:ext uri="{FF2B5EF4-FFF2-40B4-BE49-F238E27FC236}">
                  <a16:creationId xmlns:a16="http://schemas.microsoft.com/office/drawing/2014/main" id="{41A8E2E5-9C0E-4A73-9BE9-604EA19EEE41}"/>
                </a:ext>
              </a:extLst>
            </p:cNvPr>
            <p:cNvSpPr>
              <a:spLocks noChangeArrowheads="1"/>
            </p:cNvSpPr>
            <p:nvPr/>
          </p:nvSpPr>
          <p:spPr bwMode="auto">
            <a:xfrm>
              <a:off x="0" y="0"/>
              <a:ext cx="18719" cy="11885"/>
            </a:xfrm>
            <a:prstGeom prst="wedgeRectCallout">
              <a:avLst>
                <a:gd name="adj1" fmla="val -20833"/>
                <a:gd name="adj2" fmla="val 62500"/>
              </a:avLst>
            </a:prstGeom>
            <a:solidFill>
              <a:schemeClr val="bg1">
                <a:lumMod val="85000"/>
              </a:schemeClr>
            </a:solidFill>
            <a:ln>
              <a:headEnd/>
              <a:tailEnd/>
            </a:ln>
          </p:spPr>
          <p:style>
            <a:lnRef idx="1">
              <a:schemeClr val="dk1"/>
            </a:lnRef>
            <a:fillRef idx="2">
              <a:schemeClr val="dk1"/>
            </a:fillRef>
            <a:effectRef idx="1">
              <a:schemeClr val="dk1"/>
            </a:effectRef>
            <a:fontRef idx="minor">
              <a:schemeClr val="dk1"/>
            </a:fontRef>
          </p:style>
          <p:txBody>
            <a:bodyPr anchor="ct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eaLnBrk="1" hangingPunct="1">
                <a:spcBef>
                  <a:spcPct val="50000"/>
                </a:spcBef>
                <a:buNone/>
                <a:defRPr/>
              </a:pPr>
              <a:r>
                <a:rPr lang="zh-TW" altLang="en-US" sz="1200" dirty="0">
                  <a:solidFill>
                    <a:srgbClr val="000000"/>
                  </a:solidFill>
                  <a:latin typeface="標楷體" pitchFamily="65" charset="-120"/>
                  <a:ea typeface="標楷體" pitchFamily="65" charset="-120"/>
                </a:rPr>
                <a:t>志願序一：生命科學系</a:t>
              </a:r>
            </a:p>
            <a:p>
              <a:pPr eaLnBrk="1" hangingPunct="1">
                <a:spcBef>
                  <a:spcPct val="50000"/>
                </a:spcBef>
                <a:buNone/>
                <a:defRPr/>
              </a:pPr>
              <a:r>
                <a:rPr lang="zh-TW" altLang="en-US" sz="1200" dirty="0">
                  <a:solidFill>
                    <a:srgbClr val="000000"/>
                  </a:solidFill>
                  <a:latin typeface="標楷體" pitchFamily="65" charset="-120"/>
                  <a:ea typeface="標楷體" pitchFamily="65" charset="-120"/>
                </a:rPr>
                <a:t>志願序二：心理學系</a:t>
              </a:r>
              <a:endParaRPr lang="zh-TW" altLang="zh-TW" sz="1300" dirty="0">
                <a:solidFill>
                  <a:schemeClr val="tx1"/>
                </a:solidFill>
                <a:latin typeface="Arial" charset="0"/>
                <a:ea typeface="新細明體" pitchFamily="18" charset="-120"/>
              </a:endParaRPr>
            </a:p>
          </p:txBody>
        </p:sp>
        <p:sp>
          <p:nvSpPr>
            <p:cNvPr id="19" name="文字方塊 13">
              <a:extLst>
                <a:ext uri="{FF2B5EF4-FFF2-40B4-BE49-F238E27FC236}">
                  <a16:creationId xmlns:a16="http://schemas.microsoft.com/office/drawing/2014/main" id="{75211326-59B9-4AC6-9E54-F3DCF901C762}"/>
                </a:ext>
              </a:extLst>
            </p:cNvPr>
            <p:cNvSpPr txBox="1">
              <a:spLocks noChangeArrowheads="1"/>
            </p:cNvSpPr>
            <p:nvPr/>
          </p:nvSpPr>
          <p:spPr bwMode="auto">
            <a:xfrm>
              <a:off x="2676" y="15128"/>
              <a:ext cx="5950" cy="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spcBef>
                  <a:spcPts val="500"/>
                </a:spcBef>
                <a:spcAft>
                  <a:spcPts val="500"/>
                </a:spcAft>
              </a:pPr>
              <a:r>
                <a:rPr kumimoji="1" lang="zh-TW" altLang="en-US" sz="3200" b="1"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rPr>
                <a:t>乙</a:t>
              </a:r>
              <a:endParaRPr kumimoji="1" lang="zh-TW" altLang="zh-TW" sz="3200" b="1"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endParaRPr>
            </a:p>
          </p:txBody>
        </p:sp>
      </p:grpSp>
      <p:grpSp>
        <p:nvGrpSpPr>
          <p:cNvPr id="20" name="群組 16">
            <a:extLst>
              <a:ext uri="{FF2B5EF4-FFF2-40B4-BE49-F238E27FC236}">
                <a16:creationId xmlns:a16="http://schemas.microsoft.com/office/drawing/2014/main" id="{DD9A0AA4-2219-443C-ABC7-88788B02B3B3}"/>
              </a:ext>
            </a:extLst>
          </p:cNvPr>
          <p:cNvGrpSpPr>
            <a:grpSpLocks/>
          </p:cNvGrpSpPr>
          <p:nvPr/>
        </p:nvGrpSpPr>
        <p:grpSpPr bwMode="auto">
          <a:xfrm>
            <a:off x="5943875" y="3170787"/>
            <a:ext cx="1871974" cy="2089150"/>
            <a:chOff x="0" y="0"/>
            <a:chExt cx="18719" cy="20892"/>
          </a:xfrm>
        </p:grpSpPr>
        <p:sp>
          <p:nvSpPr>
            <p:cNvPr id="24" name="矩形圖說文字 17">
              <a:extLst>
                <a:ext uri="{FF2B5EF4-FFF2-40B4-BE49-F238E27FC236}">
                  <a16:creationId xmlns:a16="http://schemas.microsoft.com/office/drawing/2014/main" id="{732FD3BF-6C3B-4887-8805-B8267F21BA49}"/>
                </a:ext>
              </a:extLst>
            </p:cNvPr>
            <p:cNvSpPr>
              <a:spLocks noChangeArrowheads="1"/>
            </p:cNvSpPr>
            <p:nvPr/>
          </p:nvSpPr>
          <p:spPr bwMode="auto">
            <a:xfrm>
              <a:off x="0" y="0"/>
              <a:ext cx="18719" cy="11880"/>
            </a:xfrm>
            <a:prstGeom prst="wedgeRectCallout">
              <a:avLst>
                <a:gd name="adj1" fmla="val -20833"/>
                <a:gd name="adj2" fmla="val 62500"/>
              </a:avLst>
            </a:prstGeom>
            <a:solidFill>
              <a:schemeClr val="bg1">
                <a:lumMod val="85000"/>
              </a:schemeClr>
            </a:solidFill>
            <a:ln>
              <a:headEnd/>
              <a:tailEnd/>
            </a:ln>
          </p:spPr>
          <p:style>
            <a:lnRef idx="1">
              <a:schemeClr val="dk1"/>
            </a:lnRef>
            <a:fillRef idx="2">
              <a:schemeClr val="dk1"/>
            </a:fillRef>
            <a:effectRef idx="1">
              <a:schemeClr val="dk1"/>
            </a:effectRef>
            <a:fontRef idx="minor">
              <a:schemeClr val="dk1"/>
            </a:fontRef>
          </p:style>
          <p:txBody>
            <a:bodyPr anchor="ct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eaLnBrk="1" hangingPunct="1">
                <a:spcBef>
                  <a:spcPct val="50000"/>
                </a:spcBef>
                <a:buNone/>
                <a:defRPr/>
              </a:pPr>
              <a:r>
                <a:rPr lang="zh-TW" altLang="en-US" sz="1200" dirty="0">
                  <a:solidFill>
                    <a:srgbClr val="000000"/>
                  </a:solidFill>
                  <a:latin typeface="標楷體" pitchFamily="65" charset="-120"/>
                  <a:ea typeface="標楷體" pitchFamily="65" charset="-120"/>
                </a:rPr>
                <a:t>志願序一：企業管理學系</a:t>
              </a:r>
            </a:p>
            <a:p>
              <a:pPr eaLnBrk="1" hangingPunct="1">
                <a:spcBef>
                  <a:spcPct val="50000"/>
                </a:spcBef>
                <a:buNone/>
                <a:defRPr/>
              </a:pPr>
              <a:r>
                <a:rPr lang="zh-TW" altLang="en-US" sz="1200" dirty="0">
                  <a:solidFill>
                    <a:srgbClr val="000000"/>
                  </a:solidFill>
                  <a:latin typeface="標楷體" pitchFamily="65" charset="-120"/>
                  <a:ea typeface="標楷體" pitchFamily="65" charset="-120"/>
                </a:rPr>
                <a:t>志願序二：外國語文學系</a:t>
              </a:r>
            </a:p>
            <a:p>
              <a:pPr eaLnBrk="1" hangingPunct="1">
                <a:spcBef>
                  <a:spcPct val="50000"/>
                </a:spcBef>
                <a:buNone/>
                <a:defRPr/>
              </a:pPr>
              <a:r>
                <a:rPr lang="zh-TW" altLang="en-US" sz="1200" dirty="0">
                  <a:solidFill>
                    <a:srgbClr val="000000"/>
                  </a:solidFill>
                  <a:latin typeface="標楷體" pitchFamily="65" charset="-120"/>
                  <a:ea typeface="標楷體" pitchFamily="65" charset="-120"/>
                </a:rPr>
                <a:t>志願序三：財經法律學系</a:t>
              </a:r>
            </a:p>
            <a:p>
              <a:pPr eaLnBrk="1" hangingPunct="1">
                <a:spcBef>
                  <a:spcPct val="50000"/>
                </a:spcBef>
                <a:buNone/>
                <a:defRPr/>
              </a:pPr>
              <a:r>
                <a:rPr lang="zh-TW" altLang="en-US" sz="1200" dirty="0">
                  <a:solidFill>
                    <a:srgbClr val="000000"/>
                  </a:solidFill>
                  <a:latin typeface="標楷體" pitchFamily="65" charset="-120"/>
                  <a:ea typeface="標楷體" pitchFamily="65" charset="-120"/>
                </a:rPr>
                <a:t>志願序四：犯罪防治學系</a:t>
              </a:r>
              <a:endParaRPr lang="zh-TW" altLang="zh-TW" sz="1300" dirty="0">
                <a:solidFill>
                  <a:schemeClr val="tx1"/>
                </a:solidFill>
                <a:latin typeface="Arial" charset="0"/>
                <a:ea typeface="新細明體" pitchFamily="18" charset="-120"/>
              </a:endParaRPr>
            </a:p>
          </p:txBody>
        </p:sp>
        <p:sp>
          <p:nvSpPr>
            <p:cNvPr id="25" name="文字方塊 28">
              <a:extLst>
                <a:ext uri="{FF2B5EF4-FFF2-40B4-BE49-F238E27FC236}">
                  <a16:creationId xmlns:a16="http://schemas.microsoft.com/office/drawing/2014/main" id="{89E85D26-EA6C-452C-9DD6-35FFFBBC6387}"/>
                </a:ext>
              </a:extLst>
            </p:cNvPr>
            <p:cNvSpPr txBox="1">
              <a:spLocks noChangeArrowheads="1"/>
            </p:cNvSpPr>
            <p:nvPr/>
          </p:nvSpPr>
          <p:spPr bwMode="auto">
            <a:xfrm>
              <a:off x="2402" y="15041"/>
              <a:ext cx="5950" cy="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spcBef>
                  <a:spcPts val="500"/>
                </a:spcBef>
                <a:spcAft>
                  <a:spcPts val="500"/>
                </a:spcAft>
              </a:pPr>
              <a:r>
                <a:rPr kumimoji="1" lang="zh-TW" altLang="en-US" sz="3200" b="1"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rPr>
                <a:t>丙</a:t>
              </a:r>
              <a:endParaRPr kumimoji="1" lang="zh-TW" altLang="zh-TW" sz="3200" b="1"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endParaRPr>
            </a:p>
          </p:txBody>
        </p:sp>
      </p:grpSp>
      <p:grpSp>
        <p:nvGrpSpPr>
          <p:cNvPr id="26" name="群組 29">
            <a:extLst>
              <a:ext uri="{FF2B5EF4-FFF2-40B4-BE49-F238E27FC236}">
                <a16:creationId xmlns:a16="http://schemas.microsoft.com/office/drawing/2014/main" id="{D76B8137-86FE-42A1-9C2B-2322E3A69F40}"/>
              </a:ext>
            </a:extLst>
          </p:cNvPr>
          <p:cNvGrpSpPr>
            <a:grpSpLocks/>
          </p:cNvGrpSpPr>
          <p:nvPr/>
        </p:nvGrpSpPr>
        <p:grpSpPr bwMode="auto">
          <a:xfrm>
            <a:off x="8014286" y="3175726"/>
            <a:ext cx="1871974" cy="2097588"/>
            <a:chOff x="-559" y="-5"/>
            <a:chExt cx="18719" cy="20984"/>
          </a:xfrm>
        </p:grpSpPr>
        <p:sp>
          <p:nvSpPr>
            <p:cNvPr id="27" name="矩形圖說文字 34">
              <a:extLst>
                <a:ext uri="{FF2B5EF4-FFF2-40B4-BE49-F238E27FC236}">
                  <a16:creationId xmlns:a16="http://schemas.microsoft.com/office/drawing/2014/main" id="{FF917948-7BC6-48C1-8097-15BF1DD8BF25}"/>
                </a:ext>
              </a:extLst>
            </p:cNvPr>
            <p:cNvSpPr>
              <a:spLocks noChangeArrowheads="1"/>
            </p:cNvSpPr>
            <p:nvPr/>
          </p:nvSpPr>
          <p:spPr bwMode="auto">
            <a:xfrm>
              <a:off x="-559" y="-5"/>
              <a:ext cx="18719" cy="11885"/>
            </a:xfrm>
            <a:prstGeom prst="wedgeRectCallout">
              <a:avLst>
                <a:gd name="adj1" fmla="val -20833"/>
                <a:gd name="adj2" fmla="val 62500"/>
              </a:avLst>
            </a:prstGeom>
            <a:solidFill>
              <a:schemeClr val="bg1">
                <a:lumMod val="85000"/>
              </a:schemeClr>
            </a:solidFill>
            <a:ln>
              <a:headEnd/>
              <a:tailEnd/>
            </a:ln>
          </p:spPr>
          <p:style>
            <a:lnRef idx="1">
              <a:schemeClr val="dk1"/>
            </a:lnRef>
            <a:fillRef idx="2">
              <a:schemeClr val="dk1"/>
            </a:fillRef>
            <a:effectRef idx="1">
              <a:schemeClr val="dk1"/>
            </a:effectRef>
            <a:fontRef idx="minor">
              <a:schemeClr val="dk1"/>
            </a:fontRef>
          </p:style>
          <p:txBody>
            <a:bodyPr anchor="ct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algn="ctr" eaLnBrk="1" hangingPunct="1">
                <a:spcBef>
                  <a:spcPct val="50000"/>
                </a:spcBef>
                <a:buNone/>
                <a:defRPr/>
              </a:pPr>
              <a:r>
                <a:rPr lang="zh-TW" altLang="en-US" sz="1200" dirty="0">
                  <a:solidFill>
                    <a:srgbClr val="000000"/>
                  </a:solidFill>
                  <a:latin typeface="標楷體" pitchFamily="65" charset="-120"/>
                  <a:ea typeface="標楷體" pitchFamily="65" charset="-120"/>
                </a:rPr>
                <a:t>志願序一：財經法律學系</a:t>
              </a:r>
            </a:p>
            <a:p>
              <a:pPr algn="ctr" eaLnBrk="1" hangingPunct="1">
                <a:spcBef>
                  <a:spcPct val="50000"/>
                </a:spcBef>
                <a:buNone/>
                <a:defRPr/>
              </a:pPr>
              <a:r>
                <a:rPr lang="zh-TW" altLang="en-US" sz="1200" dirty="0">
                  <a:solidFill>
                    <a:srgbClr val="000000"/>
                  </a:solidFill>
                  <a:latin typeface="標楷體" pitchFamily="65" charset="-120"/>
                  <a:ea typeface="標楷體" pitchFamily="65" charset="-120"/>
                </a:rPr>
                <a:t>志願序二：犯罪防治學系</a:t>
              </a:r>
            </a:p>
            <a:p>
              <a:pPr algn="ctr" eaLnBrk="1" hangingPunct="1">
                <a:spcBef>
                  <a:spcPct val="50000"/>
                </a:spcBef>
                <a:buNone/>
                <a:defRPr/>
              </a:pPr>
              <a:r>
                <a:rPr lang="zh-TW" altLang="en-US" sz="1200" dirty="0">
                  <a:solidFill>
                    <a:srgbClr val="000000"/>
                  </a:solidFill>
                  <a:latin typeface="標楷體" pitchFamily="65" charset="-120"/>
                  <a:ea typeface="標楷體" pitchFamily="65" charset="-120"/>
                </a:rPr>
                <a:t>志願序三：外國語文學系</a:t>
              </a:r>
              <a:endParaRPr lang="en-US" altLang="zh-TW" sz="1200" dirty="0">
                <a:solidFill>
                  <a:srgbClr val="000000"/>
                </a:solidFill>
                <a:latin typeface="標楷體" pitchFamily="65" charset="-120"/>
                <a:ea typeface="標楷體" pitchFamily="65" charset="-120"/>
              </a:endParaRPr>
            </a:p>
            <a:p>
              <a:pPr algn="ctr" eaLnBrk="1" hangingPunct="1">
                <a:spcBef>
                  <a:spcPct val="50000"/>
                </a:spcBef>
                <a:buNone/>
                <a:defRPr/>
              </a:pPr>
              <a:r>
                <a:rPr lang="zh-TW" altLang="en-US" sz="1200" dirty="0">
                  <a:solidFill>
                    <a:srgbClr val="000000"/>
                  </a:solidFill>
                  <a:latin typeface="標楷體" pitchFamily="65" charset="-120"/>
                  <a:ea typeface="標楷體" pitchFamily="65" charset="-120"/>
                </a:rPr>
                <a:t>志願序四：企業管理學系</a:t>
              </a:r>
            </a:p>
          </p:txBody>
        </p:sp>
        <p:sp>
          <p:nvSpPr>
            <p:cNvPr id="28" name="文字方塊 37">
              <a:extLst>
                <a:ext uri="{FF2B5EF4-FFF2-40B4-BE49-F238E27FC236}">
                  <a16:creationId xmlns:a16="http://schemas.microsoft.com/office/drawing/2014/main" id="{A6365D53-887E-4014-AE10-637C28CC4BE7}"/>
                </a:ext>
              </a:extLst>
            </p:cNvPr>
            <p:cNvSpPr txBox="1">
              <a:spLocks noChangeArrowheads="1"/>
            </p:cNvSpPr>
            <p:nvPr/>
          </p:nvSpPr>
          <p:spPr bwMode="auto">
            <a:xfrm>
              <a:off x="2393" y="15128"/>
              <a:ext cx="5950" cy="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spcBef>
                  <a:spcPts val="500"/>
                </a:spcBef>
                <a:spcAft>
                  <a:spcPts val="500"/>
                </a:spcAft>
              </a:pPr>
              <a:r>
                <a:rPr kumimoji="1" lang="zh-TW" altLang="en-US" sz="3200" b="1"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rPr>
                <a:t>丁</a:t>
              </a:r>
              <a:endParaRPr kumimoji="1" lang="zh-TW" altLang="zh-TW" sz="3200" b="1"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endParaRPr>
            </a:p>
          </p:txBody>
        </p:sp>
      </p:grpSp>
      <p:sp>
        <p:nvSpPr>
          <p:cNvPr id="29" name="Rectangle 1">
            <a:extLst>
              <a:ext uri="{FF2B5EF4-FFF2-40B4-BE49-F238E27FC236}">
                <a16:creationId xmlns:a16="http://schemas.microsoft.com/office/drawing/2014/main" id="{65BDD0AA-D3C9-466B-AD3D-1E4D7864DEA2}"/>
              </a:ext>
            </a:extLst>
          </p:cNvPr>
          <p:cNvSpPr>
            <a:spLocks noChangeArrowheads="1"/>
          </p:cNvSpPr>
          <p:nvPr/>
        </p:nvSpPr>
        <p:spPr bwMode="auto">
          <a:xfrm>
            <a:off x="1766119" y="1144463"/>
            <a:ext cx="8113921" cy="1400383"/>
          </a:xfrm>
          <a:prstGeom prst="rect">
            <a:avLst/>
          </a:prstGeom>
          <a:noFill/>
          <a:ln>
            <a:noFill/>
          </a:ln>
        </p:spPr>
        <p:txBody>
          <a:bodyPr wrap="squar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spcBef>
                <a:spcPct val="50000"/>
              </a:spcBef>
              <a:buFont typeface="Wingdings" panose="05000000000000000000" pitchFamily="2" charset="2"/>
              <a:buNone/>
            </a:pPr>
            <a:r>
              <a:rPr kumimoji="1" lang="zh-TW" altLang="zh-TW" sz="2000" b="1"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rPr>
              <a:t>步驟二：</a:t>
            </a:r>
          </a:p>
          <a:p>
            <a:pPr algn="just">
              <a:spcBef>
                <a:spcPts val="600"/>
              </a:spcBef>
            </a:pPr>
            <a:r>
              <a:rPr kumimoji="1" lang="zh-TW" altLang="en-US" sz="2000"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rPr>
              <a:t>總則</a:t>
            </a:r>
            <a:r>
              <a:rPr kumimoji="1" lang="zh-TW" altLang="zh-TW" sz="2000"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rPr>
              <a:t>規定：</a:t>
            </a:r>
            <a:r>
              <a:rPr kumimoji="1" lang="zh-TW" altLang="en-US" sz="20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第一輪分發，</a:t>
            </a:r>
            <a:r>
              <a:rPr kumimoji="1" lang="zh-TW" altLang="zh-TW" sz="20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各大學</a:t>
            </a:r>
            <a:r>
              <a:rPr kumimoji="1" lang="zh-TW" altLang="en-US" sz="20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於</a:t>
            </a:r>
            <a:r>
              <a:rPr kumimoji="1" lang="zh-TW" altLang="zh-TW" sz="20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第一至第三類學群錄取同一推薦學校學生以</a:t>
            </a:r>
            <a:r>
              <a:rPr kumimoji="1" lang="en-US" altLang="zh-TW" sz="20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1</a:t>
            </a:r>
            <a:r>
              <a:rPr kumimoji="1" lang="zh-TW" altLang="en-US" sz="20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名為限</a:t>
            </a:r>
            <a:r>
              <a:rPr kumimoji="1" lang="zh-TW" altLang="en-US" sz="2000"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rPr>
              <a:t>，故推薦順位</a:t>
            </a:r>
            <a:r>
              <a:rPr kumimoji="1" lang="en-US" altLang="zh-TW" sz="2000"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rPr>
              <a:t>2-4</a:t>
            </a:r>
            <a:r>
              <a:rPr kumimoji="1" lang="zh-TW" altLang="en-US" sz="2000"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rPr>
              <a:t>的考生乙、丙、丁在第一輪不再進行比序分發，其分發結果皆為</a:t>
            </a:r>
            <a:r>
              <a:rPr kumimoji="1" lang="en-US" altLang="zh-TW" sz="2000"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rPr>
              <a:t>【</a:t>
            </a:r>
            <a:r>
              <a:rPr kumimoji="1" lang="zh-TW" altLang="en-US" sz="20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已錄取較高順位考生</a:t>
            </a:r>
            <a:r>
              <a:rPr kumimoji="1" lang="en-US" altLang="zh-TW" sz="2000"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rPr>
              <a:t>】</a:t>
            </a:r>
            <a:r>
              <a:rPr kumimoji="1" lang="zh-TW" altLang="en-US" sz="2000"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rPr>
              <a:t>。</a:t>
            </a:r>
            <a:endParaRPr kumimoji="1" lang="en-US" altLang="zh-TW" sz="2000"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33" name="矩形 32">
            <a:extLst>
              <a:ext uri="{FF2B5EF4-FFF2-40B4-BE49-F238E27FC236}">
                <a16:creationId xmlns:a16="http://schemas.microsoft.com/office/drawing/2014/main" id="{BEE20AFA-C5CA-423E-8D12-451ED161B3BD}"/>
              </a:ext>
            </a:extLst>
          </p:cNvPr>
          <p:cNvSpPr/>
          <p:nvPr/>
        </p:nvSpPr>
        <p:spPr>
          <a:xfrm>
            <a:off x="4004040" y="6042415"/>
            <a:ext cx="1690688" cy="576262"/>
          </a:xfrm>
          <a:prstGeom prst="rect">
            <a:avLst/>
          </a:prstGeom>
          <a:solidFill>
            <a:schemeClr val="bg2">
              <a:lumMod val="90000"/>
            </a:schemeClr>
          </a:solidFill>
          <a:ln>
            <a:solidFill>
              <a:schemeClr val="tx2">
                <a:lumMod val="90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zh-TW" altLang="en-US" b="1" dirty="0">
                <a:latin typeface="微軟正黑體" panose="020B0604030504040204" pitchFamily="34" charset="-120"/>
                <a:ea typeface="微軟正黑體" panose="020B0604030504040204" pitchFamily="34" charset="-120"/>
              </a:rPr>
              <a:t>已錄取較高</a:t>
            </a:r>
            <a:endParaRPr lang="en-US" altLang="zh-TW" b="1" dirty="0">
              <a:latin typeface="微軟正黑體" panose="020B0604030504040204" pitchFamily="34" charset="-120"/>
              <a:ea typeface="微軟正黑體" panose="020B0604030504040204" pitchFamily="34" charset="-120"/>
            </a:endParaRPr>
          </a:p>
          <a:p>
            <a:pPr algn="ctr">
              <a:defRPr/>
            </a:pPr>
            <a:r>
              <a:rPr lang="zh-TW" altLang="en-US" b="1" dirty="0">
                <a:latin typeface="微軟正黑體" panose="020B0604030504040204" pitchFamily="34" charset="-120"/>
                <a:ea typeface="微軟正黑體" panose="020B0604030504040204" pitchFamily="34" charset="-120"/>
              </a:rPr>
              <a:t>順位學生</a:t>
            </a:r>
          </a:p>
        </p:txBody>
      </p:sp>
      <p:sp>
        <p:nvSpPr>
          <p:cNvPr id="34" name="矩形 33">
            <a:extLst>
              <a:ext uri="{FF2B5EF4-FFF2-40B4-BE49-F238E27FC236}">
                <a16:creationId xmlns:a16="http://schemas.microsoft.com/office/drawing/2014/main" id="{126669C5-FA6C-4A1A-87B9-D6483307FCEA}"/>
              </a:ext>
            </a:extLst>
          </p:cNvPr>
          <p:cNvSpPr/>
          <p:nvPr/>
        </p:nvSpPr>
        <p:spPr>
          <a:xfrm>
            <a:off x="8140650" y="6047541"/>
            <a:ext cx="1620000" cy="576262"/>
          </a:xfrm>
          <a:prstGeom prst="rect">
            <a:avLst/>
          </a:prstGeom>
          <a:solidFill>
            <a:schemeClr val="bg2">
              <a:lumMod val="90000"/>
            </a:schemeClr>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zh-TW" altLang="en-US" b="1" dirty="0">
                <a:latin typeface="微軟正黑體" panose="020B0604030504040204" pitchFamily="34" charset="-120"/>
                <a:ea typeface="微軟正黑體" panose="020B0604030504040204" pitchFamily="34" charset="-120"/>
              </a:rPr>
              <a:t>已錄取較高</a:t>
            </a:r>
            <a:endParaRPr lang="en-US" altLang="zh-TW" b="1" dirty="0">
              <a:latin typeface="微軟正黑體" panose="020B0604030504040204" pitchFamily="34" charset="-120"/>
              <a:ea typeface="微軟正黑體" panose="020B0604030504040204" pitchFamily="34" charset="-120"/>
            </a:endParaRPr>
          </a:p>
          <a:p>
            <a:pPr algn="ctr">
              <a:defRPr/>
            </a:pPr>
            <a:r>
              <a:rPr lang="zh-TW" altLang="en-US" b="1" dirty="0">
                <a:latin typeface="微軟正黑體" panose="020B0604030504040204" pitchFamily="34" charset="-120"/>
                <a:ea typeface="微軟正黑體" panose="020B0604030504040204" pitchFamily="34" charset="-120"/>
              </a:rPr>
              <a:t>順位學生</a:t>
            </a:r>
          </a:p>
        </p:txBody>
      </p:sp>
      <p:sp>
        <p:nvSpPr>
          <p:cNvPr id="35" name="矩形 34">
            <a:extLst>
              <a:ext uri="{FF2B5EF4-FFF2-40B4-BE49-F238E27FC236}">
                <a16:creationId xmlns:a16="http://schemas.microsoft.com/office/drawing/2014/main" id="{4E9C0EC3-824E-4465-ABAD-A561548ABF9C}"/>
              </a:ext>
            </a:extLst>
          </p:cNvPr>
          <p:cNvSpPr/>
          <p:nvPr/>
        </p:nvSpPr>
        <p:spPr>
          <a:xfrm>
            <a:off x="6107689" y="6042415"/>
            <a:ext cx="1620000" cy="576262"/>
          </a:xfrm>
          <a:prstGeom prst="rect">
            <a:avLst/>
          </a:prstGeom>
          <a:solidFill>
            <a:schemeClr val="bg2">
              <a:lumMod val="90000"/>
            </a:schemeClr>
          </a:solidFill>
          <a:ln>
            <a:solidFill>
              <a:schemeClr val="tx2">
                <a:lumMod val="90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zh-TW" altLang="en-US" b="1" dirty="0">
                <a:latin typeface="微軟正黑體" panose="020B0604030504040204" pitchFamily="34" charset="-120"/>
                <a:ea typeface="微軟正黑體" panose="020B0604030504040204" pitchFamily="34" charset="-120"/>
              </a:rPr>
              <a:t>已錄取較高</a:t>
            </a:r>
            <a:endParaRPr lang="en-US" altLang="zh-TW" b="1" dirty="0">
              <a:latin typeface="微軟正黑體" panose="020B0604030504040204" pitchFamily="34" charset="-120"/>
              <a:ea typeface="微軟正黑體" panose="020B0604030504040204" pitchFamily="34" charset="-120"/>
            </a:endParaRPr>
          </a:p>
          <a:p>
            <a:pPr algn="ctr">
              <a:defRPr/>
            </a:pPr>
            <a:r>
              <a:rPr lang="zh-TW" altLang="en-US" b="1" dirty="0">
                <a:latin typeface="微軟正黑體" panose="020B0604030504040204" pitchFamily="34" charset="-120"/>
                <a:ea typeface="微軟正黑體" panose="020B0604030504040204" pitchFamily="34" charset="-120"/>
              </a:rPr>
              <a:t>順位學生</a:t>
            </a:r>
          </a:p>
        </p:txBody>
      </p:sp>
      <p:sp>
        <p:nvSpPr>
          <p:cNvPr id="41" name="文字方塊 2">
            <a:extLst>
              <a:ext uri="{FF2B5EF4-FFF2-40B4-BE49-F238E27FC236}">
                <a16:creationId xmlns:a16="http://schemas.microsoft.com/office/drawing/2014/main" id="{31724F30-EE3C-42ED-9931-01D95EE97CF9}"/>
              </a:ext>
            </a:extLst>
          </p:cNvPr>
          <p:cNvSpPr txBox="1">
            <a:spLocks noChangeArrowheads="1"/>
          </p:cNvSpPr>
          <p:nvPr/>
        </p:nvSpPr>
        <p:spPr bwMode="auto">
          <a:xfrm>
            <a:off x="1955032" y="2639845"/>
            <a:ext cx="1619250" cy="376238"/>
          </a:xfrm>
          <a:prstGeom prst="rect">
            <a:avLst/>
          </a:prstGeom>
          <a:solidFill>
            <a:schemeClr val="accent2">
              <a:lumMod val="60000"/>
              <a:lumOff val="40000"/>
              <a:alpha val="50000"/>
            </a:schemeClr>
          </a:solidFill>
          <a:ln>
            <a:noFill/>
          </a:ln>
          <a:extLst/>
        </p:spPr>
        <p:style>
          <a:lnRef idx="0">
            <a:scrgbClr r="0" g="0" b="0"/>
          </a:lnRef>
          <a:fillRef idx="0">
            <a:scrgbClr r="0" g="0" b="0"/>
          </a:fillRef>
          <a:effectRef idx="0">
            <a:scrgbClr r="0" g="0" b="0"/>
          </a:effectRef>
          <a:fontRef idx="minor">
            <a:schemeClr val="lt1"/>
          </a:fontRef>
        </p:style>
        <p:txBody>
          <a:bodyPr>
            <a:spAutoFit/>
          </a:bodyP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algn="ctr" eaLnBrk="1" hangingPunct="1">
              <a:spcBef>
                <a:spcPct val="50000"/>
              </a:spcBef>
              <a:buNone/>
              <a:defRPr/>
            </a:pPr>
            <a:r>
              <a:rPr lang="zh-TW" altLang="en-US" sz="18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推薦順位：</a:t>
            </a:r>
            <a:r>
              <a:rPr lang="en-US" altLang="zh-TW" sz="18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1</a:t>
            </a:r>
            <a:endParaRPr lang="zh-TW" altLang="zh-TW" sz="18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2" name="文字方塊 2">
            <a:extLst>
              <a:ext uri="{FF2B5EF4-FFF2-40B4-BE49-F238E27FC236}">
                <a16:creationId xmlns:a16="http://schemas.microsoft.com/office/drawing/2014/main" id="{AE23610C-6C6D-4032-B211-A7DE9FC59C9D}"/>
              </a:ext>
            </a:extLst>
          </p:cNvPr>
          <p:cNvSpPr txBox="1">
            <a:spLocks noChangeArrowheads="1"/>
          </p:cNvSpPr>
          <p:nvPr/>
        </p:nvSpPr>
        <p:spPr bwMode="auto">
          <a:xfrm>
            <a:off x="4004040" y="2639845"/>
            <a:ext cx="1619250" cy="369888"/>
          </a:xfrm>
          <a:prstGeom prst="rect">
            <a:avLst/>
          </a:prstGeom>
          <a:solidFill>
            <a:schemeClr val="accent2">
              <a:lumMod val="60000"/>
              <a:lumOff val="40000"/>
              <a:alpha val="50000"/>
            </a:schemeClr>
          </a:solidFill>
          <a:ln>
            <a:noFill/>
          </a:ln>
          <a:extLst/>
        </p:spPr>
        <p:style>
          <a:lnRef idx="0">
            <a:scrgbClr r="0" g="0" b="0"/>
          </a:lnRef>
          <a:fillRef idx="0">
            <a:scrgbClr r="0" g="0" b="0"/>
          </a:fillRef>
          <a:effectRef idx="0">
            <a:scrgbClr r="0" g="0" b="0"/>
          </a:effectRef>
          <a:fontRef idx="minor">
            <a:schemeClr val="lt1"/>
          </a:fontRef>
        </p:style>
        <p:txBody>
          <a:bodyPr>
            <a:spAutoFit/>
          </a:bodyP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algn="ctr" eaLnBrk="1" hangingPunct="1">
              <a:spcBef>
                <a:spcPct val="50000"/>
              </a:spcBef>
              <a:buNone/>
              <a:defRPr/>
            </a:pPr>
            <a:r>
              <a:rPr lang="zh-TW" altLang="en-US" sz="18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推薦順位：</a:t>
            </a:r>
            <a:r>
              <a:rPr lang="en-US" altLang="zh-TW" sz="18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2</a:t>
            </a:r>
            <a:endParaRPr lang="zh-TW" altLang="zh-TW" sz="18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3" name="文字方塊 2">
            <a:extLst>
              <a:ext uri="{FF2B5EF4-FFF2-40B4-BE49-F238E27FC236}">
                <a16:creationId xmlns:a16="http://schemas.microsoft.com/office/drawing/2014/main" id="{21FBBDFC-7BA6-427F-A63E-1A4CBE26390E}"/>
              </a:ext>
            </a:extLst>
          </p:cNvPr>
          <p:cNvSpPr txBox="1">
            <a:spLocks noChangeArrowheads="1"/>
          </p:cNvSpPr>
          <p:nvPr/>
        </p:nvSpPr>
        <p:spPr bwMode="auto">
          <a:xfrm>
            <a:off x="6064066" y="2639845"/>
            <a:ext cx="1619250" cy="369888"/>
          </a:xfrm>
          <a:prstGeom prst="rect">
            <a:avLst/>
          </a:prstGeom>
          <a:solidFill>
            <a:schemeClr val="accent2">
              <a:lumMod val="60000"/>
              <a:lumOff val="40000"/>
              <a:alpha val="50000"/>
            </a:schemeClr>
          </a:solidFill>
          <a:ln>
            <a:noFill/>
          </a:ln>
          <a:extLst/>
        </p:spPr>
        <p:style>
          <a:lnRef idx="0">
            <a:scrgbClr r="0" g="0" b="0"/>
          </a:lnRef>
          <a:fillRef idx="0">
            <a:scrgbClr r="0" g="0" b="0"/>
          </a:fillRef>
          <a:effectRef idx="0">
            <a:scrgbClr r="0" g="0" b="0"/>
          </a:effectRef>
          <a:fontRef idx="minor">
            <a:schemeClr val="lt1"/>
          </a:fontRef>
        </p:style>
        <p:txBody>
          <a:bodyPr>
            <a:spAutoFit/>
          </a:bodyP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algn="ctr" eaLnBrk="1" hangingPunct="1">
              <a:spcBef>
                <a:spcPct val="50000"/>
              </a:spcBef>
              <a:buNone/>
              <a:defRPr/>
            </a:pPr>
            <a:r>
              <a:rPr lang="zh-TW" altLang="en-US" sz="18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推薦順位：</a:t>
            </a:r>
            <a:r>
              <a:rPr lang="en-US" altLang="zh-TW" sz="18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3</a:t>
            </a:r>
            <a:endParaRPr lang="zh-TW" altLang="zh-TW" sz="18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44" name="文字方塊 2">
            <a:extLst>
              <a:ext uri="{FF2B5EF4-FFF2-40B4-BE49-F238E27FC236}">
                <a16:creationId xmlns:a16="http://schemas.microsoft.com/office/drawing/2014/main" id="{88AF0880-89FA-4607-9C11-EB149660A92A}"/>
              </a:ext>
            </a:extLst>
          </p:cNvPr>
          <p:cNvSpPr txBox="1">
            <a:spLocks noChangeArrowheads="1"/>
          </p:cNvSpPr>
          <p:nvPr/>
        </p:nvSpPr>
        <p:spPr bwMode="auto">
          <a:xfrm>
            <a:off x="8140650" y="2639845"/>
            <a:ext cx="1619250" cy="369888"/>
          </a:xfrm>
          <a:prstGeom prst="rect">
            <a:avLst/>
          </a:prstGeom>
          <a:solidFill>
            <a:schemeClr val="accent2">
              <a:lumMod val="60000"/>
              <a:lumOff val="40000"/>
              <a:alpha val="50000"/>
            </a:schemeClr>
          </a:solidFill>
          <a:ln>
            <a:noFill/>
          </a:ln>
          <a:extLst/>
        </p:spPr>
        <p:style>
          <a:lnRef idx="0">
            <a:scrgbClr r="0" g="0" b="0"/>
          </a:lnRef>
          <a:fillRef idx="0">
            <a:scrgbClr r="0" g="0" b="0"/>
          </a:fillRef>
          <a:effectRef idx="0">
            <a:scrgbClr r="0" g="0" b="0"/>
          </a:effectRef>
          <a:fontRef idx="minor">
            <a:schemeClr val="lt1"/>
          </a:fontRef>
        </p:style>
        <p:txBody>
          <a:bodyPr>
            <a:spAutoFit/>
          </a:bodyP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algn="ctr" eaLnBrk="1" hangingPunct="1">
              <a:spcBef>
                <a:spcPct val="50000"/>
              </a:spcBef>
              <a:buNone/>
              <a:defRPr/>
            </a:pPr>
            <a:r>
              <a:rPr lang="zh-TW" altLang="en-US" sz="18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推薦順位：</a:t>
            </a:r>
            <a:r>
              <a:rPr lang="en-US" altLang="zh-TW" sz="18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4</a:t>
            </a:r>
            <a:endParaRPr lang="zh-TW" altLang="zh-TW" sz="18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pic>
        <p:nvPicPr>
          <p:cNvPr id="46" name="圖片 45">
            <a:extLst>
              <a:ext uri="{FF2B5EF4-FFF2-40B4-BE49-F238E27FC236}">
                <a16:creationId xmlns:a16="http://schemas.microsoft.com/office/drawing/2014/main" id="{878A591F-47E8-4BDB-8321-6F8F2A1574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9861" y="4500185"/>
            <a:ext cx="679436" cy="1440000"/>
          </a:xfrm>
          <a:prstGeom prst="rect">
            <a:avLst/>
          </a:prstGeom>
        </p:spPr>
      </p:pic>
      <p:pic>
        <p:nvPicPr>
          <p:cNvPr id="47" name="圖片 46">
            <a:extLst>
              <a:ext uri="{FF2B5EF4-FFF2-40B4-BE49-F238E27FC236}">
                <a16:creationId xmlns:a16="http://schemas.microsoft.com/office/drawing/2014/main" id="{7AE6DC03-086A-4FCD-8EBF-C834972401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50274" y="4494193"/>
            <a:ext cx="606823" cy="1440000"/>
          </a:xfrm>
          <a:prstGeom prst="rect">
            <a:avLst/>
          </a:prstGeom>
        </p:spPr>
      </p:pic>
      <p:pic>
        <p:nvPicPr>
          <p:cNvPr id="48" name="圖片 47">
            <a:extLst>
              <a:ext uri="{FF2B5EF4-FFF2-40B4-BE49-F238E27FC236}">
                <a16:creationId xmlns:a16="http://schemas.microsoft.com/office/drawing/2014/main" id="{1AA6D7CA-780F-4E66-81CD-6CAD409F88E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80467" y="4500185"/>
            <a:ext cx="765000" cy="1440000"/>
          </a:xfrm>
          <a:prstGeom prst="rect">
            <a:avLst/>
          </a:prstGeom>
        </p:spPr>
      </p:pic>
      <p:pic>
        <p:nvPicPr>
          <p:cNvPr id="49" name="圖片 48">
            <a:extLst>
              <a:ext uri="{FF2B5EF4-FFF2-40B4-BE49-F238E27FC236}">
                <a16:creationId xmlns:a16="http://schemas.microsoft.com/office/drawing/2014/main" id="{32029B9B-BDE5-4AE3-BBF9-2F5B566E7AD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59392" y="4500185"/>
            <a:ext cx="662189" cy="1440000"/>
          </a:xfrm>
          <a:prstGeom prst="rect">
            <a:avLst/>
          </a:prstGeom>
        </p:spPr>
      </p:pic>
      <p:sp>
        <p:nvSpPr>
          <p:cNvPr id="51" name="矩形 50">
            <a:extLst>
              <a:ext uri="{FF2B5EF4-FFF2-40B4-BE49-F238E27FC236}">
                <a16:creationId xmlns:a16="http://schemas.microsoft.com/office/drawing/2014/main" id="{91F1E05B-5AE2-4BC3-92EE-4035B0C93968}"/>
              </a:ext>
            </a:extLst>
          </p:cNvPr>
          <p:cNvSpPr/>
          <p:nvPr/>
        </p:nvSpPr>
        <p:spPr>
          <a:xfrm>
            <a:off x="2317738" y="6038157"/>
            <a:ext cx="1152525" cy="576000"/>
          </a:xfrm>
          <a:prstGeom prst="rect">
            <a:avLst/>
          </a:prstGeom>
          <a:gradFill rotWithShape="1">
            <a:gsLst>
              <a:gs pos="0">
                <a:srgbClr val="C4341A">
                  <a:lumMod val="110000"/>
                  <a:satMod val="105000"/>
                  <a:tint val="67000"/>
                </a:srgbClr>
              </a:gs>
              <a:gs pos="50000">
                <a:srgbClr val="C4341A">
                  <a:lumMod val="105000"/>
                  <a:satMod val="103000"/>
                  <a:tint val="73000"/>
                </a:srgbClr>
              </a:gs>
              <a:gs pos="100000">
                <a:srgbClr val="C4341A">
                  <a:lumMod val="105000"/>
                  <a:satMod val="109000"/>
                  <a:tint val="81000"/>
                </a:srgbClr>
              </a:gs>
            </a:gsLst>
            <a:lin ang="5400000" scaled="0"/>
          </a:gradFill>
          <a:ln w="6350" cap="flat" cmpd="sng" algn="ctr">
            <a:solidFill>
              <a:srgbClr val="C4341A"/>
            </a:solidFill>
            <a:prstDash val="solid"/>
            <a:miter lim="800000"/>
          </a:ln>
          <a:effectLst/>
        </p:spPr>
        <p:txBody>
          <a:bodyPr anchor="ctr"/>
          <a:lstStyle/>
          <a:p>
            <a:pPr algn="ctr" defTabSz="914400">
              <a:defRPr/>
            </a:pPr>
            <a:r>
              <a:rPr lang="zh-TW" altLang="en-US" sz="2400" b="1" kern="0" dirty="0">
                <a:solidFill>
                  <a:srgbClr val="000000"/>
                </a:solidFill>
                <a:latin typeface="微軟正黑體" panose="020B0604030504040204" pitchFamily="34" charset="-120"/>
                <a:ea typeface="微軟正黑體" panose="020B0604030504040204" pitchFamily="34" charset="-120"/>
              </a:rPr>
              <a:t>錄取</a:t>
            </a:r>
          </a:p>
        </p:txBody>
      </p:sp>
      <p:pic>
        <p:nvPicPr>
          <p:cNvPr id="40" name="圖片 39">
            <a:extLst>
              <a:ext uri="{FF2B5EF4-FFF2-40B4-BE49-F238E27FC236}">
                <a16:creationId xmlns:a16="http://schemas.microsoft.com/office/drawing/2014/main" id="{A330BE1A-DEFA-4C91-8102-89CC20B20F0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206929" y="204707"/>
            <a:ext cx="1771199" cy="540000"/>
          </a:xfrm>
          <a:prstGeom prst="rect">
            <a:avLst/>
          </a:prstGeom>
        </p:spPr>
      </p:pic>
      <p:sp>
        <p:nvSpPr>
          <p:cNvPr id="50" name="Rectangle 1">
            <a:extLst>
              <a:ext uri="{FF2B5EF4-FFF2-40B4-BE49-F238E27FC236}">
                <a16:creationId xmlns:a16="http://schemas.microsoft.com/office/drawing/2014/main" id="{CF37CA03-0D58-4C9E-90C6-1C55D1091159}"/>
              </a:ext>
            </a:extLst>
          </p:cNvPr>
          <p:cNvSpPr>
            <a:spLocks noChangeArrowheads="1"/>
          </p:cNvSpPr>
          <p:nvPr/>
        </p:nvSpPr>
        <p:spPr bwMode="auto">
          <a:xfrm>
            <a:off x="3777630" y="310903"/>
            <a:ext cx="4680000" cy="460375"/>
          </a:xfrm>
          <a:prstGeom prst="rect">
            <a:avLst/>
          </a:prstGeom>
          <a:solidFill>
            <a:srgbClr val="073763"/>
          </a:solidFill>
          <a:ln>
            <a:noFill/>
          </a:ln>
          <a:effectLst/>
        </p:spPr>
        <p:txBody>
          <a:bodyPr anchor="ctr">
            <a:spAutoFit/>
          </a:bodyPr>
          <a:lstStyle/>
          <a:p>
            <a:pPr marL="0" marR="0" lvl="0" indent="0" algn="ctr" defTabSz="91440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zh-TW" altLang="en-US" sz="2400" b="1" i="0" u="none" strike="noStrike" kern="0" cap="none" spc="0" normalizeH="0" baseline="0" noProof="0" dirty="0">
                <a:ln>
                  <a:noFill/>
                </a:ln>
                <a:solidFill>
                  <a:srgbClr val="FFFFFF"/>
                </a:solidFill>
                <a:effectLst/>
                <a:uLnTx/>
                <a:uFillTx/>
                <a:latin typeface="標楷體" panose="03000509000000000000" pitchFamily="65" charset="-120"/>
                <a:ea typeface="標楷體" panose="03000509000000000000" pitchFamily="65" charset="-120"/>
                <a:cs typeface="Times New Roman" pitchFamily="18" charset="0"/>
              </a:rPr>
              <a:t>第一輪分發比序</a:t>
            </a:r>
            <a:endParaRPr kumimoji="0" lang="zh-TW" altLang="en-US" sz="2400" b="1" i="0" u="none" strike="noStrike" kern="0" cap="none" spc="0" normalizeH="0" baseline="0" noProof="0" dirty="0">
              <a:ln>
                <a:noFill/>
              </a:ln>
              <a:solidFill>
                <a:srgbClr val="FFFFFF"/>
              </a:solidFill>
              <a:effectLst/>
              <a:uLnTx/>
              <a:uFillTx/>
              <a:latin typeface="標楷體" panose="03000509000000000000" pitchFamily="65" charset="-120"/>
              <a:ea typeface="標楷體" panose="03000509000000000000" pitchFamily="65" charset="-120"/>
              <a:cs typeface="+mn-cs"/>
            </a:endParaRPr>
          </a:p>
        </p:txBody>
      </p:sp>
      <p:sp>
        <p:nvSpPr>
          <p:cNvPr id="3" name="投影片編號版面配置區 2">
            <a:extLst>
              <a:ext uri="{FF2B5EF4-FFF2-40B4-BE49-F238E27FC236}">
                <a16:creationId xmlns:a16="http://schemas.microsoft.com/office/drawing/2014/main" id="{6B8077A9-7F2F-4409-958F-FB599373D0EC}"/>
              </a:ext>
            </a:extLst>
          </p:cNvPr>
          <p:cNvSpPr>
            <a:spLocks noGrp="1"/>
          </p:cNvSpPr>
          <p:nvPr>
            <p:ph type="sldNum" sz="quarter" idx="12"/>
          </p:nvPr>
        </p:nvSpPr>
        <p:spPr/>
        <p:txBody>
          <a:bodyPr/>
          <a:lstStyle/>
          <a:p>
            <a:fld id="{ABC027CB-4B16-4B21-A276-8705E54D5316}" type="slidenum">
              <a:rPr lang="zh-CN" altLang="en-US" smtClean="0"/>
              <a:pPr/>
              <a:t>13</a:t>
            </a:fld>
            <a:endParaRPr lang="zh-CN" altLang="en-US"/>
          </a:p>
        </p:txBody>
      </p:sp>
    </p:spTree>
    <p:extLst>
      <p:ext uri="{BB962C8B-B14F-4D97-AF65-F5344CB8AC3E}">
        <p14:creationId xmlns:p14="http://schemas.microsoft.com/office/powerpoint/2010/main" val="32268100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14:presetBounceEnd="20000">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14:bounceEnd="20000">
                                          <p:cBhvr additive="base">
                                            <p:cTn id="7" dur="500" fill="hold"/>
                                            <p:tgtEl>
                                              <p:spTgt spid="36"/>
                                            </p:tgtEl>
                                            <p:attrNameLst>
                                              <p:attrName>ppt_x</p:attrName>
                                            </p:attrNameLst>
                                          </p:cBhvr>
                                          <p:tavLst>
                                            <p:tav tm="0">
                                              <p:val>
                                                <p:strVal val="1+#ppt_w/2"/>
                                              </p:val>
                                            </p:tav>
                                            <p:tav tm="100000">
                                              <p:val>
                                                <p:strVal val="#ppt_x"/>
                                              </p:val>
                                            </p:tav>
                                          </p:tavLst>
                                        </p:anim>
                                        <p:anim calcmode="lin" valueType="num" p14:bounceEnd="20000">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14:presetBounceEnd="20000">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14:bounceEnd="20000">
                                          <p:cBhvr additive="base">
                                            <p:cTn id="11" dur="500" fill="hold"/>
                                            <p:tgtEl>
                                              <p:spTgt spid="37"/>
                                            </p:tgtEl>
                                            <p:attrNameLst>
                                              <p:attrName>ppt_x</p:attrName>
                                            </p:attrNameLst>
                                          </p:cBhvr>
                                          <p:tavLst>
                                            <p:tav tm="0">
                                              <p:val>
                                                <p:strVal val="1+#ppt_w/2"/>
                                              </p:val>
                                            </p:tav>
                                            <p:tav tm="100000">
                                              <p:val>
                                                <p:strVal val="#ppt_x"/>
                                              </p:val>
                                            </p:tav>
                                          </p:tavLst>
                                        </p:anim>
                                        <p:anim calcmode="lin" valueType="num" p14:bounceEnd="20000">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14:presetBounceEnd="20000">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14:bounceEnd="20000">
                                          <p:cBhvr additive="base">
                                            <p:cTn id="15" dur="500" fill="hold"/>
                                            <p:tgtEl>
                                              <p:spTgt spid="39"/>
                                            </p:tgtEl>
                                            <p:attrNameLst>
                                              <p:attrName>ppt_x</p:attrName>
                                            </p:attrNameLst>
                                          </p:cBhvr>
                                          <p:tavLst>
                                            <p:tav tm="0">
                                              <p:val>
                                                <p:strVal val="1+#ppt_w/2"/>
                                              </p:val>
                                            </p:tav>
                                            <p:tav tm="100000">
                                              <p:val>
                                                <p:strVal val="#ppt_x"/>
                                              </p:val>
                                            </p:tav>
                                          </p:tavLst>
                                        </p:anim>
                                        <p:anim calcmode="lin" valueType="num" p14:bounceEnd="20000">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14:presetBounceEnd="20000">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14:bounceEnd="20000">
                                          <p:cBhvr additive="base">
                                            <p:cTn id="19" dur="500" fill="hold"/>
                                            <p:tgtEl>
                                              <p:spTgt spid="38"/>
                                            </p:tgtEl>
                                            <p:attrNameLst>
                                              <p:attrName>ppt_x</p:attrName>
                                            </p:attrNameLst>
                                          </p:cBhvr>
                                          <p:tavLst>
                                            <p:tav tm="0">
                                              <p:val>
                                                <p:strVal val="1+#ppt_w/2"/>
                                              </p:val>
                                            </p:tav>
                                            <p:tav tm="100000">
                                              <p:val>
                                                <p:strVal val="#ppt_x"/>
                                              </p:val>
                                            </p:tav>
                                          </p:tavLst>
                                        </p:anim>
                                        <p:anim calcmode="lin" valueType="num" p14:bounceEnd="20000">
                                          <p:cBhvr additive="base">
                                            <p:cTn id="20" dur="500" fill="hold"/>
                                            <p:tgtEl>
                                              <p:spTgt spid="3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1+#ppt_w/2"/>
                                              </p:val>
                                            </p:tav>
                                            <p:tav tm="100000">
                                              <p:val>
                                                <p:strVal val="#ppt_x"/>
                                              </p:val>
                                            </p:tav>
                                          </p:tavLst>
                                        </p:anim>
                                        <p:anim calcmode="lin" valueType="num">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1+#ppt_w/2"/>
                                              </p:val>
                                            </p:tav>
                                            <p:tav tm="100000">
                                              <p:val>
                                                <p:strVal val="#ppt_x"/>
                                              </p:val>
                                            </p:tav>
                                          </p:tavLst>
                                        </p:anim>
                                        <p:anim calcmode="lin" valueType="num">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1+#ppt_w/2"/>
                                              </p:val>
                                            </p:tav>
                                            <p:tav tm="100000">
                                              <p:val>
                                                <p:strVal val="#ppt_x"/>
                                              </p:val>
                                            </p:tav>
                                          </p:tavLst>
                                        </p:anim>
                                        <p:anim calcmode="lin" valueType="num">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1230140" y="614417"/>
            <a:ext cx="349448" cy="746713"/>
            <a:chOff x="4950565" y="2141272"/>
            <a:chExt cx="3094826" cy="2773962"/>
          </a:xfrm>
        </p:grpSpPr>
        <p:sp>
          <p:nvSpPr>
            <p:cNvPr id="22" name="椭圆 21"/>
            <p:cNvSpPr/>
            <p:nvPr/>
          </p:nvSpPr>
          <p:spPr>
            <a:xfrm>
              <a:off x="4950565" y="2141272"/>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23" name="椭圆 22"/>
            <p:cNvSpPr/>
            <p:nvPr/>
          </p:nvSpPr>
          <p:spPr>
            <a:xfrm>
              <a:off x="7893507" y="4763350"/>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grpSp>
      <p:sp>
        <p:nvSpPr>
          <p:cNvPr id="36" name="椭圆 35"/>
          <p:cNvSpPr/>
          <p:nvPr/>
        </p:nvSpPr>
        <p:spPr>
          <a:xfrm>
            <a:off x="1230140" y="211826"/>
            <a:ext cx="640419" cy="680410"/>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7" name="椭圆 36"/>
          <p:cNvSpPr/>
          <p:nvPr/>
        </p:nvSpPr>
        <p:spPr>
          <a:xfrm>
            <a:off x="734148" y="722509"/>
            <a:ext cx="429267" cy="429267"/>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8" name="椭圆 37"/>
          <p:cNvSpPr/>
          <p:nvPr/>
        </p:nvSpPr>
        <p:spPr>
          <a:xfrm>
            <a:off x="1150320" y="1134287"/>
            <a:ext cx="226842" cy="226842"/>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9" name="椭圆 38"/>
          <p:cNvSpPr/>
          <p:nvPr/>
        </p:nvSpPr>
        <p:spPr>
          <a:xfrm>
            <a:off x="1450103" y="1033590"/>
            <a:ext cx="293204" cy="293204"/>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Rectangle 50">
            <a:extLst>
              <a:ext uri="{FF2B5EF4-FFF2-40B4-BE49-F238E27FC236}">
                <a16:creationId xmlns:a16="http://schemas.microsoft.com/office/drawing/2014/main" id="{B19E1CFA-1077-47A5-8269-BADA5825BC72}"/>
              </a:ext>
            </a:extLst>
          </p:cNvPr>
          <p:cNvSpPr txBox="1">
            <a:spLocks noChangeArrowheads="1"/>
          </p:cNvSpPr>
          <p:nvPr/>
        </p:nvSpPr>
        <p:spPr bwMode="auto">
          <a:xfrm>
            <a:off x="3760854" y="246959"/>
            <a:ext cx="4534927" cy="6461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latinLnBrk="1" hangingPunct="0">
              <a:spcBef>
                <a:spcPct val="0"/>
              </a:spcBef>
              <a:spcAft>
                <a:spcPct val="0"/>
              </a:spcAft>
              <a:defRPr lang="zh-TW" altLang="zh-TW" sz="1200" kern="1200">
                <a:solidFill>
                  <a:schemeClr val="bg1"/>
                </a:solidFill>
                <a:latin typeface="+mj-lt"/>
                <a:ea typeface="HY견고딕" pitchFamily="18" charset="-127"/>
                <a:cs typeface="+mj-cs"/>
              </a:defRPr>
            </a:lvl1pPr>
            <a:lvl2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2pPr>
            <a:lvl3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3pPr>
            <a:lvl4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4pPr>
            <a:lvl5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5pPr>
            <a:lvl6pPr marL="457200" algn="l" rtl="0" fontAlgn="base" latinLnBrk="1">
              <a:spcBef>
                <a:spcPct val="0"/>
              </a:spcBef>
              <a:spcAft>
                <a:spcPct val="0"/>
              </a:spcAft>
              <a:defRPr sz="3600">
                <a:solidFill>
                  <a:schemeClr val="bg1"/>
                </a:solidFill>
                <a:latin typeface="Calibri" pitchFamily="34" charset="0"/>
                <a:ea typeface="HY견고딕" pitchFamily="18" charset="-127"/>
              </a:defRPr>
            </a:lvl6pPr>
            <a:lvl7pPr marL="914400" algn="l" rtl="0" fontAlgn="base" latinLnBrk="1">
              <a:spcBef>
                <a:spcPct val="0"/>
              </a:spcBef>
              <a:spcAft>
                <a:spcPct val="0"/>
              </a:spcAft>
              <a:defRPr sz="3600">
                <a:solidFill>
                  <a:schemeClr val="bg1"/>
                </a:solidFill>
                <a:latin typeface="Calibri" pitchFamily="34" charset="0"/>
                <a:ea typeface="HY견고딕" pitchFamily="18" charset="-127"/>
              </a:defRPr>
            </a:lvl7pPr>
            <a:lvl8pPr marL="1371600" algn="l" rtl="0" fontAlgn="base" latinLnBrk="1">
              <a:spcBef>
                <a:spcPct val="0"/>
              </a:spcBef>
              <a:spcAft>
                <a:spcPct val="0"/>
              </a:spcAft>
              <a:defRPr sz="3600">
                <a:solidFill>
                  <a:schemeClr val="bg1"/>
                </a:solidFill>
                <a:latin typeface="Calibri" pitchFamily="34" charset="0"/>
                <a:ea typeface="HY견고딕" pitchFamily="18" charset="-127"/>
              </a:defRPr>
            </a:lvl8pPr>
            <a:lvl9pPr marL="1828800" algn="l" rtl="0" fontAlgn="base" latinLnBrk="1">
              <a:spcBef>
                <a:spcPct val="0"/>
              </a:spcBef>
              <a:spcAft>
                <a:spcPct val="0"/>
              </a:spcAft>
              <a:defRPr sz="3600">
                <a:solidFill>
                  <a:schemeClr val="bg1"/>
                </a:solidFill>
                <a:latin typeface="Calibri" pitchFamily="34" charset="0"/>
                <a:ea typeface="HY견고딕" pitchFamily="18" charset="-127"/>
              </a:defRPr>
            </a:lvl9pPr>
          </a:lstStyle>
          <a:p>
            <a:pPr algn="ctr" eaLnBrk="1" hangingPunct="1"/>
            <a:endParaRPr lang="zh-TW" altLang="en-US" sz="4000" b="1" dirty="0">
              <a:solidFill>
                <a:srgbClr val="003366"/>
              </a:solidFill>
              <a:latin typeface="Microsoft YaHei" panose="020B0503020204020204" pitchFamily="34" charset="-122"/>
              <a:ea typeface="Microsoft YaHei" panose="020B0503020204020204" pitchFamily="34" charset="-122"/>
              <a:cs typeface="Times New Roman" pitchFamily="18" charset="0"/>
            </a:endParaRPr>
          </a:p>
        </p:txBody>
      </p:sp>
      <p:grpSp>
        <p:nvGrpSpPr>
          <p:cNvPr id="10" name="群組 8">
            <a:extLst>
              <a:ext uri="{FF2B5EF4-FFF2-40B4-BE49-F238E27FC236}">
                <a16:creationId xmlns:a16="http://schemas.microsoft.com/office/drawing/2014/main" id="{043C8ABB-635E-463B-8CC4-DAB100DE800F}"/>
              </a:ext>
            </a:extLst>
          </p:cNvPr>
          <p:cNvGrpSpPr>
            <a:grpSpLocks/>
          </p:cNvGrpSpPr>
          <p:nvPr/>
        </p:nvGrpSpPr>
        <p:grpSpPr bwMode="auto">
          <a:xfrm>
            <a:off x="2068917" y="2717238"/>
            <a:ext cx="1895475" cy="2097087"/>
            <a:chOff x="0" y="0"/>
            <a:chExt cx="18954" cy="20979"/>
          </a:xfrm>
        </p:grpSpPr>
        <p:sp>
          <p:nvSpPr>
            <p:cNvPr id="11" name="矩形圖說文字 4">
              <a:extLst>
                <a:ext uri="{FF2B5EF4-FFF2-40B4-BE49-F238E27FC236}">
                  <a16:creationId xmlns:a16="http://schemas.microsoft.com/office/drawing/2014/main" id="{D4F77D55-1097-4B91-A2AD-28539A11F07C}"/>
                </a:ext>
              </a:extLst>
            </p:cNvPr>
            <p:cNvSpPr>
              <a:spLocks noChangeArrowheads="1"/>
            </p:cNvSpPr>
            <p:nvPr/>
          </p:nvSpPr>
          <p:spPr bwMode="auto">
            <a:xfrm>
              <a:off x="0" y="0"/>
              <a:ext cx="18954" cy="12387"/>
            </a:xfrm>
            <a:prstGeom prst="wedgeRectCallout">
              <a:avLst>
                <a:gd name="adj1" fmla="val -20833"/>
                <a:gd name="adj2" fmla="val 62500"/>
              </a:avLst>
            </a:prstGeom>
            <a:solidFill>
              <a:srgbClr val="FFFFFF"/>
            </a:solidFill>
            <a:ln w="12700" cap="flat" cmpd="sng" algn="ctr">
              <a:solidFill>
                <a:srgbClr val="FF0000"/>
              </a:solidFill>
              <a:prstDash val="solid"/>
              <a:miter lim="800000"/>
              <a:headEnd/>
              <a:tailEnd/>
            </a:ln>
            <a:effectLst/>
          </p:spPr>
          <p:txBody>
            <a:bodyPr anchor="ct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algn="ctr" defTabSz="914400" eaLnBrk="1" hangingPunct="1">
                <a:spcBef>
                  <a:spcPct val="50000"/>
                </a:spcBef>
                <a:buNone/>
                <a:defRPr/>
              </a:pPr>
              <a:r>
                <a:rPr lang="zh-TW" altLang="en-US" sz="1200" b="1" kern="0" dirty="0">
                  <a:solidFill>
                    <a:srgbClr val="FF0000"/>
                  </a:solidFill>
                  <a:latin typeface="標楷體" pitchFamily="65" charset="-120"/>
                  <a:ea typeface="標楷體" pitchFamily="65" charset="-120"/>
                </a:rPr>
                <a:t>志願序二：資訊管理學系</a:t>
              </a:r>
            </a:p>
          </p:txBody>
        </p:sp>
        <p:sp>
          <p:nvSpPr>
            <p:cNvPr id="12" name="文字方塊 11">
              <a:extLst>
                <a:ext uri="{FF2B5EF4-FFF2-40B4-BE49-F238E27FC236}">
                  <a16:creationId xmlns:a16="http://schemas.microsoft.com/office/drawing/2014/main" id="{6A6422ED-B3BF-48B5-BD13-03127742D2A5}"/>
                </a:ext>
              </a:extLst>
            </p:cNvPr>
            <p:cNvSpPr txBox="1">
              <a:spLocks noChangeArrowheads="1"/>
            </p:cNvSpPr>
            <p:nvPr/>
          </p:nvSpPr>
          <p:spPr bwMode="auto">
            <a:xfrm>
              <a:off x="2691" y="15128"/>
              <a:ext cx="5950" cy="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a:spcBef>
                  <a:spcPts val="500"/>
                </a:spcBef>
                <a:spcAft>
                  <a:spcPts val="500"/>
                </a:spcAft>
                <a:defRPr/>
              </a:pPr>
              <a:r>
                <a:rPr kumimoji="1" lang="zh-TW" altLang="en-US"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rPr>
                <a:t>甲</a:t>
              </a:r>
              <a:endParaRPr kumimoji="1" lang="zh-TW" altLang="zh-TW"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endParaRPr>
            </a:p>
          </p:txBody>
        </p:sp>
      </p:grpSp>
      <p:grpSp>
        <p:nvGrpSpPr>
          <p:cNvPr id="13" name="群組 9">
            <a:extLst>
              <a:ext uri="{FF2B5EF4-FFF2-40B4-BE49-F238E27FC236}">
                <a16:creationId xmlns:a16="http://schemas.microsoft.com/office/drawing/2014/main" id="{92F5D017-ED04-4C92-B9C7-DDABB2A2CFA6}"/>
              </a:ext>
            </a:extLst>
          </p:cNvPr>
          <p:cNvGrpSpPr>
            <a:grpSpLocks/>
          </p:cNvGrpSpPr>
          <p:nvPr/>
        </p:nvGrpSpPr>
        <p:grpSpPr bwMode="auto">
          <a:xfrm>
            <a:off x="4156280" y="2717238"/>
            <a:ext cx="1895475" cy="2097087"/>
            <a:chOff x="0" y="0"/>
            <a:chExt cx="18954" cy="20979"/>
          </a:xfrm>
        </p:grpSpPr>
        <p:sp>
          <p:nvSpPr>
            <p:cNvPr id="14" name="矩形圖說文字 10">
              <a:extLst>
                <a:ext uri="{FF2B5EF4-FFF2-40B4-BE49-F238E27FC236}">
                  <a16:creationId xmlns:a16="http://schemas.microsoft.com/office/drawing/2014/main" id="{1CC174B1-A0A6-4C51-B08C-D54F5A73C211}"/>
                </a:ext>
              </a:extLst>
            </p:cNvPr>
            <p:cNvSpPr>
              <a:spLocks noChangeArrowheads="1"/>
            </p:cNvSpPr>
            <p:nvPr/>
          </p:nvSpPr>
          <p:spPr bwMode="auto">
            <a:xfrm>
              <a:off x="0" y="0"/>
              <a:ext cx="18954" cy="12387"/>
            </a:xfrm>
            <a:prstGeom prst="wedgeRectCallout">
              <a:avLst>
                <a:gd name="adj1" fmla="val -20833"/>
                <a:gd name="adj2" fmla="val 62500"/>
              </a:avLst>
            </a:prstGeom>
            <a:solidFill>
              <a:srgbClr val="FFFFFF">
                <a:lumMod val="85000"/>
              </a:srgbClr>
            </a:solidFill>
            <a:ln w="6350" cap="flat" cmpd="sng" algn="ctr">
              <a:solidFill>
                <a:srgbClr val="000000"/>
              </a:solidFill>
              <a:prstDash val="solid"/>
              <a:miter lim="800000"/>
              <a:headEnd/>
              <a:tailEnd/>
            </a:ln>
            <a:effectLst/>
          </p:spPr>
          <p:txBody>
            <a:bodyPr anchor="ct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志願序一：生命科學系</a:t>
              </a:r>
            </a:p>
            <a:p>
              <a:pP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志願序二：心理學系</a:t>
              </a:r>
              <a:endParaRPr lang="zh-TW" altLang="zh-TW" sz="1300" kern="0" dirty="0">
                <a:solidFill>
                  <a:srgbClr val="000000"/>
                </a:solidFill>
                <a:latin typeface="Arial" charset="0"/>
                <a:ea typeface="新細明體" pitchFamily="18" charset="-120"/>
              </a:endParaRPr>
            </a:p>
          </p:txBody>
        </p:sp>
        <p:sp>
          <p:nvSpPr>
            <p:cNvPr id="15" name="文字方塊 13">
              <a:extLst>
                <a:ext uri="{FF2B5EF4-FFF2-40B4-BE49-F238E27FC236}">
                  <a16:creationId xmlns:a16="http://schemas.microsoft.com/office/drawing/2014/main" id="{0E82DCB2-4363-4F20-81EA-0ECD9AB3A9BB}"/>
                </a:ext>
              </a:extLst>
            </p:cNvPr>
            <p:cNvSpPr txBox="1">
              <a:spLocks noChangeArrowheads="1"/>
            </p:cNvSpPr>
            <p:nvPr/>
          </p:nvSpPr>
          <p:spPr bwMode="auto">
            <a:xfrm>
              <a:off x="2861" y="15128"/>
              <a:ext cx="5950" cy="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a:spcBef>
                  <a:spcPts val="500"/>
                </a:spcBef>
                <a:spcAft>
                  <a:spcPts val="500"/>
                </a:spcAft>
                <a:defRPr/>
              </a:pPr>
              <a:r>
                <a:rPr kumimoji="1" lang="zh-TW" altLang="en-US"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rPr>
                <a:t>乙</a:t>
              </a:r>
              <a:endParaRPr kumimoji="1" lang="zh-TW" altLang="zh-TW"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endParaRPr>
            </a:p>
          </p:txBody>
        </p:sp>
      </p:grpSp>
      <p:grpSp>
        <p:nvGrpSpPr>
          <p:cNvPr id="17" name="群組 16">
            <a:extLst>
              <a:ext uri="{FF2B5EF4-FFF2-40B4-BE49-F238E27FC236}">
                <a16:creationId xmlns:a16="http://schemas.microsoft.com/office/drawing/2014/main" id="{E3757A31-64F2-4595-8F7A-ACBCC9E43E1B}"/>
              </a:ext>
            </a:extLst>
          </p:cNvPr>
          <p:cNvGrpSpPr>
            <a:grpSpLocks/>
          </p:cNvGrpSpPr>
          <p:nvPr/>
        </p:nvGrpSpPr>
        <p:grpSpPr bwMode="auto">
          <a:xfrm>
            <a:off x="6246524" y="2717238"/>
            <a:ext cx="1895475" cy="2097087"/>
            <a:chOff x="0" y="0"/>
            <a:chExt cx="18954" cy="20979"/>
          </a:xfrm>
        </p:grpSpPr>
        <p:sp>
          <p:nvSpPr>
            <p:cNvPr id="18" name="矩形圖說文字 17">
              <a:extLst>
                <a:ext uri="{FF2B5EF4-FFF2-40B4-BE49-F238E27FC236}">
                  <a16:creationId xmlns:a16="http://schemas.microsoft.com/office/drawing/2014/main" id="{947FF85A-2F51-423E-9098-4438AA1C355A}"/>
                </a:ext>
              </a:extLst>
            </p:cNvPr>
            <p:cNvSpPr>
              <a:spLocks noChangeArrowheads="1"/>
            </p:cNvSpPr>
            <p:nvPr/>
          </p:nvSpPr>
          <p:spPr bwMode="auto">
            <a:xfrm>
              <a:off x="0" y="0"/>
              <a:ext cx="18954" cy="12387"/>
            </a:xfrm>
            <a:prstGeom prst="wedgeRectCallout">
              <a:avLst>
                <a:gd name="adj1" fmla="val -20833"/>
                <a:gd name="adj2" fmla="val 62500"/>
              </a:avLst>
            </a:prstGeom>
            <a:solidFill>
              <a:srgbClr val="FFFF99"/>
            </a:solidFill>
            <a:ln w="12700" cap="flat" cmpd="sng" algn="ctr">
              <a:solidFill>
                <a:srgbClr val="FF0000"/>
              </a:solidFill>
              <a:prstDash val="solid"/>
              <a:miter lim="800000"/>
              <a:headEnd/>
              <a:tailEnd/>
            </a:ln>
            <a:effectLst/>
          </p:spPr>
          <p:txBody>
            <a:bodyPr anchor="ct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志願序一：企業管理學系</a:t>
              </a:r>
            </a:p>
            <a:p>
              <a:pP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志願序二：外國語文學系</a:t>
              </a:r>
            </a:p>
            <a:p>
              <a:pPr defTabSz="914400" eaLnBrk="1" hangingPunct="1">
                <a:spcBef>
                  <a:spcPct val="50000"/>
                </a:spcBef>
                <a:buNone/>
                <a:defRPr/>
              </a:pPr>
              <a:r>
                <a:rPr lang="zh-TW" altLang="en-US" sz="1200" b="1" kern="0" dirty="0">
                  <a:solidFill>
                    <a:srgbClr val="0000FF"/>
                  </a:solidFill>
                  <a:latin typeface="標楷體" pitchFamily="65" charset="-120"/>
                  <a:ea typeface="標楷體" pitchFamily="65" charset="-120"/>
                </a:rPr>
                <a:t>志願序三：財經法律學系</a:t>
              </a:r>
            </a:p>
            <a:p>
              <a:pP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志願序四：犯罪防治學系</a:t>
              </a:r>
              <a:endParaRPr lang="zh-TW" altLang="zh-TW" sz="1300" kern="0" dirty="0">
                <a:solidFill>
                  <a:srgbClr val="000000"/>
                </a:solidFill>
                <a:latin typeface="Arial" charset="0"/>
                <a:ea typeface="新細明體" pitchFamily="18" charset="-120"/>
              </a:endParaRPr>
            </a:p>
          </p:txBody>
        </p:sp>
        <p:sp>
          <p:nvSpPr>
            <p:cNvPr id="19" name="文字方塊 28">
              <a:extLst>
                <a:ext uri="{FF2B5EF4-FFF2-40B4-BE49-F238E27FC236}">
                  <a16:creationId xmlns:a16="http://schemas.microsoft.com/office/drawing/2014/main" id="{CA748664-FF8C-4B83-9F7D-B314CEDA4F96}"/>
                </a:ext>
              </a:extLst>
            </p:cNvPr>
            <p:cNvSpPr txBox="1">
              <a:spLocks noChangeArrowheads="1"/>
            </p:cNvSpPr>
            <p:nvPr/>
          </p:nvSpPr>
          <p:spPr bwMode="auto">
            <a:xfrm>
              <a:off x="3117" y="15128"/>
              <a:ext cx="5950" cy="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a:spcBef>
                  <a:spcPts val="500"/>
                </a:spcBef>
                <a:spcAft>
                  <a:spcPts val="500"/>
                </a:spcAft>
                <a:defRPr/>
              </a:pPr>
              <a:r>
                <a:rPr kumimoji="1" lang="zh-TW" altLang="en-US"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rPr>
                <a:t>丙</a:t>
              </a:r>
              <a:endParaRPr kumimoji="1" lang="zh-TW" altLang="zh-TW"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endParaRPr>
            </a:p>
          </p:txBody>
        </p:sp>
      </p:grpSp>
      <p:grpSp>
        <p:nvGrpSpPr>
          <p:cNvPr id="20" name="群組 29">
            <a:extLst>
              <a:ext uri="{FF2B5EF4-FFF2-40B4-BE49-F238E27FC236}">
                <a16:creationId xmlns:a16="http://schemas.microsoft.com/office/drawing/2014/main" id="{72E8FF1A-8426-403F-B1CE-4165030BA629}"/>
              </a:ext>
            </a:extLst>
          </p:cNvPr>
          <p:cNvGrpSpPr>
            <a:grpSpLocks/>
          </p:cNvGrpSpPr>
          <p:nvPr/>
        </p:nvGrpSpPr>
        <p:grpSpPr bwMode="auto">
          <a:xfrm>
            <a:off x="8302423" y="2717238"/>
            <a:ext cx="1895475" cy="2097087"/>
            <a:chOff x="0" y="0"/>
            <a:chExt cx="18954" cy="20979"/>
          </a:xfrm>
        </p:grpSpPr>
        <p:sp>
          <p:nvSpPr>
            <p:cNvPr id="24" name="矩形圖說文字 34">
              <a:extLst>
                <a:ext uri="{FF2B5EF4-FFF2-40B4-BE49-F238E27FC236}">
                  <a16:creationId xmlns:a16="http://schemas.microsoft.com/office/drawing/2014/main" id="{2DD21CF0-4AB2-4464-9BDF-83D3F122EBD6}"/>
                </a:ext>
              </a:extLst>
            </p:cNvPr>
            <p:cNvSpPr>
              <a:spLocks noChangeArrowheads="1"/>
            </p:cNvSpPr>
            <p:nvPr/>
          </p:nvSpPr>
          <p:spPr bwMode="auto">
            <a:xfrm>
              <a:off x="0" y="0"/>
              <a:ext cx="18954" cy="12387"/>
            </a:xfrm>
            <a:prstGeom prst="wedgeRectCallout">
              <a:avLst>
                <a:gd name="adj1" fmla="val -20833"/>
                <a:gd name="adj2" fmla="val 62500"/>
              </a:avLst>
            </a:prstGeom>
            <a:solidFill>
              <a:srgbClr val="FFFF99"/>
            </a:solidFill>
            <a:ln w="12700" cap="flat" cmpd="sng" algn="ctr">
              <a:solidFill>
                <a:srgbClr val="FF0000"/>
              </a:solidFill>
              <a:prstDash val="solid"/>
              <a:miter lim="800000"/>
              <a:headEnd/>
              <a:tailEnd/>
            </a:ln>
            <a:effectLst/>
          </p:spPr>
          <p:txBody>
            <a:bodyPr anchor="ct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algn="ctr" defTabSz="914400" eaLnBrk="1" hangingPunct="1">
                <a:spcBef>
                  <a:spcPct val="50000"/>
                </a:spcBef>
                <a:buNone/>
                <a:defRPr/>
              </a:pPr>
              <a:r>
                <a:rPr lang="zh-TW" altLang="en-US" sz="1200" b="1" kern="0" dirty="0">
                  <a:solidFill>
                    <a:srgbClr val="0000FF"/>
                  </a:solidFill>
                  <a:latin typeface="標楷體" pitchFamily="65" charset="-120"/>
                  <a:ea typeface="標楷體" pitchFamily="65" charset="-120"/>
                </a:rPr>
                <a:t>志願序一：財經法律學系</a:t>
              </a:r>
            </a:p>
            <a:p>
              <a:pPr algn="ct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志願序二：犯罪防治學系</a:t>
              </a:r>
            </a:p>
            <a:p>
              <a:pPr algn="ct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志願序三：外國語文學系</a:t>
              </a:r>
              <a:endParaRPr lang="en-US" altLang="zh-TW" sz="1200" kern="0" dirty="0">
                <a:solidFill>
                  <a:srgbClr val="000000"/>
                </a:solidFill>
                <a:latin typeface="標楷體" pitchFamily="65" charset="-120"/>
                <a:ea typeface="標楷體" pitchFamily="65" charset="-120"/>
              </a:endParaRPr>
            </a:p>
            <a:p>
              <a:pPr algn="ct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志願序四：企業管理學系</a:t>
              </a:r>
            </a:p>
          </p:txBody>
        </p:sp>
        <p:sp>
          <p:nvSpPr>
            <p:cNvPr id="25" name="文字方塊 37">
              <a:extLst>
                <a:ext uri="{FF2B5EF4-FFF2-40B4-BE49-F238E27FC236}">
                  <a16:creationId xmlns:a16="http://schemas.microsoft.com/office/drawing/2014/main" id="{1EE001A2-D8A2-4DA7-AA8D-F52D7CB4FF49}"/>
                </a:ext>
              </a:extLst>
            </p:cNvPr>
            <p:cNvSpPr txBox="1">
              <a:spLocks noChangeArrowheads="1"/>
            </p:cNvSpPr>
            <p:nvPr/>
          </p:nvSpPr>
          <p:spPr bwMode="auto">
            <a:xfrm>
              <a:off x="3108" y="15128"/>
              <a:ext cx="5950" cy="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a:spcBef>
                  <a:spcPts val="500"/>
                </a:spcBef>
                <a:spcAft>
                  <a:spcPts val="500"/>
                </a:spcAft>
                <a:defRPr/>
              </a:pPr>
              <a:r>
                <a:rPr kumimoji="1" lang="zh-TW" altLang="en-US"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rPr>
                <a:t>丁</a:t>
              </a:r>
              <a:endParaRPr kumimoji="1" lang="zh-TW" altLang="zh-TW"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endParaRPr>
            </a:p>
          </p:txBody>
        </p:sp>
      </p:grpSp>
      <p:sp>
        <p:nvSpPr>
          <p:cNvPr id="26" name="文字方塊 2">
            <a:extLst>
              <a:ext uri="{FF2B5EF4-FFF2-40B4-BE49-F238E27FC236}">
                <a16:creationId xmlns:a16="http://schemas.microsoft.com/office/drawing/2014/main" id="{E99C4E72-63A0-4EA4-9A02-E7745CE547D9}"/>
              </a:ext>
            </a:extLst>
          </p:cNvPr>
          <p:cNvSpPr txBox="1">
            <a:spLocks noChangeArrowheads="1"/>
          </p:cNvSpPr>
          <p:nvPr/>
        </p:nvSpPr>
        <p:spPr bwMode="auto">
          <a:xfrm>
            <a:off x="2207028" y="2212413"/>
            <a:ext cx="1619250" cy="376237"/>
          </a:xfrm>
          <a:prstGeom prst="rect">
            <a:avLst/>
          </a:prstGeom>
          <a:solidFill>
            <a:srgbClr val="FFAB40">
              <a:alpha val="50000"/>
            </a:srgbClr>
          </a:solidFill>
          <a:ln>
            <a:noFill/>
          </a:ln>
          <a:effectLst/>
          <a:extLst/>
        </p:spPr>
        <p:txBody>
          <a:bodyPr>
            <a:spAutoFit/>
          </a:bodyP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algn="ctr" defTabSz="914400" eaLnBrk="1" hangingPunct="1">
              <a:spcBef>
                <a:spcPct val="50000"/>
              </a:spcBef>
              <a:buNone/>
              <a:defRPr/>
            </a:pPr>
            <a:r>
              <a:rPr lang="zh-TW" altLang="en-US" sz="1800" b="1" kern="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推薦順位：</a:t>
            </a:r>
            <a:r>
              <a:rPr lang="en-US" altLang="zh-TW" sz="1800" b="1" kern="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1</a:t>
            </a:r>
            <a:endParaRPr lang="zh-TW" altLang="zh-TW" sz="1800" b="1" kern="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27" name="文字方塊 2">
            <a:extLst>
              <a:ext uri="{FF2B5EF4-FFF2-40B4-BE49-F238E27FC236}">
                <a16:creationId xmlns:a16="http://schemas.microsoft.com/office/drawing/2014/main" id="{2D2C3929-D8FB-470A-9AE4-5975F7DFA2A0}"/>
              </a:ext>
            </a:extLst>
          </p:cNvPr>
          <p:cNvSpPr txBox="1">
            <a:spLocks noChangeArrowheads="1"/>
          </p:cNvSpPr>
          <p:nvPr/>
        </p:nvSpPr>
        <p:spPr bwMode="auto">
          <a:xfrm>
            <a:off x="4294391" y="2220718"/>
            <a:ext cx="1619250" cy="369887"/>
          </a:xfrm>
          <a:prstGeom prst="rect">
            <a:avLst/>
          </a:prstGeom>
          <a:solidFill>
            <a:srgbClr val="FFAB40">
              <a:alpha val="50000"/>
            </a:srgbClr>
          </a:solidFill>
          <a:ln>
            <a:noFill/>
          </a:ln>
          <a:effectLst/>
          <a:extLst/>
        </p:spPr>
        <p:txBody>
          <a:bodyPr>
            <a:spAutoFit/>
          </a:bodyP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algn="ctr" defTabSz="914400" eaLnBrk="1" hangingPunct="1">
              <a:spcBef>
                <a:spcPct val="50000"/>
              </a:spcBef>
              <a:buNone/>
              <a:defRPr/>
            </a:pPr>
            <a:r>
              <a:rPr lang="zh-TW" altLang="en-US" sz="1800" b="1" kern="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推薦順位：</a:t>
            </a:r>
            <a:r>
              <a:rPr lang="en-US" altLang="zh-TW" sz="1800" b="1" kern="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2</a:t>
            </a:r>
            <a:endParaRPr lang="zh-TW" altLang="zh-TW" sz="1800" b="1" kern="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28" name="文字方塊 2">
            <a:extLst>
              <a:ext uri="{FF2B5EF4-FFF2-40B4-BE49-F238E27FC236}">
                <a16:creationId xmlns:a16="http://schemas.microsoft.com/office/drawing/2014/main" id="{1E09DAEE-4E20-4559-B50A-5040EB201F10}"/>
              </a:ext>
            </a:extLst>
          </p:cNvPr>
          <p:cNvSpPr txBox="1">
            <a:spLocks noChangeArrowheads="1"/>
          </p:cNvSpPr>
          <p:nvPr/>
        </p:nvSpPr>
        <p:spPr bwMode="auto">
          <a:xfrm>
            <a:off x="6384635" y="2220718"/>
            <a:ext cx="1619250" cy="369887"/>
          </a:xfrm>
          <a:prstGeom prst="rect">
            <a:avLst/>
          </a:prstGeom>
          <a:solidFill>
            <a:srgbClr val="FFAB40">
              <a:alpha val="50000"/>
            </a:srgbClr>
          </a:solidFill>
          <a:ln>
            <a:noFill/>
          </a:ln>
          <a:effectLst/>
          <a:extLst/>
        </p:spPr>
        <p:txBody>
          <a:bodyPr>
            <a:spAutoFit/>
          </a:bodyP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algn="ctr" defTabSz="914400" eaLnBrk="1" hangingPunct="1">
              <a:spcBef>
                <a:spcPct val="50000"/>
              </a:spcBef>
              <a:buNone/>
              <a:defRPr/>
            </a:pPr>
            <a:r>
              <a:rPr lang="zh-TW" altLang="en-US" sz="1800" b="1" kern="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推薦順位：</a:t>
            </a:r>
            <a:r>
              <a:rPr lang="en-US" altLang="zh-TW" sz="1800" b="1" kern="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3</a:t>
            </a:r>
            <a:endParaRPr lang="zh-TW" altLang="zh-TW" sz="1800" b="1" kern="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29" name="文字方塊 2">
            <a:extLst>
              <a:ext uri="{FF2B5EF4-FFF2-40B4-BE49-F238E27FC236}">
                <a16:creationId xmlns:a16="http://schemas.microsoft.com/office/drawing/2014/main" id="{14DCE7A6-12F5-4814-8EE1-2E3996E09C98}"/>
              </a:ext>
            </a:extLst>
          </p:cNvPr>
          <p:cNvSpPr txBox="1">
            <a:spLocks noChangeArrowheads="1"/>
          </p:cNvSpPr>
          <p:nvPr/>
        </p:nvSpPr>
        <p:spPr bwMode="auto">
          <a:xfrm>
            <a:off x="8440534" y="2225348"/>
            <a:ext cx="1619250" cy="369887"/>
          </a:xfrm>
          <a:prstGeom prst="rect">
            <a:avLst/>
          </a:prstGeom>
          <a:solidFill>
            <a:srgbClr val="FFAB40">
              <a:alpha val="50000"/>
            </a:srgbClr>
          </a:solidFill>
          <a:ln>
            <a:noFill/>
          </a:ln>
          <a:effectLst/>
          <a:extLst/>
        </p:spPr>
        <p:txBody>
          <a:bodyPr>
            <a:spAutoFit/>
          </a:bodyP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algn="ctr" defTabSz="914400" eaLnBrk="1" hangingPunct="1">
              <a:spcBef>
                <a:spcPct val="50000"/>
              </a:spcBef>
              <a:buNone/>
              <a:defRPr/>
            </a:pPr>
            <a:r>
              <a:rPr lang="zh-TW" altLang="en-US" sz="1800" b="1" kern="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推薦順位：</a:t>
            </a:r>
            <a:r>
              <a:rPr lang="en-US" altLang="zh-TW" sz="1800" b="1" kern="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4</a:t>
            </a:r>
            <a:endParaRPr lang="zh-TW" altLang="zh-TW" sz="1800" b="1" kern="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30" name="Rectangle 1">
            <a:extLst>
              <a:ext uri="{FF2B5EF4-FFF2-40B4-BE49-F238E27FC236}">
                <a16:creationId xmlns:a16="http://schemas.microsoft.com/office/drawing/2014/main" id="{11DA06E3-402B-4B87-A87F-056D95B67F1A}"/>
              </a:ext>
            </a:extLst>
          </p:cNvPr>
          <p:cNvSpPr>
            <a:spLocks noChangeArrowheads="1"/>
          </p:cNvSpPr>
          <p:nvPr/>
        </p:nvSpPr>
        <p:spPr bwMode="auto">
          <a:xfrm>
            <a:off x="2170948" y="1068473"/>
            <a:ext cx="8064000" cy="1092607"/>
          </a:xfrm>
          <a:prstGeom prst="rect">
            <a:avLst/>
          </a:prstGeom>
          <a:noFill/>
          <a:ln>
            <a:noFill/>
          </a:ln>
        </p:spPr>
        <p:txBody>
          <a:bodyPr wrap="squar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buFont typeface="Wingdings" panose="05000000000000000000" pitchFamily="2" charset="2"/>
              <a:buNone/>
            </a:pPr>
            <a:r>
              <a:rPr kumimoji="1" lang="zh-TW" altLang="zh-TW" sz="2000" b="1"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rPr>
              <a:t>步驟三：</a:t>
            </a:r>
          </a:p>
          <a:p>
            <a:pPr algn="just">
              <a:spcBef>
                <a:spcPts val="600"/>
              </a:spcBef>
            </a:pPr>
            <a:r>
              <a:rPr kumimoji="1" lang="zh-TW" altLang="en-US" sz="2000"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rPr>
              <a:t>假設</a:t>
            </a:r>
            <a:r>
              <a:rPr kumimoji="1" lang="zh-TW" altLang="en-US" sz="20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考生丙、丁</a:t>
            </a:r>
            <a:r>
              <a:rPr kumimoji="1" lang="zh-TW" altLang="en-US" sz="2000" dirty="0">
                <a:solidFill>
                  <a:srgbClr val="292929"/>
                </a:solidFill>
                <a:latin typeface="微軟正黑體" panose="020B0604030504040204" pitchFamily="34" charset="-120"/>
                <a:ea typeface="微軟正黑體" panose="020B0604030504040204" pitchFamily="34" charset="-120"/>
                <a:cs typeface="Times New Roman" panose="02020603050405020304" pitchFamily="18" charset="0"/>
              </a:rPr>
              <a:t>所填的</a:t>
            </a:r>
            <a:r>
              <a:rPr kumimoji="1" lang="zh-TW" altLang="en-US" sz="20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財經法律學系</a:t>
            </a:r>
            <a:r>
              <a:rPr kumimoji="1" lang="zh-TW" altLang="en-US" sz="20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經第一輪分發後招生名額</a:t>
            </a:r>
            <a:r>
              <a:rPr kumimoji="1" lang="zh-TW" altLang="en-US" sz="20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尚有缺額</a:t>
            </a:r>
            <a:br>
              <a:rPr kumimoji="1" lang="en-US" altLang="zh-TW" sz="20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br>
            <a:r>
              <a:rPr kumimoji="1" lang="zh-TW" altLang="en-US" sz="20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，則針對該學系進行第二輪分發。</a:t>
            </a:r>
          </a:p>
        </p:txBody>
      </p:sp>
      <p:sp>
        <p:nvSpPr>
          <p:cNvPr id="31" name="左大括弧 30">
            <a:extLst>
              <a:ext uri="{FF2B5EF4-FFF2-40B4-BE49-F238E27FC236}">
                <a16:creationId xmlns:a16="http://schemas.microsoft.com/office/drawing/2014/main" id="{D9DD0530-8779-4BED-93D1-7088BE1D86D4}"/>
              </a:ext>
            </a:extLst>
          </p:cNvPr>
          <p:cNvSpPr/>
          <p:nvPr/>
        </p:nvSpPr>
        <p:spPr>
          <a:xfrm rot="16200000">
            <a:off x="8185259" y="4980103"/>
            <a:ext cx="216000" cy="2160000"/>
          </a:xfrm>
          <a:prstGeom prst="leftBrace">
            <a:avLst/>
          </a:prstGeom>
          <a:noFill/>
          <a:ln w="28575" cap="flat" cmpd="sng" algn="ctr">
            <a:solidFill>
              <a:srgbClr val="F15232"/>
            </a:solidFill>
            <a:prstDash val="solid"/>
            <a:miter lim="800000"/>
          </a:ln>
          <a:effectLst/>
        </p:spPr>
        <p:txBody>
          <a:bodyPr anchor="ctr"/>
          <a:lstStyle/>
          <a:p>
            <a:pPr algn="ctr" defTabSz="914400">
              <a:defRPr/>
            </a:pPr>
            <a:endParaRPr lang="zh-TW" altLang="en-US" kern="0">
              <a:solidFill>
                <a:srgbClr val="000000"/>
              </a:solidFill>
              <a:latin typeface="標楷體" panose="03000509000000000000" pitchFamily="65" charset="-120"/>
              <a:ea typeface="標楷體" panose="03000509000000000000" pitchFamily="65" charset="-120"/>
            </a:endParaRPr>
          </a:p>
        </p:txBody>
      </p:sp>
      <p:sp>
        <p:nvSpPr>
          <p:cNvPr id="32" name="文字方塊 31">
            <a:extLst>
              <a:ext uri="{FF2B5EF4-FFF2-40B4-BE49-F238E27FC236}">
                <a16:creationId xmlns:a16="http://schemas.microsoft.com/office/drawing/2014/main" id="{17E91CF2-E657-4D8F-8AEB-F81520D1FAB7}"/>
              </a:ext>
            </a:extLst>
          </p:cNvPr>
          <p:cNvSpPr txBox="1"/>
          <p:nvPr/>
        </p:nvSpPr>
        <p:spPr>
          <a:xfrm>
            <a:off x="6652284" y="6204495"/>
            <a:ext cx="3090862" cy="407988"/>
          </a:xfrm>
          <a:prstGeom prst="rect">
            <a:avLst/>
          </a:prstGeom>
          <a:gradFill rotWithShape="1">
            <a:gsLst>
              <a:gs pos="0">
                <a:srgbClr val="F15232">
                  <a:lumMod val="110000"/>
                  <a:satMod val="105000"/>
                  <a:tint val="67000"/>
                </a:srgbClr>
              </a:gs>
              <a:gs pos="50000">
                <a:srgbClr val="F15232">
                  <a:lumMod val="105000"/>
                  <a:satMod val="103000"/>
                  <a:tint val="73000"/>
                </a:srgbClr>
              </a:gs>
              <a:gs pos="100000">
                <a:srgbClr val="F15232">
                  <a:lumMod val="105000"/>
                  <a:satMod val="109000"/>
                  <a:tint val="81000"/>
                </a:srgbClr>
              </a:gs>
            </a:gsLst>
            <a:lin ang="5400000" scaled="0"/>
          </a:gradFill>
          <a:ln w="6350" cap="flat" cmpd="sng" algn="ctr">
            <a:solidFill>
              <a:srgbClr val="F15232"/>
            </a:solidFill>
            <a:prstDash val="solid"/>
            <a:miter lim="800000"/>
          </a:ln>
          <a:effectLst/>
        </p:spPr>
        <p:txBody>
          <a:bodyPr>
            <a:spAutoFit/>
          </a:bodyPr>
          <a:lstStyle/>
          <a:p>
            <a:pPr algn="ctr" defTabSz="914400">
              <a:defRPr/>
            </a:pPr>
            <a:r>
              <a:rPr lang="zh-TW" altLang="en-US" sz="2000" b="1" kern="0" dirty="0">
                <a:solidFill>
                  <a:srgbClr val="000000"/>
                </a:solidFill>
                <a:latin typeface="微軟正黑體" panose="020B0604030504040204" pitchFamily="34" charset="-120"/>
                <a:ea typeface="微軟正黑體" panose="020B0604030504040204" pitchFamily="34" charset="-120"/>
                <a:cs typeface="Times New Roman" pitchFamily="18" charset="0"/>
              </a:rPr>
              <a:t>進入第二輪</a:t>
            </a:r>
          </a:p>
        </p:txBody>
      </p:sp>
      <p:cxnSp>
        <p:nvCxnSpPr>
          <p:cNvPr id="33" name="直線單箭頭接點 32">
            <a:extLst>
              <a:ext uri="{FF2B5EF4-FFF2-40B4-BE49-F238E27FC236}">
                <a16:creationId xmlns:a16="http://schemas.microsoft.com/office/drawing/2014/main" id="{9D0198DF-00EA-4273-9C64-9570E7ECCD2E}"/>
              </a:ext>
            </a:extLst>
          </p:cNvPr>
          <p:cNvCxnSpPr/>
          <p:nvPr/>
        </p:nvCxnSpPr>
        <p:spPr>
          <a:xfrm flipH="1">
            <a:off x="4967967" y="5964042"/>
            <a:ext cx="0" cy="252000"/>
          </a:xfrm>
          <a:prstGeom prst="straightConnector1">
            <a:avLst/>
          </a:prstGeom>
          <a:noFill/>
          <a:ln w="28575" cap="flat" cmpd="sng" algn="ctr">
            <a:solidFill>
              <a:srgbClr val="D9D9D9">
                <a:lumMod val="25000"/>
              </a:srgbClr>
            </a:solidFill>
            <a:prstDash val="solid"/>
            <a:miter lim="800000"/>
            <a:tailEnd type="arrow"/>
          </a:ln>
          <a:effectLst/>
        </p:spPr>
      </p:cxnSp>
      <p:sp>
        <p:nvSpPr>
          <p:cNvPr id="34" name="文字方塊 33">
            <a:extLst>
              <a:ext uri="{FF2B5EF4-FFF2-40B4-BE49-F238E27FC236}">
                <a16:creationId xmlns:a16="http://schemas.microsoft.com/office/drawing/2014/main" id="{1E17B72E-16E1-4BCC-B7DF-E575BF7A465B}"/>
              </a:ext>
            </a:extLst>
          </p:cNvPr>
          <p:cNvSpPr txBox="1"/>
          <p:nvPr/>
        </p:nvSpPr>
        <p:spPr>
          <a:xfrm>
            <a:off x="4093672" y="6204495"/>
            <a:ext cx="1728000" cy="407988"/>
          </a:xfrm>
          <a:prstGeom prst="rect">
            <a:avLst/>
          </a:prstGeom>
          <a:solidFill>
            <a:schemeClr val="bg2">
              <a:lumMod val="90000"/>
            </a:schemeClr>
          </a:solidFill>
          <a:ln w="6350" cap="flat" cmpd="sng" algn="ctr">
            <a:solidFill>
              <a:srgbClr val="D9D9D9">
                <a:lumMod val="25000"/>
              </a:srgbClr>
            </a:solidFill>
            <a:prstDash val="solid"/>
            <a:miter lim="800000"/>
          </a:ln>
          <a:effectLst/>
        </p:spPr>
        <p:txBody>
          <a:bodyPr>
            <a:spAutoFit/>
          </a:bodyPr>
          <a:lstStyle/>
          <a:p>
            <a:pPr algn="ctr" defTabSz="914400">
              <a:defRPr/>
            </a:pPr>
            <a:r>
              <a:rPr lang="zh-TW" altLang="en-US" sz="2000" b="1" kern="0" dirty="0">
                <a:solidFill>
                  <a:srgbClr val="000000"/>
                </a:solidFill>
                <a:latin typeface="微軟正黑體" panose="020B0604030504040204" pitchFamily="34" charset="-120"/>
                <a:ea typeface="微軟正黑體" panose="020B0604030504040204" pitchFamily="34" charset="-120"/>
                <a:cs typeface="Times New Roman" pitchFamily="18" charset="0"/>
              </a:rPr>
              <a:t>未錄取</a:t>
            </a:r>
          </a:p>
        </p:txBody>
      </p:sp>
      <p:sp>
        <p:nvSpPr>
          <p:cNvPr id="35" name="矩形 34">
            <a:extLst>
              <a:ext uri="{FF2B5EF4-FFF2-40B4-BE49-F238E27FC236}">
                <a16:creationId xmlns:a16="http://schemas.microsoft.com/office/drawing/2014/main" id="{0E405803-D471-4EC3-BF1C-A9A8FCEB84EA}"/>
              </a:ext>
            </a:extLst>
          </p:cNvPr>
          <p:cNvSpPr/>
          <p:nvPr/>
        </p:nvSpPr>
        <p:spPr>
          <a:xfrm>
            <a:off x="4117181" y="5379102"/>
            <a:ext cx="1690688" cy="576262"/>
          </a:xfrm>
          <a:prstGeom prst="rect">
            <a:avLst/>
          </a:prstGeom>
          <a:solidFill>
            <a:schemeClr val="bg2">
              <a:lumMod val="90000"/>
            </a:schemeClr>
          </a:solidFill>
          <a:ln w="6350" cap="flat" cmpd="sng" algn="ctr">
            <a:solidFill>
              <a:srgbClr val="D9D9D9">
                <a:lumMod val="25000"/>
              </a:srgbClr>
            </a:solidFill>
            <a:prstDash val="solid"/>
            <a:miter lim="800000"/>
          </a:ln>
          <a:effectLst/>
        </p:spPr>
        <p:txBody>
          <a:bodyPr anchor="ctr"/>
          <a:lstStyle/>
          <a:p>
            <a:pPr algn="ctr" defTabSz="914400">
              <a:defRPr/>
            </a:pPr>
            <a:r>
              <a:rPr lang="zh-TW" altLang="en-US" b="1" kern="0" dirty="0">
                <a:solidFill>
                  <a:srgbClr val="000000"/>
                </a:solidFill>
                <a:latin typeface="微軟正黑體" panose="020B0604030504040204" pitchFamily="34" charset="-120"/>
                <a:ea typeface="微軟正黑體" panose="020B0604030504040204" pitchFamily="34" charset="-120"/>
              </a:rPr>
              <a:t>已錄取較高</a:t>
            </a:r>
            <a:endParaRPr lang="en-US" altLang="zh-TW" b="1" kern="0" dirty="0">
              <a:solidFill>
                <a:srgbClr val="000000"/>
              </a:solidFill>
              <a:latin typeface="微軟正黑體" panose="020B0604030504040204" pitchFamily="34" charset="-120"/>
              <a:ea typeface="微軟正黑體" panose="020B0604030504040204" pitchFamily="34" charset="-120"/>
            </a:endParaRPr>
          </a:p>
          <a:p>
            <a:pPr algn="ctr" defTabSz="914400">
              <a:defRPr/>
            </a:pPr>
            <a:r>
              <a:rPr lang="zh-TW" altLang="en-US" b="1" kern="0" dirty="0">
                <a:solidFill>
                  <a:srgbClr val="000000"/>
                </a:solidFill>
                <a:latin typeface="微軟正黑體" panose="020B0604030504040204" pitchFamily="34" charset="-120"/>
                <a:ea typeface="微軟正黑體" panose="020B0604030504040204" pitchFamily="34" charset="-120"/>
              </a:rPr>
              <a:t>順位學生</a:t>
            </a:r>
          </a:p>
        </p:txBody>
      </p:sp>
      <p:sp>
        <p:nvSpPr>
          <p:cNvPr id="40" name="矩形 39">
            <a:extLst>
              <a:ext uri="{FF2B5EF4-FFF2-40B4-BE49-F238E27FC236}">
                <a16:creationId xmlns:a16="http://schemas.microsoft.com/office/drawing/2014/main" id="{FD762A4B-0AD7-46AA-A785-69FE757ACABF}"/>
              </a:ext>
            </a:extLst>
          </p:cNvPr>
          <p:cNvSpPr/>
          <p:nvPr/>
        </p:nvSpPr>
        <p:spPr>
          <a:xfrm>
            <a:off x="8486555" y="5384228"/>
            <a:ext cx="1620000" cy="576262"/>
          </a:xfrm>
          <a:prstGeom prst="rect">
            <a:avLst/>
          </a:prstGeom>
          <a:solidFill>
            <a:schemeClr val="bg2">
              <a:lumMod val="90000"/>
            </a:schemeClr>
          </a:solidFill>
          <a:ln w="6350" cap="flat" cmpd="sng" algn="ctr">
            <a:solidFill>
              <a:srgbClr val="D9D9D9">
                <a:lumMod val="25000"/>
              </a:srgbClr>
            </a:solidFill>
            <a:prstDash val="solid"/>
            <a:miter lim="800000"/>
          </a:ln>
          <a:effectLst/>
        </p:spPr>
        <p:txBody>
          <a:bodyPr anchor="ctr"/>
          <a:lstStyle/>
          <a:p>
            <a:pPr algn="ctr" defTabSz="914400">
              <a:defRPr/>
            </a:pPr>
            <a:r>
              <a:rPr lang="zh-TW" altLang="en-US" b="1" kern="0" dirty="0">
                <a:solidFill>
                  <a:srgbClr val="000000"/>
                </a:solidFill>
                <a:latin typeface="微軟正黑體" panose="020B0604030504040204" pitchFamily="34" charset="-120"/>
                <a:ea typeface="微軟正黑體" panose="020B0604030504040204" pitchFamily="34" charset="-120"/>
              </a:rPr>
              <a:t>已錄取較高</a:t>
            </a:r>
            <a:endParaRPr lang="en-US" altLang="zh-TW" b="1" kern="0" dirty="0">
              <a:solidFill>
                <a:srgbClr val="000000"/>
              </a:solidFill>
              <a:latin typeface="微軟正黑體" panose="020B0604030504040204" pitchFamily="34" charset="-120"/>
              <a:ea typeface="微軟正黑體" panose="020B0604030504040204" pitchFamily="34" charset="-120"/>
            </a:endParaRPr>
          </a:p>
          <a:p>
            <a:pPr algn="ctr" defTabSz="914400">
              <a:defRPr/>
            </a:pPr>
            <a:r>
              <a:rPr lang="zh-TW" altLang="en-US" b="1" kern="0" dirty="0">
                <a:solidFill>
                  <a:srgbClr val="000000"/>
                </a:solidFill>
                <a:latin typeface="微軟正黑體" panose="020B0604030504040204" pitchFamily="34" charset="-120"/>
                <a:ea typeface="微軟正黑體" panose="020B0604030504040204" pitchFamily="34" charset="-120"/>
              </a:rPr>
              <a:t>順位學生</a:t>
            </a:r>
          </a:p>
        </p:txBody>
      </p:sp>
      <p:sp>
        <p:nvSpPr>
          <p:cNvPr id="41" name="矩形 40">
            <a:extLst>
              <a:ext uri="{FF2B5EF4-FFF2-40B4-BE49-F238E27FC236}">
                <a16:creationId xmlns:a16="http://schemas.microsoft.com/office/drawing/2014/main" id="{AC14E93D-9EDC-49E6-87BF-B367D723DBB8}"/>
              </a:ext>
            </a:extLst>
          </p:cNvPr>
          <p:cNvSpPr/>
          <p:nvPr/>
        </p:nvSpPr>
        <p:spPr>
          <a:xfrm>
            <a:off x="6353838" y="5379102"/>
            <a:ext cx="1620000" cy="576262"/>
          </a:xfrm>
          <a:prstGeom prst="rect">
            <a:avLst/>
          </a:prstGeom>
          <a:solidFill>
            <a:schemeClr val="bg2">
              <a:lumMod val="90000"/>
            </a:schemeClr>
          </a:solidFill>
          <a:ln w="6350" cap="flat" cmpd="sng" algn="ctr">
            <a:solidFill>
              <a:srgbClr val="D9D9D9">
                <a:lumMod val="25000"/>
              </a:srgbClr>
            </a:solidFill>
            <a:prstDash val="solid"/>
            <a:miter lim="800000"/>
          </a:ln>
          <a:effectLst/>
        </p:spPr>
        <p:txBody>
          <a:bodyPr anchor="ctr"/>
          <a:lstStyle/>
          <a:p>
            <a:pPr algn="ctr" defTabSz="914400">
              <a:defRPr/>
            </a:pPr>
            <a:r>
              <a:rPr lang="zh-TW" altLang="en-US" b="1" kern="0" dirty="0">
                <a:solidFill>
                  <a:srgbClr val="000000"/>
                </a:solidFill>
                <a:latin typeface="微軟正黑體" panose="020B0604030504040204" pitchFamily="34" charset="-120"/>
                <a:ea typeface="微軟正黑體" panose="020B0604030504040204" pitchFamily="34" charset="-120"/>
              </a:rPr>
              <a:t>已錄取較高</a:t>
            </a:r>
            <a:endParaRPr lang="en-US" altLang="zh-TW" b="1" kern="0" dirty="0">
              <a:solidFill>
                <a:srgbClr val="000000"/>
              </a:solidFill>
              <a:latin typeface="微軟正黑體" panose="020B0604030504040204" pitchFamily="34" charset="-120"/>
              <a:ea typeface="微軟正黑體" panose="020B0604030504040204" pitchFamily="34" charset="-120"/>
            </a:endParaRPr>
          </a:p>
          <a:p>
            <a:pPr algn="ctr" defTabSz="914400">
              <a:defRPr/>
            </a:pPr>
            <a:r>
              <a:rPr lang="zh-TW" altLang="en-US" b="1" kern="0" dirty="0">
                <a:solidFill>
                  <a:srgbClr val="000000"/>
                </a:solidFill>
                <a:latin typeface="微軟正黑體" panose="020B0604030504040204" pitchFamily="34" charset="-120"/>
                <a:ea typeface="微軟正黑體" panose="020B0604030504040204" pitchFamily="34" charset="-120"/>
              </a:rPr>
              <a:t>順位學生</a:t>
            </a:r>
          </a:p>
        </p:txBody>
      </p:sp>
      <p:sp>
        <p:nvSpPr>
          <p:cNvPr id="42" name="矩形 41">
            <a:extLst>
              <a:ext uri="{FF2B5EF4-FFF2-40B4-BE49-F238E27FC236}">
                <a16:creationId xmlns:a16="http://schemas.microsoft.com/office/drawing/2014/main" id="{A26FAE0D-CD92-4330-9505-A6975AB6DF4A}"/>
              </a:ext>
            </a:extLst>
          </p:cNvPr>
          <p:cNvSpPr/>
          <p:nvPr/>
        </p:nvSpPr>
        <p:spPr>
          <a:xfrm>
            <a:off x="2362952" y="5384228"/>
            <a:ext cx="1152525" cy="576000"/>
          </a:xfrm>
          <a:prstGeom prst="rect">
            <a:avLst/>
          </a:prstGeom>
          <a:gradFill rotWithShape="1">
            <a:gsLst>
              <a:gs pos="0">
                <a:srgbClr val="C4341A">
                  <a:lumMod val="110000"/>
                  <a:satMod val="105000"/>
                  <a:tint val="67000"/>
                </a:srgbClr>
              </a:gs>
              <a:gs pos="50000">
                <a:srgbClr val="C4341A">
                  <a:lumMod val="105000"/>
                  <a:satMod val="103000"/>
                  <a:tint val="73000"/>
                </a:srgbClr>
              </a:gs>
              <a:gs pos="100000">
                <a:srgbClr val="C4341A">
                  <a:lumMod val="105000"/>
                  <a:satMod val="109000"/>
                  <a:tint val="81000"/>
                </a:srgbClr>
              </a:gs>
            </a:gsLst>
            <a:lin ang="5400000" scaled="0"/>
          </a:gradFill>
          <a:ln w="6350" cap="flat" cmpd="sng" algn="ctr">
            <a:solidFill>
              <a:srgbClr val="C4341A"/>
            </a:solidFill>
            <a:prstDash val="solid"/>
            <a:miter lim="800000"/>
          </a:ln>
          <a:effectLst/>
        </p:spPr>
        <p:txBody>
          <a:bodyPr anchor="ctr"/>
          <a:lstStyle/>
          <a:p>
            <a:pPr algn="ctr" defTabSz="914400">
              <a:defRPr/>
            </a:pPr>
            <a:r>
              <a:rPr lang="zh-TW" altLang="en-US" sz="2400" b="1" kern="0" dirty="0">
                <a:solidFill>
                  <a:srgbClr val="000000"/>
                </a:solidFill>
                <a:latin typeface="微軟正黑體" panose="020B0604030504040204" pitchFamily="34" charset="-120"/>
                <a:ea typeface="微軟正黑體" panose="020B0604030504040204" pitchFamily="34" charset="-120"/>
              </a:rPr>
              <a:t>錄取</a:t>
            </a:r>
          </a:p>
        </p:txBody>
      </p:sp>
      <p:pic>
        <p:nvPicPr>
          <p:cNvPr id="43" name="圖片 42">
            <a:extLst>
              <a:ext uri="{FF2B5EF4-FFF2-40B4-BE49-F238E27FC236}">
                <a16:creationId xmlns:a16="http://schemas.microsoft.com/office/drawing/2014/main" id="{68375685-1BC4-41A4-AC09-18173734D2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5851" y="4065413"/>
            <a:ext cx="560534" cy="1188000"/>
          </a:xfrm>
          <a:prstGeom prst="rect">
            <a:avLst/>
          </a:prstGeom>
        </p:spPr>
      </p:pic>
      <p:pic>
        <p:nvPicPr>
          <p:cNvPr id="44" name="圖片 43">
            <a:extLst>
              <a:ext uri="{FF2B5EF4-FFF2-40B4-BE49-F238E27FC236}">
                <a16:creationId xmlns:a16="http://schemas.microsoft.com/office/drawing/2014/main" id="{597C13A0-956D-47C9-8F06-7CDD498C5A3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61968" y="4065413"/>
            <a:ext cx="500628" cy="1188000"/>
          </a:xfrm>
          <a:prstGeom prst="rect">
            <a:avLst/>
          </a:prstGeom>
        </p:spPr>
      </p:pic>
      <p:pic>
        <p:nvPicPr>
          <p:cNvPr id="45" name="圖片 44">
            <a:extLst>
              <a:ext uri="{FF2B5EF4-FFF2-40B4-BE49-F238E27FC236}">
                <a16:creationId xmlns:a16="http://schemas.microsoft.com/office/drawing/2014/main" id="{EEB05B84-A9F0-4E43-B454-D9DE3F3822F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39929" y="4066537"/>
            <a:ext cx="631125" cy="1188000"/>
          </a:xfrm>
          <a:prstGeom prst="rect">
            <a:avLst/>
          </a:prstGeom>
        </p:spPr>
      </p:pic>
      <p:pic>
        <p:nvPicPr>
          <p:cNvPr id="46" name="圖片 45">
            <a:extLst>
              <a:ext uri="{FF2B5EF4-FFF2-40B4-BE49-F238E27FC236}">
                <a16:creationId xmlns:a16="http://schemas.microsoft.com/office/drawing/2014/main" id="{BA5FA3E0-4D36-45F8-8278-B2731AA1F3E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60416" y="4066537"/>
            <a:ext cx="546304" cy="1188000"/>
          </a:xfrm>
          <a:prstGeom prst="rect">
            <a:avLst/>
          </a:prstGeom>
        </p:spPr>
      </p:pic>
      <p:pic>
        <p:nvPicPr>
          <p:cNvPr id="47" name="圖片 46">
            <a:extLst>
              <a:ext uri="{FF2B5EF4-FFF2-40B4-BE49-F238E27FC236}">
                <a16:creationId xmlns:a16="http://schemas.microsoft.com/office/drawing/2014/main" id="{56A37C0E-2745-4EF9-89A3-C0FBFED56F3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206929" y="204707"/>
            <a:ext cx="1771199" cy="540000"/>
          </a:xfrm>
          <a:prstGeom prst="rect">
            <a:avLst/>
          </a:prstGeom>
        </p:spPr>
      </p:pic>
      <p:sp>
        <p:nvSpPr>
          <p:cNvPr id="49" name="Rectangle 1">
            <a:extLst>
              <a:ext uri="{FF2B5EF4-FFF2-40B4-BE49-F238E27FC236}">
                <a16:creationId xmlns:a16="http://schemas.microsoft.com/office/drawing/2014/main" id="{1A50D1D7-1B93-49AC-9DAA-9B7C9F677222}"/>
              </a:ext>
            </a:extLst>
          </p:cNvPr>
          <p:cNvSpPr>
            <a:spLocks noChangeArrowheads="1"/>
          </p:cNvSpPr>
          <p:nvPr/>
        </p:nvSpPr>
        <p:spPr bwMode="auto">
          <a:xfrm>
            <a:off x="3777630" y="310903"/>
            <a:ext cx="4680000" cy="460375"/>
          </a:xfrm>
          <a:prstGeom prst="rect">
            <a:avLst/>
          </a:prstGeom>
          <a:solidFill>
            <a:srgbClr val="073763"/>
          </a:solidFill>
          <a:ln>
            <a:noFill/>
          </a:ln>
          <a:effectLst/>
        </p:spPr>
        <p:txBody>
          <a:bodyPr anchor="ctr">
            <a:spAutoFit/>
          </a:bodyPr>
          <a:lstStyle/>
          <a:p>
            <a:pPr marL="0" marR="0" lvl="0" indent="0" algn="ctr" defTabSz="91440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zh-TW" altLang="en-US" sz="2400" b="1" i="0" u="none" strike="noStrike" kern="0" cap="none" spc="0" normalizeH="0" baseline="0" noProof="0" dirty="0">
                <a:ln>
                  <a:noFill/>
                </a:ln>
                <a:solidFill>
                  <a:srgbClr val="FFFFFF"/>
                </a:solidFill>
                <a:effectLst/>
                <a:uLnTx/>
                <a:uFillTx/>
                <a:latin typeface="標楷體" panose="03000509000000000000" pitchFamily="65" charset="-120"/>
                <a:ea typeface="標楷體" panose="03000509000000000000" pitchFamily="65" charset="-120"/>
                <a:cs typeface="Times New Roman" pitchFamily="18" charset="0"/>
              </a:rPr>
              <a:t>第一輪分發比序</a:t>
            </a:r>
            <a:endParaRPr kumimoji="0" lang="zh-TW" altLang="en-US" sz="2400" b="1" i="0" u="none" strike="noStrike" kern="0" cap="none" spc="0" normalizeH="0" baseline="0" noProof="0" dirty="0">
              <a:ln>
                <a:noFill/>
              </a:ln>
              <a:solidFill>
                <a:srgbClr val="FFFFFF"/>
              </a:solidFill>
              <a:effectLst/>
              <a:uLnTx/>
              <a:uFillTx/>
              <a:latin typeface="標楷體" panose="03000509000000000000" pitchFamily="65" charset="-120"/>
              <a:ea typeface="標楷體" panose="03000509000000000000" pitchFamily="65" charset="-120"/>
              <a:cs typeface="+mn-cs"/>
            </a:endParaRPr>
          </a:p>
        </p:txBody>
      </p:sp>
      <p:sp>
        <p:nvSpPr>
          <p:cNvPr id="3" name="投影片編號版面配置區 2">
            <a:extLst>
              <a:ext uri="{FF2B5EF4-FFF2-40B4-BE49-F238E27FC236}">
                <a16:creationId xmlns:a16="http://schemas.microsoft.com/office/drawing/2014/main" id="{2C012436-753C-4F91-87B6-0F7A66BE3D65}"/>
              </a:ext>
            </a:extLst>
          </p:cNvPr>
          <p:cNvSpPr>
            <a:spLocks noGrp="1"/>
          </p:cNvSpPr>
          <p:nvPr>
            <p:ph type="sldNum" sz="quarter" idx="12"/>
          </p:nvPr>
        </p:nvSpPr>
        <p:spPr/>
        <p:txBody>
          <a:bodyPr/>
          <a:lstStyle/>
          <a:p>
            <a:fld id="{ABC027CB-4B16-4B21-A276-8705E54D5316}" type="slidenum">
              <a:rPr lang="zh-CN" altLang="en-US" smtClean="0"/>
              <a:pPr/>
              <a:t>14</a:t>
            </a:fld>
            <a:endParaRPr lang="zh-CN" altLang="en-US"/>
          </a:p>
        </p:txBody>
      </p:sp>
    </p:spTree>
    <p:extLst>
      <p:ext uri="{BB962C8B-B14F-4D97-AF65-F5344CB8AC3E}">
        <p14:creationId xmlns:p14="http://schemas.microsoft.com/office/powerpoint/2010/main" val="114322995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14:presetBounceEnd="20000">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14:bounceEnd="20000">
                                          <p:cBhvr additive="base">
                                            <p:cTn id="7" dur="500" fill="hold"/>
                                            <p:tgtEl>
                                              <p:spTgt spid="36"/>
                                            </p:tgtEl>
                                            <p:attrNameLst>
                                              <p:attrName>ppt_x</p:attrName>
                                            </p:attrNameLst>
                                          </p:cBhvr>
                                          <p:tavLst>
                                            <p:tav tm="0">
                                              <p:val>
                                                <p:strVal val="1+#ppt_w/2"/>
                                              </p:val>
                                            </p:tav>
                                            <p:tav tm="100000">
                                              <p:val>
                                                <p:strVal val="#ppt_x"/>
                                              </p:val>
                                            </p:tav>
                                          </p:tavLst>
                                        </p:anim>
                                        <p:anim calcmode="lin" valueType="num" p14:bounceEnd="20000">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14:presetBounceEnd="20000">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14:bounceEnd="20000">
                                          <p:cBhvr additive="base">
                                            <p:cTn id="11" dur="500" fill="hold"/>
                                            <p:tgtEl>
                                              <p:spTgt spid="37"/>
                                            </p:tgtEl>
                                            <p:attrNameLst>
                                              <p:attrName>ppt_x</p:attrName>
                                            </p:attrNameLst>
                                          </p:cBhvr>
                                          <p:tavLst>
                                            <p:tav tm="0">
                                              <p:val>
                                                <p:strVal val="1+#ppt_w/2"/>
                                              </p:val>
                                            </p:tav>
                                            <p:tav tm="100000">
                                              <p:val>
                                                <p:strVal val="#ppt_x"/>
                                              </p:val>
                                            </p:tav>
                                          </p:tavLst>
                                        </p:anim>
                                        <p:anim calcmode="lin" valueType="num" p14:bounceEnd="20000">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14:presetBounceEnd="20000">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14:bounceEnd="20000">
                                          <p:cBhvr additive="base">
                                            <p:cTn id="15" dur="500" fill="hold"/>
                                            <p:tgtEl>
                                              <p:spTgt spid="39"/>
                                            </p:tgtEl>
                                            <p:attrNameLst>
                                              <p:attrName>ppt_x</p:attrName>
                                            </p:attrNameLst>
                                          </p:cBhvr>
                                          <p:tavLst>
                                            <p:tav tm="0">
                                              <p:val>
                                                <p:strVal val="1+#ppt_w/2"/>
                                              </p:val>
                                            </p:tav>
                                            <p:tav tm="100000">
                                              <p:val>
                                                <p:strVal val="#ppt_x"/>
                                              </p:val>
                                            </p:tav>
                                          </p:tavLst>
                                        </p:anim>
                                        <p:anim calcmode="lin" valueType="num" p14:bounceEnd="20000">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14:presetBounceEnd="20000">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14:bounceEnd="20000">
                                          <p:cBhvr additive="base">
                                            <p:cTn id="19" dur="500" fill="hold"/>
                                            <p:tgtEl>
                                              <p:spTgt spid="38"/>
                                            </p:tgtEl>
                                            <p:attrNameLst>
                                              <p:attrName>ppt_x</p:attrName>
                                            </p:attrNameLst>
                                          </p:cBhvr>
                                          <p:tavLst>
                                            <p:tav tm="0">
                                              <p:val>
                                                <p:strVal val="1+#ppt_w/2"/>
                                              </p:val>
                                            </p:tav>
                                            <p:tav tm="100000">
                                              <p:val>
                                                <p:strVal val="#ppt_x"/>
                                              </p:val>
                                            </p:tav>
                                          </p:tavLst>
                                        </p:anim>
                                        <p:anim calcmode="lin" valueType="num" p14:bounceEnd="20000">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1+#ppt_w/2"/>
                                              </p:val>
                                            </p:tav>
                                            <p:tav tm="100000">
                                              <p:val>
                                                <p:strVal val="#ppt_x"/>
                                              </p:val>
                                            </p:tav>
                                          </p:tavLst>
                                        </p:anim>
                                        <p:anim calcmode="lin" valueType="num">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1+#ppt_w/2"/>
                                              </p:val>
                                            </p:tav>
                                            <p:tav tm="100000">
                                              <p:val>
                                                <p:strVal val="#ppt_x"/>
                                              </p:val>
                                            </p:tav>
                                          </p:tavLst>
                                        </p:anim>
                                        <p:anim calcmode="lin" valueType="num">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1+#ppt_w/2"/>
                                              </p:val>
                                            </p:tav>
                                            <p:tav tm="100000">
                                              <p:val>
                                                <p:strVal val="#ppt_x"/>
                                              </p:val>
                                            </p:tav>
                                          </p:tavLst>
                                        </p:anim>
                                        <p:anim calcmode="lin" valueType="num">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1422666" y="649550"/>
            <a:ext cx="349448" cy="746713"/>
            <a:chOff x="4950565" y="2141272"/>
            <a:chExt cx="3094826" cy="2773962"/>
          </a:xfrm>
        </p:grpSpPr>
        <p:sp>
          <p:nvSpPr>
            <p:cNvPr id="22" name="椭圆 21"/>
            <p:cNvSpPr/>
            <p:nvPr/>
          </p:nvSpPr>
          <p:spPr>
            <a:xfrm>
              <a:off x="4950565" y="2141272"/>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23" name="椭圆 22"/>
            <p:cNvSpPr/>
            <p:nvPr/>
          </p:nvSpPr>
          <p:spPr>
            <a:xfrm>
              <a:off x="7893507" y="4763350"/>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grpSp>
      <p:sp>
        <p:nvSpPr>
          <p:cNvPr id="36" name="椭圆 35"/>
          <p:cNvSpPr/>
          <p:nvPr/>
        </p:nvSpPr>
        <p:spPr>
          <a:xfrm>
            <a:off x="1422666" y="246959"/>
            <a:ext cx="640419" cy="680410"/>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7" name="椭圆 36"/>
          <p:cNvSpPr/>
          <p:nvPr/>
        </p:nvSpPr>
        <p:spPr>
          <a:xfrm>
            <a:off x="926674" y="757642"/>
            <a:ext cx="429267" cy="429267"/>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8" name="椭圆 37"/>
          <p:cNvSpPr/>
          <p:nvPr/>
        </p:nvSpPr>
        <p:spPr>
          <a:xfrm>
            <a:off x="1342846" y="1169420"/>
            <a:ext cx="226842" cy="226842"/>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9" name="椭圆 38"/>
          <p:cNvSpPr/>
          <p:nvPr/>
        </p:nvSpPr>
        <p:spPr>
          <a:xfrm>
            <a:off x="1642629" y="1068723"/>
            <a:ext cx="293204" cy="293204"/>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Rectangle 50">
            <a:extLst>
              <a:ext uri="{FF2B5EF4-FFF2-40B4-BE49-F238E27FC236}">
                <a16:creationId xmlns:a16="http://schemas.microsoft.com/office/drawing/2014/main" id="{B19E1CFA-1077-47A5-8269-BADA5825BC72}"/>
              </a:ext>
            </a:extLst>
          </p:cNvPr>
          <p:cNvSpPr txBox="1">
            <a:spLocks noChangeArrowheads="1"/>
          </p:cNvSpPr>
          <p:nvPr/>
        </p:nvSpPr>
        <p:spPr bwMode="auto">
          <a:xfrm>
            <a:off x="3760854" y="246959"/>
            <a:ext cx="4534927" cy="6461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latinLnBrk="1" hangingPunct="0">
              <a:spcBef>
                <a:spcPct val="0"/>
              </a:spcBef>
              <a:spcAft>
                <a:spcPct val="0"/>
              </a:spcAft>
              <a:defRPr lang="zh-TW" altLang="zh-TW" sz="1200" kern="1200">
                <a:solidFill>
                  <a:schemeClr val="bg1"/>
                </a:solidFill>
                <a:latin typeface="+mj-lt"/>
                <a:ea typeface="HY견고딕" pitchFamily="18" charset="-127"/>
                <a:cs typeface="+mj-cs"/>
              </a:defRPr>
            </a:lvl1pPr>
            <a:lvl2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2pPr>
            <a:lvl3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3pPr>
            <a:lvl4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4pPr>
            <a:lvl5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5pPr>
            <a:lvl6pPr marL="457200" algn="l" rtl="0" fontAlgn="base" latinLnBrk="1">
              <a:spcBef>
                <a:spcPct val="0"/>
              </a:spcBef>
              <a:spcAft>
                <a:spcPct val="0"/>
              </a:spcAft>
              <a:defRPr sz="3600">
                <a:solidFill>
                  <a:schemeClr val="bg1"/>
                </a:solidFill>
                <a:latin typeface="Calibri" pitchFamily="34" charset="0"/>
                <a:ea typeface="HY견고딕" pitchFamily="18" charset="-127"/>
              </a:defRPr>
            </a:lvl6pPr>
            <a:lvl7pPr marL="914400" algn="l" rtl="0" fontAlgn="base" latinLnBrk="1">
              <a:spcBef>
                <a:spcPct val="0"/>
              </a:spcBef>
              <a:spcAft>
                <a:spcPct val="0"/>
              </a:spcAft>
              <a:defRPr sz="3600">
                <a:solidFill>
                  <a:schemeClr val="bg1"/>
                </a:solidFill>
                <a:latin typeface="Calibri" pitchFamily="34" charset="0"/>
                <a:ea typeface="HY견고딕" pitchFamily="18" charset="-127"/>
              </a:defRPr>
            </a:lvl7pPr>
            <a:lvl8pPr marL="1371600" algn="l" rtl="0" fontAlgn="base" latinLnBrk="1">
              <a:spcBef>
                <a:spcPct val="0"/>
              </a:spcBef>
              <a:spcAft>
                <a:spcPct val="0"/>
              </a:spcAft>
              <a:defRPr sz="3600">
                <a:solidFill>
                  <a:schemeClr val="bg1"/>
                </a:solidFill>
                <a:latin typeface="Calibri" pitchFamily="34" charset="0"/>
                <a:ea typeface="HY견고딕" pitchFamily="18" charset="-127"/>
              </a:defRPr>
            </a:lvl8pPr>
            <a:lvl9pPr marL="1828800" algn="l" rtl="0" fontAlgn="base" latinLnBrk="1">
              <a:spcBef>
                <a:spcPct val="0"/>
              </a:spcBef>
              <a:spcAft>
                <a:spcPct val="0"/>
              </a:spcAft>
              <a:defRPr sz="3600">
                <a:solidFill>
                  <a:schemeClr val="bg1"/>
                </a:solidFill>
                <a:latin typeface="Calibri" pitchFamily="34" charset="0"/>
                <a:ea typeface="HY견고딕" pitchFamily="18" charset="-127"/>
              </a:defRPr>
            </a:lvl9pPr>
          </a:lstStyle>
          <a:p>
            <a:pPr algn="ctr" eaLnBrk="1" hangingPunct="1"/>
            <a:endParaRPr lang="zh-TW" altLang="en-US" sz="4000" b="1" dirty="0">
              <a:solidFill>
                <a:srgbClr val="003366"/>
              </a:solidFill>
              <a:latin typeface="Microsoft YaHei" panose="020B0503020204020204" pitchFamily="34" charset="-122"/>
              <a:ea typeface="Microsoft YaHei" panose="020B0503020204020204" pitchFamily="34" charset="-122"/>
              <a:cs typeface="Times New Roman" pitchFamily="18" charset="0"/>
            </a:endParaRPr>
          </a:p>
        </p:txBody>
      </p:sp>
      <p:grpSp>
        <p:nvGrpSpPr>
          <p:cNvPr id="10" name="群組 9">
            <a:extLst>
              <a:ext uri="{FF2B5EF4-FFF2-40B4-BE49-F238E27FC236}">
                <a16:creationId xmlns:a16="http://schemas.microsoft.com/office/drawing/2014/main" id="{933273F1-0966-43B6-93B4-BAA77AE76BDB}"/>
              </a:ext>
            </a:extLst>
          </p:cNvPr>
          <p:cNvGrpSpPr>
            <a:grpSpLocks/>
          </p:cNvGrpSpPr>
          <p:nvPr/>
        </p:nvGrpSpPr>
        <p:grpSpPr bwMode="auto">
          <a:xfrm>
            <a:off x="2837551" y="3153165"/>
            <a:ext cx="1895475" cy="2097088"/>
            <a:chOff x="0" y="0"/>
            <a:chExt cx="18954" cy="20979"/>
          </a:xfrm>
        </p:grpSpPr>
        <p:sp>
          <p:nvSpPr>
            <p:cNvPr id="11" name="矩形圖說文字 10">
              <a:extLst>
                <a:ext uri="{FF2B5EF4-FFF2-40B4-BE49-F238E27FC236}">
                  <a16:creationId xmlns:a16="http://schemas.microsoft.com/office/drawing/2014/main" id="{07974600-6AE2-4A30-BC0B-D6112A96DB13}"/>
                </a:ext>
              </a:extLst>
            </p:cNvPr>
            <p:cNvSpPr>
              <a:spLocks noChangeArrowheads="1"/>
            </p:cNvSpPr>
            <p:nvPr/>
          </p:nvSpPr>
          <p:spPr bwMode="auto">
            <a:xfrm>
              <a:off x="0" y="0"/>
              <a:ext cx="18954" cy="12387"/>
            </a:xfrm>
            <a:prstGeom prst="wedgeRectCallout">
              <a:avLst>
                <a:gd name="adj1" fmla="val -20833"/>
                <a:gd name="adj2" fmla="val 62500"/>
              </a:avLst>
            </a:prstGeom>
            <a:solidFill>
              <a:srgbClr val="FFFFFF"/>
            </a:solidFill>
            <a:ln w="12700" cap="flat" cmpd="sng" algn="ctr">
              <a:solidFill>
                <a:srgbClr val="FF0000"/>
              </a:solidFill>
              <a:prstDash val="solid"/>
              <a:miter lim="800000"/>
              <a:headEnd/>
              <a:tailEnd/>
            </a:ln>
            <a:effectLst/>
          </p:spPr>
          <p:txBody>
            <a:bodyPr anchor="ct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志願序一：企業管理學系</a:t>
              </a:r>
            </a:p>
            <a:p>
              <a:pP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志願序二：外國語文學系</a:t>
              </a:r>
            </a:p>
            <a:p>
              <a:pPr defTabSz="914400" eaLnBrk="1" hangingPunct="1">
                <a:spcBef>
                  <a:spcPct val="50000"/>
                </a:spcBef>
                <a:buNone/>
                <a:defRPr/>
              </a:pPr>
              <a:r>
                <a:rPr lang="zh-TW" altLang="en-US" sz="1200" b="1" kern="0" dirty="0">
                  <a:solidFill>
                    <a:srgbClr val="0000FF"/>
                  </a:solidFill>
                  <a:latin typeface="標楷體" pitchFamily="65" charset="-120"/>
                  <a:ea typeface="標楷體" pitchFamily="65" charset="-120"/>
                </a:rPr>
                <a:t>志願序三：財經法律學系</a:t>
              </a:r>
            </a:p>
            <a:p>
              <a:pP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志願序四：犯罪防治學系</a:t>
              </a:r>
              <a:endParaRPr lang="zh-TW" altLang="zh-TW" sz="1300" kern="0" dirty="0">
                <a:solidFill>
                  <a:srgbClr val="000000"/>
                </a:solidFill>
                <a:latin typeface="Arial" charset="0"/>
                <a:ea typeface="新細明體" pitchFamily="18" charset="-120"/>
              </a:endParaRPr>
            </a:p>
          </p:txBody>
        </p:sp>
        <p:sp>
          <p:nvSpPr>
            <p:cNvPr id="12" name="文字方塊 13">
              <a:extLst>
                <a:ext uri="{FF2B5EF4-FFF2-40B4-BE49-F238E27FC236}">
                  <a16:creationId xmlns:a16="http://schemas.microsoft.com/office/drawing/2014/main" id="{5D7C2F7B-BBCA-48C0-9780-8E4CD2DB6964}"/>
                </a:ext>
              </a:extLst>
            </p:cNvPr>
            <p:cNvSpPr txBox="1">
              <a:spLocks noChangeArrowheads="1"/>
            </p:cNvSpPr>
            <p:nvPr/>
          </p:nvSpPr>
          <p:spPr bwMode="auto">
            <a:xfrm>
              <a:off x="2676" y="15128"/>
              <a:ext cx="5950" cy="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a:spcBef>
                  <a:spcPts val="500"/>
                </a:spcBef>
                <a:spcAft>
                  <a:spcPts val="500"/>
                </a:spcAft>
                <a:defRPr/>
              </a:pPr>
              <a:r>
                <a:rPr kumimoji="1" lang="zh-TW" altLang="en-US"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rPr>
                <a:t>丙</a:t>
              </a:r>
              <a:endParaRPr kumimoji="1" lang="zh-TW" altLang="zh-TW"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endParaRPr>
            </a:p>
          </p:txBody>
        </p:sp>
      </p:grpSp>
      <p:grpSp>
        <p:nvGrpSpPr>
          <p:cNvPr id="13" name="群組 16">
            <a:extLst>
              <a:ext uri="{FF2B5EF4-FFF2-40B4-BE49-F238E27FC236}">
                <a16:creationId xmlns:a16="http://schemas.microsoft.com/office/drawing/2014/main" id="{C6062E20-BF2D-44E9-BF74-1B73F802C05A}"/>
              </a:ext>
            </a:extLst>
          </p:cNvPr>
          <p:cNvGrpSpPr>
            <a:grpSpLocks/>
          </p:cNvGrpSpPr>
          <p:nvPr/>
        </p:nvGrpSpPr>
        <p:grpSpPr bwMode="auto">
          <a:xfrm>
            <a:off x="5225601" y="3153165"/>
            <a:ext cx="1895475" cy="2097088"/>
            <a:chOff x="0" y="0"/>
            <a:chExt cx="18954" cy="20979"/>
          </a:xfrm>
        </p:grpSpPr>
        <p:sp>
          <p:nvSpPr>
            <p:cNvPr id="14" name="矩形圖說文字 17">
              <a:extLst>
                <a:ext uri="{FF2B5EF4-FFF2-40B4-BE49-F238E27FC236}">
                  <a16:creationId xmlns:a16="http://schemas.microsoft.com/office/drawing/2014/main" id="{692A63B6-0D5E-4E7D-A172-DC36D11AAEAF}"/>
                </a:ext>
              </a:extLst>
            </p:cNvPr>
            <p:cNvSpPr>
              <a:spLocks noChangeArrowheads="1"/>
            </p:cNvSpPr>
            <p:nvPr/>
          </p:nvSpPr>
          <p:spPr bwMode="auto">
            <a:xfrm>
              <a:off x="0" y="0"/>
              <a:ext cx="18954" cy="12387"/>
            </a:xfrm>
            <a:prstGeom prst="wedgeRectCallout">
              <a:avLst>
                <a:gd name="adj1" fmla="val -20833"/>
                <a:gd name="adj2" fmla="val 62500"/>
              </a:avLst>
            </a:prstGeom>
            <a:solidFill>
              <a:srgbClr val="FFFFFF"/>
            </a:solidFill>
            <a:ln w="12700" cap="flat" cmpd="sng" algn="ctr">
              <a:solidFill>
                <a:srgbClr val="FF0000"/>
              </a:solidFill>
              <a:prstDash val="solid"/>
              <a:miter lim="800000"/>
              <a:headEnd/>
              <a:tailEnd/>
            </a:ln>
            <a:effectLst/>
          </p:spPr>
          <p:txBody>
            <a:bodyPr anchor="ct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algn="ctr" defTabSz="914400" eaLnBrk="1" hangingPunct="1">
                <a:spcBef>
                  <a:spcPct val="50000"/>
                </a:spcBef>
                <a:buNone/>
                <a:defRPr/>
              </a:pPr>
              <a:r>
                <a:rPr lang="zh-TW" altLang="en-US" sz="1200" b="1" kern="0" dirty="0">
                  <a:solidFill>
                    <a:srgbClr val="0000FF"/>
                  </a:solidFill>
                  <a:latin typeface="標楷體" pitchFamily="65" charset="-120"/>
                  <a:ea typeface="標楷體" pitchFamily="65" charset="-120"/>
                </a:rPr>
                <a:t>志願序一：財經法律學系</a:t>
              </a:r>
            </a:p>
            <a:p>
              <a:pPr algn="ct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志願序二：犯罪防治學系</a:t>
              </a:r>
            </a:p>
            <a:p>
              <a:pPr algn="ct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志願序三：外國語文學系</a:t>
              </a:r>
              <a:endParaRPr lang="en-US" altLang="zh-TW" sz="1200" kern="0" dirty="0">
                <a:solidFill>
                  <a:srgbClr val="000000"/>
                </a:solidFill>
                <a:latin typeface="標楷體" pitchFamily="65" charset="-120"/>
                <a:ea typeface="標楷體" pitchFamily="65" charset="-120"/>
              </a:endParaRPr>
            </a:p>
            <a:p>
              <a:pPr algn="ct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志願序四：企業管理學系</a:t>
              </a:r>
            </a:p>
          </p:txBody>
        </p:sp>
        <p:sp>
          <p:nvSpPr>
            <p:cNvPr id="15" name="文字方塊 28">
              <a:extLst>
                <a:ext uri="{FF2B5EF4-FFF2-40B4-BE49-F238E27FC236}">
                  <a16:creationId xmlns:a16="http://schemas.microsoft.com/office/drawing/2014/main" id="{5BEB7875-4324-46F9-B7A1-31AE11586F48}"/>
                </a:ext>
              </a:extLst>
            </p:cNvPr>
            <p:cNvSpPr txBox="1">
              <a:spLocks noChangeArrowheads="1"/>
            </p:cNvSpPr>
            <p:nvPr/>
          </p:nvSpPr>
          <p:spPr bwMode="auto">
            <a:xfrm>
              <a:off x="2402" y="15128"/>
              <a:ext cx="5950" cy="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a:spcBef>
                  <a:spcPts val="500"/>
                </a:spcBef>
                <a:spcAft>
                  <a:spcPts val="500"/>
                </a:spcAft>
                <a:defRPr/>
              </a:pPr>
              <a:r>
                <a:rPr kumimoji="1" lang="zh-TW" altLang="en-US"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rPr>
                <a:t>丁</a:t>
              </a:r>
              <a:endParaRPr kumimoji="1" lang="zh-TW" altLang="zh-TW"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endParaRPr>
            </a:p>
          </p:txBody>
        </p:sp>
      </p:grpSp>
      <p:grpSp>
        <p:nvGrpSpPr>
          <p:cNvPr id="17" name="群組 29">
            <a:extLst>
              <a:ext uri="{FF2B5EF4-FFF2-40B4-BE49-F238E27FC236}">
                <a16:creationId xmlns:a16="http://schemas.microsoft.com/office/drawing/2014/main" id="{61541FAC-9263-42EE-942E-A11926F0E765}"/>
              </a:ext>
            </a:extLst>
          </p:cNvPr>
          <p:cNvGrpSpPr>
            <a:grpSpLocks/>
          </p:cNvGrpSpPr>
          <p:nvPr/>
        </p:nvGrpSpPr>
        <p:grpSpPr bwMode="auto">
          <a:xfrm>
            <a:off x="7608540" y="3161103"/>
            <a:ext cx="1895475" cy="2089150"/>
            <a:chOff x="0" y="0"/>
            <a:chExt cx="18954" cy="20892"/>
          </a:xfrm>
        </p:grpSpPr>
        <p:sp>
          <p:nvSpPr>
            <p:cNvPr id="18" name="矩形圖說文字 34">
              <a:extLst>
                <a:ext uri="{FF2B5EF4-FFF2-40B4-BE49-F238E27FC236}">
                  <a16:creationId xmlns:a16="http://schemas.microsoft.com/office/drawing/2014/main" id="{970CEA7F-459C-46D0-A77D-A6B62649E2B4}"/>
                </a:ext>
              </a:extLst>
            </p:cNvPr>
            <p:cNvSpPr>
              <a:spLocks noChangeArrowheads="1"/>
            </p:cNvSpPr>
            <p:nvPr/>
          </p:nvSpPr>
          <p:spPr bwMode="auto">
            <a:xfrm>
              <a:off x="0" y="0"/>
              <a:ext cx="18954" cy="12383"/>
            </a:xfrm>
            <a:prstGeom prst="wedgeRectCallout">
              <a:avLst>
                <a:gd name="adj1" fmla="val -20833"/>
                <a:gd name="adj2" fmla="val 62500"/>
              </a:avLst>
            </a:prstGeom>
            <a:solidFill>
              <a:srgbClr val="FFFFFF"/>
            </a:solidFill>
            <a:ln w="12700" cap="flat" cmpd="sng" algn="ctr">
              <a:solidFill>
                <a:srgbClr val="FF0000"/>
              </a:solidFill>
              <a:prstDash val="solid"/>
              <a:miter lim="800000"/>
              <a:headEnd/>
              <a:tailEnd/>
            </a:ln>
            <a:effectLst/>
          </p:spPr>
          <p:txBody>
            <a:bodyPr anchor="ct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志願序一：外國語文學系</a:t>
              </a:r>
            </a:p>
            <a:p>
              <a:pPr defTabSz="914400" eaLnBrk="1" hangingPunct="1">
                <a:spcBef>
                  <a:spcPct val="50000"/>
                </a:spcBef>
                <a:buNone/>
                <a:defRPr/>
              </a:pPr>
              <a:r>
                <a:rPr lang="zh-TW" altLang="en-US" sz="1200" b="1" kern="0" dirty="0">
                  <a:solidFill>
                    <a:srgbClr val="0000FF"/>
                  </a:solidFill>
                  <a:latin typeface="標楷體" pitchFamily="65" charset="-120"/>
                  <a:ea typeface="標楷體" pitchFamily="65" charset="-120"/>
                </a:rPr>
                <a:t>志願序二：財經法律學系</a:t>
              </a:r>
            </a:p>
            <a:p>
              <a:pP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志願序三：犯罪防治學系</a:t>
              </a:r>
            </a:p>
          </p:txBody>
        </p:sp>
        <p:sp>
          <p:nvSpPr>
            <p:cNvPr id="19" name="文字方塊 37">
              <a:extLst>
                <a:ext uri="{FF2B5EF4-FFF2-40B4-BE49-F238E27FC236}">
                  <a16:creationId xmlns:a16="http://schemas.microsoft.com/office/drawing/2014/main" id="{7C3B05F3-05A7-4B40-947C-27010B820043}"/>
                </a:ext>
              </a:extLst>
            </p:cNvPr>
            <p:cNvSpPr txBox="1">
              <a:spLocks noChangeArrowheads="1"/>
            </p:cNvSpPr>
            <p:nvPr/>
          </p:nvSpPr>
          <p:spPr bwMode="auto">
            <a:xfrm>
              <a:off x="2393" y="15041"/>
              <a:ext cx="5950" cy="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a:spcBef>
                  <a:spcPts val="500"/>
                </a:spcBef>
                <a:spcAft>
                  <a:spcPts val="500"/>
                </a:spcAft>
                <a:defRPr/>
              </a:pPr>
              <a:r>
                <a:rPr kumimoji="1" lang="zh-TW" altLang="en-US"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rPr>
                <a:t>戊</a:t>
              </a:r>
              <a:endParaRPr kumimoji="1" lang="zh-TW" altLang="zh-TW"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endParaRPr>
            </a:p>
          </p:txBody>
        </p:sp>
      </p:grpSp>
      <p:sp>
        <p:nvSpPr>
          <p:cNvPr id="20" name="Rectangle 23">
            <a:extLst>
              <a:ext uri="{FF2B5EF4-FFF2-40B4-BE49-F238E27FC236}">
                <a16:creationId xmlns:a16="http://schemas.microsoft.com/office/drawing/2014/main" id="{0334E5DE-158B-4D83-91F7-FF65E533E630}"/>
              </a:ext>
            </a:extLst>
          </p:cNvPr>
          <p:cNvSpPr>
            <a:spLocks noChangeArrowheads="1"/>
          </p:cNvSpPr>
          <p:nvPr/>
        </p:nvSpPr>
        <p:spPr bwMode="auto">
          <a:xfrm>
            <a:off x="2479793" y="1376135"/>
            <a:ext cx="7334742" cy="1400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a:spcAft>
                <a:spcPts val="600"/>
              </a:spcAft>
            </a:pPr>
            <a:r>
              <a:rPr kumimoji="1" lang="zh-TW" altLang="en-US" sz="2000" b="1"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步驟一：</a:t>
            </a:r>
          </a:p>
          <a:p>
            <a:pPr algn="just">
              <a:buFont typeface="Wingdings" panose="05000000000000000000" pitchFamily="2" charset="2"/>
              <a:buNone/>
            </a:pPr>
            <a:r>
              <a:rPr kumimoji="1" lang="zh-TW" altLang="en-US" sz="20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假設考生丙、丁與他校考生戊</a:t>
            </a:r>
            <a:r>
              <a:rPr kumimoji="1" lang="zh-TW" altLang="en-US" sz="20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同時進入</a:t>
            </a:r>
            <a:r>
              <a:rPr kumimoji="1" lang="zh-TW" altLang="en-US" sz="20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財經法律學系</a:t>
            </a:r>
            <a:r>
              <a:rPr kumimoji="1" lang="zh-TW" altLang="en-US" sz="20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第二輪分發比序階段，且該學系剩餘錄取名額為</a:t>
            </a:r>
            <a:r>
              <a:rPr kumimoji="1" lang="en-US" altLang="zh-TW" sz="20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1</a:t>
            </a:r>
            <a:r>
              <a:rPr kumimoji="1" lang="zh-TW" altLang="en-US" sz="20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名，</a:t>
            </a:r>
            <a:r>
              <a:rPr kumimoji="1" lang="zh-TW" altLang="en-US" sz="20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由此</a:t>
            </a:r>
            <a:r>
              <a:rPr kumimoji="1" lang="en-US" altLang="zh-TW" sz="20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3</a:t>
            </a:r>
            <a:r>
              <a:rPr kumimoji="1" lang="zh-TW" altLang="en-US" sz="20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名考生依分發比序項目進行比序分發。</a:t>
            </a:r>
          </a:p>
        </p:txBody>
      </p:sp>
      <p:pic>
        <p:nvPicPr>
          <p:cNvPr id="24" name="圖片 23">
            <a:extLst>
              <a:ext uri="{FF2B5EF4-FFF2-40B4-BE49-F238E27FC236}">
                <a16:creationId xmlns:a16="http://schemas.microsoft.com/office/drawing/2014/main" id="{E14FFA54-13B2-48BA-AB3E-7394594093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85284" y="4582365"/>
            <a:ext cx="744964" cy="1620000"/>
          </a:xfrm>
          <a:prstGeom prst="rect">
            <a:avLst/>
          </a:prstGeom>
        </p:spPr>
      </p:pic>
      <p:pic>
        <p:nvPicPr>
          <p:cNvPr id="25" name="圖片 24">
            <a:extLst>
              <a:ext uri="{FF2B5EF4-FFF2-40B4-BE49-F238E27FC236}">
                <a16:creationId xmlns:a16="http://schemas.microsoft.com/office/drawing/2014/main" id="{76B6923A-3F29-4762-B937-82EF07A44D3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87164" y="4582365"/>
            <a:ext cx="706428" cy="1620000"/>
          </a:xfrm>
          <a:prstGeom prst="rect">
            <a:avLst/>
          </a:prstGeom>
        </p:spPr>
      </p:pic>
      <p:pic>
        <p:nvPicPr>
          <p:cNvPr id="26" name="圖片 25">
            <a:extLst>
              <a:ext uri="{FF2B5EF4-FFF2-40B4-BE49-F238E27FC236}">
                <a16:creationId xmlns:a16="http://schemas.microsoft.com/office/drawing/2014/main" id="{1233C653-D127-4D5A-A936-7AA1DABABFA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47161" y="4582365"/>
            <a:ext cx="682678" cy="1620000"/>
          </a:xfrm>
          <a:prstGeom prst="rect">
            <a:avLst/>
          </a:prstGeom>
        </p:spPr>
      </p:pic>
      <p:sp>
        <p:nvSpPr>
          <p:cNvPr id="27" name="Rectangle 1">
            <a:extLst>
              <a:ext uri="{FF2B5EF4-FFF2-40B4-BE49-F238E27FC236}">
                <a16:creationId xmlns:a16="http://schemas.microsoft.com/office/drawing/2014/main" id="{C18E469C-B302-4384-8342-461AD7C7E482}"/>
              </a:ext>
            </a:extLst>
          </p:cNvPr>
          <p:cNvSpPr>
            <a:spLocks noChangeArrowheads="1"/>
          </p:cNvSpPr>
          <p:nvPr/>
        </p:nvSpPr>
        <p:spPr bwMode="auto">
          <a:xfrm>
            <a:off x="3599346" y="521468"/>
            <a:ext cx="4680000" cy="460375"/>
          </a:xfrm>
          <a:prstGeom prst="rect">
            <a:avLst/>
          </a:prstGeom>
          <a:solidFill>
            <a:srgbClr val="F15232"/>
          </a:solidFill>
          <a:ln>
            <a:noFill/>
          </a:ln>
          <a:effectLst/>
        </p:spPr>
        <p:txBody>
          <a:bodyPr anchor="ctr">
            <a:spAutoFit/>
          </a:bodyPr>
          <a:lstStyle/>
          <a:p>
            <a:pPr algn="ctr" defTabSz="914400">
              <a:defRPr/>
            </a:pPr>
            <a:r>
              <a:rPr lang="zh-TW" altLang="en-US" sz="2400" b="1" kern="0" dirty="0">
                <a:solidFill>
                  <a:srgbClr val="FFFFFF"/>
                </a:solidFill>
                <a:latin typeface="標楷體" panose="03000509000000000000" pitchFamily="65" charset="-120"/>
                <a:ea typeface="標楷體" panose="03000509000000000000" pitchFamily="65" charset="-120"/>
                <a:cs typeface="Times New Roman" pitchFamily="18" charset="0"/>
              </a:rPr>
              <a:t>第二輪分發比序</a:t>
            </a:r>
            <a:endParaRPr lang="zh-TW" altLang="en-US" sz="2400" b="1" kern="0" dirty="0">
              <a:solidFill>
                <a:srgbClr val="FFFFFF"/>
              </a:solidFill>
              <a:latin typeface="標楷體" panose="03000509000000000000" pitchFamily="65" charset="-120"/>
              <a:ea typeface="標楷體" panose="03000509000000000000" pitchFamily="65" charset="-120"/>
            </a:endParaRPr>
          </a:p>
        </p:txBody>
      </p:sp>
      <p:pic>
        <p:nvPicPr>
          <p:cNvPr id="28" name="圖片 27">
            <a:extLst>
              <a:ext uri="{FF2B5EF4-FFF2-40B4-BE49-F238E27FC236}">
                <a16:creationId xmlns:a16="http://schemas.microsoft.com/office/drawing/2014/main" id="{1002CAEC-9F5A-4367-8521-FE6BFC144C0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206929" y="204707"/>
            <a:ext cx="1771199" cy="540000"/>
          </a:xfrm>
          <a:prstGeom prst="rect">
            <a:avLst/>
          </a:prstGeom>
        </p:spPr>
      </p:pic>
      <p:sp>
        <p:nvSpPr>
          <p:cNvPr id="3" name="投影片編號版面配置區 2">
            <a:extLst>
              <a:ext uri="{FF2B5EF4-FFF2-40B4-BE49-F238E27FC236}">
                <a16:creationId xmlns:a16="http://schemas.microsoft.com/office/drawing/2014/main" id="{E8C8724D-7B08-4592-92D8-794A37B4C1E5}"/>
              </a:ext>
            </a:extLst>
          </p:cNvPr>
          <p:cNvSpPr>
            <a:spLocks noGrp="1"/>
          </p:cNvSpPr>
          <p:nvPr>
            <p:ph type="sldNum" sz="quarter" idx="12"/>
          </p:nvPr>
        </p:nvSpPr>
        <p:spPr/>
        <p:txBody>
          <a:bodyPr/>
          <a:lstStyle/>
          <a:p>
            <a:fld id="{ABC027CB-4B16-4B21-A276-8705E54D5316}" type="slidenum">
              <a:rPr lang="zh-CN" altLang="en-US" smtClean="0"/>
              <a:pPr/>
              <a:t>15</a:t>
            </a:fld>
            <a:endParaRPr lang="zh-CN" altLang="en-US"/>
          </a:p>
        </p:txBody>
      </p:sp>
    </p:spTree>
    <p:extLst>
      <p:ext uri="{BB962C8B-B14F-4D97-AF65-F5344CB8AC3E}">
        <p14:creationId xmlns:p14="http://schemas.microsoft.com/office/powerpoint/2010/main" val="286713288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14:presetBounceEnd="20000">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14:bounceEnd="20000">
                                          <p:cBhvr additive="base">
                                            <p:cTn id="7" dur="500" fill="hold"/>
                                            <p:tgtEl>
                                              <p:spTgt spid="36"/>
                                            </p:tgtEl>
                                            <p:attrNameLst>
                                              <p:attrName>ppt_x</p:attrName>
                                            </p:attrNameLst>
                                          </p:cBhvr>
                                          <p:tavLst>
                                            <p:tav tm="0">
                                              <p:val>
                                                <p:strVal val="1+#ppt_w/2"/>
                                              </p:val>
                                            </p:tav>
                                            <p:tav tm="100000">
                                              <p:val>
                                                <p:strVal val="#ppt_x"/>
                                              </p:val>
                                            </p:tav>
                                          </p:tavLst>
                                        </p:anim>
                                        <p:anim calcmode="lin" valueType="num" p14:bounceEnd="20000">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14:presetBounceEnd="20000">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14:bounceEnd="20000">
                                          <p:cBhvr additive="base">
                                            <p:cTn id="11" dur="500" fill="hold"/>
                                            <p:tgtEl>
                                              <p:spTgt spid="37"/>
                                            </p:tgtEl>
                                            <p:attrNameLst>
                                              <p:attrName>ppt_x</p:attrName>
                                            </p:attrNameLst>
                                          </p:cBhvr>
                                          <p:tavLst>
                                            <p:tav tm="0">
                                              <p:val>
                                                <p:strVal val="1+#ppt_w/2"/>
                                              </p:val>
                                            </p:tav>
                                            <p:tav tm="100000">
                                              <p:val>
                                                <p:strVal val="#ppt_x"/>
                                              </p:val>
                                            </p:tav>
                                          </p:tavLst>
                                        </p:anim>
                                        <p:anim calcmode="lin" valueType="num" p14:bounceEnd="20000">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14:presetBounceEnd="20000">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14:bounceEnd="20000">
                                          <p:cBhvr additive="base">
                                            <p:cTn id="15" dur="500" fill="hold"/>
                                            <p:tgtEl>
                                              <p:spTgt spid="39"/>
                                            </p:tgtEl>
                                            <p:attrNameLst>
                                              <p:attrName>ppt_x</p:attrName>
                                            </p:attrNameLst>
                                          </p:cBhvr>
                                          <p:tavLst>
                                            <p:tav tm="0">
                                              <p:val>
                                                <p:strVal val="1+#ppt_w/2"/>
                                              </p:val>
                                            </p:tav>
                                            <p:tav tm="100000">
                                              <p:val>
                                                <p:strVal val="#ppt_x"/>
                                              </p:val>
                                            </p:tav>
                                          </p:tavLst>
                                        </p:anim>
                                        <p:anim calcmode="lin" valueType="num" p14:bounceEnd="20000">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14:presetBounceEnd="20000">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14:bounceEnd="20000">
                                          <p:cBhvr additive="base">
                                            <p:cTn id="19" dur="500" fill="hold"/>
                                            <p:tgtEl>
                                              <p:spTgt spid="38"/>
                                            </p:tgtEl>
                                            <p:attrNameLst>
                                              <p:attrName>ppt_x</p:attrName>
                                            </p:attrNameLst>
                                          </p:cBhvr>
                                          <p:tavLst>
                                            <p:tav tm="0">
                                              <p:val>
                                                <p:strVal val="1+#ppt_w/2"/>
                                              </p:val>
                                            </p:tav>
                                            <p:tav tm="100000">
                                              <p:val>
                                                <p:strVal val="#ppt_x"/>
                                              </p:val>
                                            </p:tav>
                                          </p:tavLst>
                                        </p:anim>
                                        <p:anim calcmode="lin" valueType="num" p14:bounceEnd="20000">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1+#ppt_w/2"/>
                                              </p:val>
                                            </p:tav>
                                            <p:tav tm="100000">
                                              <p:val>
                                                <p:strVal val="#ppt_x"/>
                                              </p:val>
                                            </p:tav>
                                          </p:tavLst>
                                        </p:anim>
                                        <p:anim calcmode="lin" valueType="num">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1+#ppt_w/2"/>
                                              </p:val>
                                            </p:tav>
                                            <p:tav tm="100000">
                                              <p:val>
                                                <p:strVal val="#ppt_x"/>
                                              </p:val>
                                            </p:tav>
                                          </p:tavLst>
                                        </p:anim>
                                        <p:anim calcmode="lin" valueType="num">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1+#ppt_w/2"/>
                                              </p:val>
                                            </p:tav>
                                            <p:tav tm="100000">
                                              <p:val>
                                                <p:strVal val="#ppt_x"/>
                                              </p:val>
                                            </p:tav>
                                          </p:tavLst>
                                        </p:anim>
                                        <p:anim calcmode="lin" valueType="num">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1382755" y="548842"/>
            <a:ext cx="349448" cy="746713"/>
            <a:chOff x="4950565" y="2141272"/>
            <a:chExt cx="3094826" cy="2773962"/>
          </a:xfrm>
        </p:grpSpPr>
        <p:sp>
          <p:nvSpPr>
            <p:cNvPr id="22" name="椭圆 21"/>
            <p:cNvSpPr/>
            <p:nvPr/>
          </p:nvSpPr>
          <p:spPr>
            <a:xfrm>
              <a:off x="4950565" y="2141272"/>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23" name="椭圆 22"/>
            <p:cNvSpPr/>
            <p:nvPr/>
          </p:nvSpPr>
          <p:spPr>
            <a:xfrm>
              <a:off x="7893507" y="4763350"/>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grpSp>
      <p:sp>
        <p:nvSpPr>
          <p:cNvPr id="36" name="椭圆 35"/>
          <p:cNvSpPr/>
          <p:nvPr/>
        </p:nvSpPr>
        <p:spPr>
          <a:xfrm>
            <a:off x="1382755" y="146251"/>
            <a:ext cx="640419" cy="680410"/>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7" name="椭圆 36"/>
          <p:cNvSpPr/>
          <p:nvPr/>
        </p:nvSpPr>
        <p:spPr>
          <a:xfrm>
            <a:off x="886763" y="656934"/>
            <a:ext cx="429267" cy="429267"/>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8" name="椭圆 37"/>
          <p:cNvSpPr/>
          <p:nvPr/>
        </p:nvSpPr>
        <p:spPr>
          <a:xfrm>
            <a:off x="1302935" y="1068712"/>
            <a:ext cx="226842" cy="226842"/>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9" name="椭圆 38"/>
          <p:cNvSpPr/>
          <p:nvPr/>
        </p:nvSpPr>
        <p:spPr>
          <a:xfrm>
            <a:off x="1602718" y="968015"/>
            <a:ext cx="293204" cy="293204"/>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Rectangle 50">
            <a:extLst>
              <a:ext uri="{FF2B5EF4-FFF2-40B4-BE49-F238E27FC236}">
                <a16:creationId xmlns:a16="http://schemas.microsoft.com/office/drawing/2014/main" id="{B19E1CFA-1077-47A5-8269-BADA5825BC72}"/>
              </a:ext>
            </a:extLst>
          </p:cNvPr>
          <p:cNvSpPr txBox="1">
            <a:spLocks noChangeArrowheads="1"/>
          </p:cNvSpPr>
          <p:nvPr/>
        </p:nvSpPr>
        <p:spPr bwMode="auto">
          <a:xfrm>
            <a:off x="3760854" y="246959"/>
            <a:ext cx="4534927" cy="6461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latinLnBrk="1" hangingPunct="0">
              <a:spcBef>
                <a:spcPct val="0"/>
              </a:spcBef>
              <a:spcAft>
                <a:spcPct val="0"/>
              </a:spcAft>
              <a:defRPr lang="zh-TW" altLang="zh-TW" sz="1200" kern="1200">
                <a:solidFill>
                  <a:schemeClr val="bg1"/>
                </a:solidFill>
                <a:latin typeface="+mj-lt"/>
                <a:ea typeface="HY견고딕" pitchFamily="18" charset="-127"/>
                <a:cs typeface="+mj-cs"/>
              </a:defRPr>
            </a:lvl1pPr>
            <a:lvl2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2pPr>
            <a:lvl3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3pPr>
            <a:lvl4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4pPr>
            <a:lvl5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5pPr>
            <a:lvl6pPr marL="457200" algn="l" rtl="0" fontAlgn="base" latinLnBrk="1">
              <a:spcBef>
                <a:spcPct val="0"/>
              </a:spcBef>
              <a:spcAft>
                <a:spcPct val="0"/>
              </a:spcAft>
              <a:defRPr sz="3600">
                <a:solidFill>
                  <a:schemeClr val="bg1"/>
                </a:solidFill>
                <a:latin typeface="Calibri" pitchFamily="34" charset="0"/>
                <a:ea typeface="HY견고딕" pitchFamily="18" charset="-127"/>
              </a:defRPr>
            </a:lvl6pPr>
            <a:lvl7pPr marL="914400" algn="l" rtl="0" fontAlgn="base" latinLnBrk="1">
              <a:spcBef>
                <a:spcPct val="0"/>
              </a:spcBef>
              <a:spcAft>
                <a:spcPct val="0"/>
              </a:spcAft>
              <a:defRPr sz="3600">
                <a:solidFill>
                  <a:schemeClr val="bg1"/>
                </a:solidFill>
                <a:latin typeface="Calibri" pitchFamily="34" charset="0"/>
                <a:ea typeface="HY견고딕" pitchFamily="18" charset="-127"/>
              </a:defRPr>
            </a:lvl7pPr>
            <a:lvl8pPr marL="1371600" algn="l" rtl="0" fontAlgn="base" latinLnBrk="1">
              <a:spcBef>
                <a:spcPct val="0"/>
              </a:spcBef>
              <a:spcAft>
                <a:spcPct val="0"/>
              </a:spcAft>
              <a:defRPr sz="3600">
                <a:solidFill>
                  <a:schemeClr val="bg1"/>
                </a:solidFill>
                <a:latin typeface="Calibri" pitchFamily="34" charset="0"/>
                <a:ea typeface="HY견고딕" pitchFamily="18" charset="-127"/>
              </a:defRPr>
            </a:lvl8pPr>
            <a:lvl9pPr marL="1828800" algn="l" rtl="0" fontAlgn="base" latinLnBrk="1">
              <a:spcBef>
                <a:spcPct val="0"/>
              </a:spcBef>
              <a:spcAft>
                <a:spcPct val="0"/>
              </a:spcAft>
              <a:defRPr sz="3600">
                <a:solidFill>
                  <a:schemeClr val="bg1"/>
                </a:solidFill>
                <a:latin typeface="Calibri" pitchFamily="34" charset="0"/>
                <a:ea typeface="HY견고딕" pitchFamily="18" charset="-127"/>
              </a:defRPr>
            </a:lvl9pPr>
          </a:lstStyle>
          <a:p>
            <a:pPr algn="ctr" eaLnBrk="1" hangingPunct="1"/>
            <a:endParaRPr lang="zh-TW" altLang="en-US" sz="4000" b="1" dirty="0">
              <a:solidFill>
                <a:srgbClr val="003366"/>
              </a:solidFill>
              <a:latin typeface="Microsoft YaHei" panose="020B0503020204020204" pitchFamily="34" charset="-122"/>
              <a:ea typeface="Microsoft YaHei" panose="020B0503020204020204" pitchFamily="34" charset="-122"/>
              <a:cs typeface="Times New Roman" pitchFamily="18" charset="0"/>
            </a:endParaRPr>
          </a:p>
        </p:txBody>
      </p:sp>
      <p:grpSp>
        <p:nvGrpSpPr>
          <p:cNvPr id="14" name="群組 9">
            <a:extLst>
              <a:ext uri="{FF2B5EF4-FFF2-40B4-BE49-F238E27FC236}">
                <a16:creationId xmlns:a16="http://schemas.microsoft.com/office/drawing/2014/main" id="{1443DA62-52B3-4899-9F1B-D5FFA2F69C66}"/>
              </a:ext>
            </a:extLst>
          </p:cNvPr>
          <p:cNvGrpSpPr>
            <a:grpSpLocks/>
          </p:cNvGrpSpPr>
          <p:nvPr/>
        </p:nvGrpSpPr>
        <p:grpSpPr bwMode="auto">
          <a:xfrm>
            <a:off x="2830636" y="3015651"/>
            <a:ext cx="1895475" cy="2097087"/>
            <a:chOff x="0" y="0"/>
            <a:chExt cx="18954" cy="20979"/>
          </a:xfrm>
        </p:grpSpPr>
        <p:sp>
          <p:nvSpPr>
            <p:cNvPr id="15" name="矩形圖說文字 10">
              <a:extLst>
                <a:ext uri="{FF2B5EF4-FFF2-40B4-BE49-F238E27FC236}">
                  <a16:creationId xmlns:a16="http://schemas.microsoft.com/office/drawing/2014/main" id="{0EE1DA56-9245-47A5-A1D0-9F3B92FAE7DD}"/>
                </a:ext>
              </a:extLst>
            </p:cNvPr>
            <p:cNvSpPr>
              <a:spLocks noChangeArrowheads="1"/>
            </p:cNvSpPr>
            <p:nvPr/>
          </p:nvSpPr>
          <p:spPr bwMode="auto">
            <a:xfrm>
              <a:off x="0" y="0"/>
              <a:ext cx="18954" cy="12387"/>
            </a:xfrm>
            <a:prstGeom prst="wedgeRectCallout">
              <a:avLst>
                <a:gd name="adj1" fmla="val -20833"/>
                <a:gd name="adj2" fmla="val 62500"/>
              </a:avLst>
            </a:prstGeom>
            <a:solidFill>
              <a:srgbClr val="FFFF99"/>
            </a:solidFill>
            <a:ln w="12700" cap="flat" cmpd="sng" algn="ctr">
              <a:solidFill>
                <a:srgbClr val="FF0000"/>
              </a:solidFill>
              <a:prstDash val="solid"/>
              <a:miter lim="800000"/>
              <a:headEnd/>
              <a:tailEnd/>
            </a:ln>
            <a:effectLst/>
          </p:spPr>
          <p:txBody>
            <a:bodyPr anchor="ct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algn="ctr" defTabSz="914400" eaLnBrk="1" hangingPunct="1">
                <a:spcBef>
                  <a:spcPct val="50000"/>
                </a:spcBef>
                <a:buNone/>
                <a:defRPr/>
              </a:pPr>
              <a:r>
                <a:rPr lang="zh-TW" altLang="en-US" sz="1200" b="1" kern="0" dirty="0">
                  <a:solidFill>
                    <a:srgbClr val="FF0000"/>
                  </a:solidFill>
                  <a:latin typeface="標楷體" pitchFamily="65" charset="-120"/>
                  <a:ea typeface="標楷體" pitchFamily="65" charset="-120"/>
                </a:rPr>
                <a:t>志願序三：財經法律學系</a:t>
              </a:r>
            </a:p>
          </p:txBody>
        </p:sp>
        <p:sp>
          <p:nvSpPr>
            <p:cNvPr id="17" name="文字方塊 13">
              <a:extLst>
                <a:ext uri="{FF2B5EF4-FFF2-40B4-BE49-F238E27FC236}">
                  <a16:creationId xmlns:a16="http://schemas.microsoft.com/office/drawing/2014/main" id="{0CF35874-8CBA-460C-9FC9-C38477DEBA84}"/>
                </a:ext>
              </a:extLst>
            </p:cNvPr>
            <p:cNvSpPr txBox="1">
              <a:spLocks noChangeArrowheads="1"/>
            </p:cNvSpPr>
            <p:nvPr/>
          </p:nvSpPr>
          <p:spPr bwMode="auto">
            <a:xfrm>
              <a:off x="2676" y="15128"/>
              <a:ext cx="5950" cy="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a:spcBef>
                  <a:spcPts val="500"/>
                </a:spcBef>
                <a:spcAft>
                  <a:spcPts val="500"/>
                </a:spcAft>
                <a:defRPr/>
              </a:pPr>
              <a:r>
                <a:rPr kumimoji="1" lang="zh-TW" altLang="en-US"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rPr>
                <a:t>丙</a:t>
              </a:r>
              <a:endParaRPr kumimoji="1" lang="zh-TW" altLang="zh-TW"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endParaRPr>
            </a:p>
          </p:txBody>
        </p:sp>
      </p:grpSp>
      <p:grpSp>
        <p:nvGrpSpPr>
          <p:cNvPr id="18" name="群組 16">
            <a:extLst>
              <a:ext uri="{FF2B5EF4-FFF2-40B4-BE49-F238E27FC236}">
                <a16:creationId xmlns:a16="http://schemas.microsoft.com/office/drawing/2014/main" id="{ED746A3A-21A3-4C7F-88E7-C1F94704BC4A}"/>
              </a:ext>
            </a:extLst>
          </p:cNvPr>
          <p:cNvGrpSpPr>
            <a:grpSpLocks/>
          </p:cNvGrpSpPr>
          <p:nvPr/>
        </p:nvGrpSpPr>
        <p:grpSpPr bwMode="auto">
          <a:xfrm>
            <a:off x="5174519" y="3015651"/>
            <a:ext cx="1895475" cy="2097087"/>
            <a:chOff x="0" y="0"/>
            <a:chExt cx="18954" cy="20979"/>
          </a:xfrm>
        </p:grpSpPr>
        <p:sp>
          <p:nvSpPr>
            <p:cNvPr id="19" name="矩形圖說文字 17">
              <a:extLst>
                <a:ext uri="{FF2B5EF4-FFF2-40B4-BE49-F238E27FC236}">
                  <a16:creationId xmlns:a16="http://schemas.microsoft.com/office/drawing/2014/main" id="{9A6A7DA2-739E-46EB-809A-3E11FB6D8870}"/>
                </a:ext>
              </a:extLst>
            </p:cNvPr>
            <p:cNvSpPr>
              <a:spLocks noChangeArrowheads="1"/>
            </p:cNvSpPr>
            <p:nvPr/>
          </p:nvSpPr>
          <p:spPr bwMode="auto">
            <a:xfrm>
              <a:off x="0" y="0"/>
              <a:ext cx="18954" cy="12387"/>
            </a:xfrm>
            <a:prstGeom prst="wedgeRectCallout">
              <a:avLst>
                <a:gd name="adj1" fmla="val -20833"/>
                <a:gd name="adj2" fmla="val 62500"/>
              </a:avLst>
            </a:prstGeom>
            <a:solidFill>
              <a:srgbClr val="FFFFFF">
                <a:lumMod val="85000"/>
              </a:srgbClr>
            </a:solidFill>
            <a:ln w="6350" cap="flat" cmpd="sng" algn="ctr">
              <a:solidFill>
                <a:srgbClr val="000000"/>
              </a:solidFill>
              <a:prstDash val="solid"/>
              <a:miter lim="800000"/>
              <a:headEnd/>
              <a:tailEnd/>
            </a:ln>
            <a:effectLst/>
          </p:spPr>
          <p:txBody>
            <a:bodyPr anchor="ct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algn="ctr" defTabSz="914400" eaLnBrk="1" hangingPunct="1">
                <a:spcBef>
                  <a:spcPct val="50000"/>
                </a:spcBef>
                <a:buNone/>
                <a:defRPr/>
              </a:pPr>
              <a:r>
                <a:rPr lang="zh-TW" altLang="en-US" sz="1200" b="1" kern="0" dirty="0">
                  <a:solidFill>
                    <a:srgbClr val="0000FF"/>
                  </a:solidFill>
                  <a:latin typeface="標楷體" pitchFamily="65" charset="-120"/>
                  <a:ea typeface="標楷體" pitchFamily="65" charset="-120"/>
                </a:rPr>
                <a:t>志願序一：財經法律學系</a:t>
              </a:r>
            </a:p>
            <a:p>
              <a:pPr algn="ct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志願序二：犯罪防治學系</a:t>
              </a:r>
            </a:p>
            <a:p>
              <a:pPr algn="ct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志願序三：外國語文學系</a:t>
              </a:r>
              <a:endParaRPr lang="en-US" altLang="zh-TW" sz="1200" kern="0" dirty="0">
                <a:solidFill>
                  <a:srgbClr val="000000"/>
                </a:solidFill>
                <a:latin typeface="標楷體" pitchFamily="65" charset="-120"/>
                <a:ea typeface="標楷體" pitchFamily="65" charset="-120"/>
              </a:endParaRPr>
            </a:p>
            <a:p>
              <a:pPr algn="ct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志願序四：企業管理學系</a:t>
              </a:r>
            </a:p>
          </p:txBody>
        </p:sp>
        <p:sp>
          <p:nvSpPr>
            <p:cNvPr id="20" name="文字方塊 28">
              <a:extLst>
                <a:ext uri="{FF2B5EF4-FFF2-40B4-BE49-F238E27FC236}">
                  <a16:creationId xmlns:a16="http://schemas.microsoft.com/office/drawing/2014/main" id="{248A9E81-BB43-4A55-95C5-5641ADB3F8CF}"/>
                </a:ext>
              </a:extLst>
            </p:cNvPr>
            <p:cNvSpPr txBox="1">
              <a:spLocks noChangeArrowheads="1"/>
            </p:cNvSpPr>
            <p:nvPr/>
          </p:nvSpPr>
          <p:spPr bwMode="auto">
            <a:xfrm>
              <a:off x="2402" y="15128"/>
              <a:ext cx="5950" cy="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a:spcBef>
                  <a:spcPts val="500"/>
                </a:spcBef>
                <a:spcAft>
                  <a:spcPts val="500"/>
                </a:spcAft>
                <a:defRPr/>
              </a:pPr>
              <a:r>
                <a:rPr kumimoji="1" lang="zh-TW" altLang="en-US"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rPr>
                <a:t>丁</a:t>
              </a:r>
              <a:endParaRPr kumimoji="1" lang="zh-TW" altLang="zh-TW"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endParaRPr>
            </a:p>
          </p:txBody>
        </p:sp>
      </p:grpSp>
      <p:grpSp>
        <p:nvGrpSpPr>
          <p:cNvPr id="24" name="群組 29">
            <a:extLst>
              <a:ext uri="{FF2B5EF4-FFF2-40B4-BE49-F238E27FC236}">
                <a16:creationId xmlns:a16="http://schemas.microsoft.com/office/drawing/2014/main" id="{8CCBFA4C-3FC3-4622-9F91-958D30B6D6FC}"/>
              </a:ext>
            </a:extLst>
          </p:cNvPr>
          <p:cNvGrpSpPr>
            <a:grpSpLocks/>
          </p:cNvGrpSpPr>
          <p:nvPr/>
        </p:nvGrpSpPr>
        <p:grpSpPr bwMode="auto">
          <a:xfrm>
            <a:off x="7534399" y="3015650"/>
            <a:ext cx="1895475" cy="2087562"/>
            <a:chOff x="0" y="0"/>
            <a:chExt cx="18954" cy="20892"/>
          </a:xfrm>
        </p:grpSpPr>
        <p:sp>
          <p:nvSpPr>
            <p:cNvPr id="25" name="矩形圖說文字 34">
              <a:extLst>
                <a:ext uri="{FF2B5EF4-FFF2-40B4-BE49-F238E27FC236}">
                  <a16:creationId xmlns:a16="http://schemas.microsoft.com/office/drawing/2014/main" id="{632807EB-E09F-4B06-834B-44231DD56BF7}"/>
                </a:ext>
              </a:extLst>
            </p:cNvPr>
            <p:cNvSpPr>
              <a:spLocks noChangeArrowheads="1"/>
            </p:cNvSpPr>
            <p:nvPr/>
          </p:nvSpPr>
          <p:spPr bwMode="auto">
            <a:xfrm>
              <a:off x="0" y="0"/>
              <a:ext cx="18954" cy="12376"/>
            </a:xfrm>
            <a:prstGeom prst="wedgeRectCallout">
              <a:avLst>
                <a:gd name="adj1" fmla="val -20833"/>
                <a:gd name="adj2" fmla="val 62500"/>
              </a:avLst>
            </a:prstGeom>
            <a:solidFill>
              <a:srgbClr val="FFFFFF">
                <a:lumMod val="85000"/>
              </a:srgbClr>
            </a:solidFill>
            <a:ln w="6350" cap="flat" cmpd="sng" algn="ctr">
              <a:solidFill>
                <a:srgbClr val="000000"/>
              </a:solidFill>
              <a:prstDash val="solid"/>
              <a:miter lim="800000"/>
              <a:headEnd/>
              <a:tailEnd/>
            </a:ln>
            <a:effectLst/>
          </p:spPr>
          <p:txBody>
            <a:bodyPr anchor="ctr"/>
            <a:lstStyle>
              <a:lvl1pPr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志願序一：外國語文學系</a:t>
              </a:r>
            </a:p>
            <a:p>
              <a:pPr defTabSz="914400" eaLnBrk="1" hangingPunct="1">
                <a:spcBef>
                  <a:spcPct val="50000"/>
                </a:spcBef>
                <a:buNone/>
                <a:defRPr/>
              </a:pPr>
              <a:r>
                <a:rPr lang="zh-TW" altLang="en-US" sz="1200" b="1" kern="0" dirty="0">
                  <a:solidFill>
                    <a:srgbClr val="0000FF"/>
                  </a:solidFill>
                  <a:latin typeface="標楷體" pitchFamily="65" charset="-120"/>
                  <a:ea typeface="標楷體" pitchFamily="65" charset="-120"/>
                </a:rPr>
                <a:t>志願序二：財經法律學系</a:t>
              </a:r>
            </a:p>
            <a:p>
              <a:pPr defTabSz="914400" eaLnBrk="1" hangingPunct="1">
                <a:spcBef>
                  <a:spcPct val="50000"/>
                </a:spcBef>
                <a:buNone/>
                <a:defRPr/>
              </a:pPr>
              <a:r>
                <a:rPr lang="zh-TW" altLang="en-US" sz="1200" kern="0" dirty="0">
                  <a:solidFill>
                    <a:srgbClr val="000000"/>
                  </a:solidFill>
                  <a:latin typeface="標楷體" pitchFamily="65" charset="-120"/>
                  <a:ea typeface="標楷體" pitchFamily="65" charset="-120"/>
                </a:rPr>
                <a:t>志願序三：犯罪防治學系</a:t>
              </a:r>
            </a:p>
          </p:txBody>
        </p:sp>
        <p:sp>
          <p:nvSpPr>
            <p:cNvPr id="26" name="文字方塊 37">
              <a:extLst>
                <a:ext uri="{FF2B5EF4-FFF2-40B4-BE49-F238E27FC236}">
                  <a16:creationId xmlns:a16="http://schemas.microsoft.com/office/drawing/2014/main" id="{66EC0330-F05A-4BCD-986F-D033CE368C63}"/>
                </a:ext>
              </a:extLst>
            </p:cNvPr>
            <p:cNvSpPr txBox="1">
              <a:spLocks noChangeArrowheads="1"/>
            </p:cNvSpPr>
            <p:nvPr/>
          </p:nvSpPr>
          <p:spPr bwMode="auto">
            <a:xfrm>
              <a:off x="2393" y="15041"/>
              <a:ext cx="5950" cy="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defTabSz="914400">
                <a:spcBef>
                  <a:spcPts val="500"/>
                </a:spcBef>
                <a:spcAft>
                  <a:spcPts val="500"/>
                </a:spcAft>
                <a:defRPr/>
              </a:pPr>
              <a:r>
                <a:rPr kumimoji="1" lang="zh-TW" altLang="en-US"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rPr>
                <a:t>戊</a:t>
              </a:r>
              <a:endParaRPr kumimoji="1" lang="zh-TW" altLang="zh-TW" sz="3200" b="1" kern="0" dirty="0">
                <a:solidFill>
                  <a:srgbClr val="000000"/>
                </a:solidFill>
                <a:latin typeface="微軟正黑體" panose="020B0604030504040204" pitchFamily="34" charset="-120"/>
                <a:ea typeface="微軟正黑體" panose="020B0604030504040204" pitchFamily="34" charset="-120"/>
                <a:cs typeface="Arial" panose="020B0604020202020204" pitchFamily="34" charset="0"/>
              </a:endParaRPr>
            </a:p>
          </p:txBody>
        </p:sp>
      </p:grpSp>
      <p:sp>
        <p:nvSpPr>
          <p:cNvPr id="27" name="矩形 26">
            <a:extLst>
              <a:ext uri="{FF2B5EF4-FFF2-40B4-BE49-F238E27FC236}">
                <a16:creationId xmlns:a16="http://schemas.microsoft.com/office/drawing/2014/main" id="{F5494ACB-C305-48A0-8D82-9E7FD89B2DFB}"/>
              </a:ext>
            </a:extLst>
          </p:cNvPr>
          <p:cNvSpPr/>
          <p:nvPr/>
        </p:nvSpPr>
        <p:spPr>
          <a:xfrm>
            <a:off x="7666160" y="6043294"/>
            <a:ext cx="1690688" cy="576263"/>
          </a:xfrm>
          <a:prstGeom prst="rect">
            <a:avLst/>
          </a:prstGeom>
          <a:solidFill>
            <a:schemeClr val="bg2">
              <a:lumMod val="90000"/>
            </a:schemeClr>
          </a:solidFill>
          <a:ln w="6350" cap="flat" cmpd="sng" algn="ctr">
            <a:solidFill>
              <a:srgbClr val="D9D9D9">
                <a:lumMod val="25000"/>
              </a:srgbClr>
            </a:solidFill>
            <a:prstDash val="solid"/>
            <a:miter lim="800000"/>
          </a:ln>
          <a:effectLst/>
        </p:spPr>
        <p:txBody>
          <a:bodyPr anchor="ctr"/>
          <a:lstStyle/>
          <a:p>
            <a:pPr algn="ctr" defTabSz="914400">
              <a:defRPr/>
            </a:pPr>
            <a:r>
              <a:rPr lang="zh-TW" altLang="en-US" b="1" kern="0" dirty="0">
                <a:solidFill>
                  <a:srgbClr val="000000"/>
                </a:solidFill>
                <a:latin typeface="微軟正黑體" panose="020B0604030504040204" pitchFamily="34" charset="-120"/>
                <a:ea typeface="微軟正黑體" panose="020B0604030504040204" pitchFamily="34" charset="-120"/>
              </a:rPr>
              <a:t>未錄取</a:t>
            </a:r>
          </a:p>
        </p:txBody>
      </p:sp>
      <p:sp>
        <p:nvSpPr>
          <p:cNvPr id="28" name="矩形 27">
            <a:extLst>
              <a:ext uri="{FF2B5EF4-FFF2-40B4-BE49-F238E27FC236}">
                <a16:creationId xmlns:a16="http://schemas.microsoft.com/office/drawing/2014/main" id="{F918545A-7793-4829-8FBC-11F6D7437F63}"/>
              </a:ext>
            </a:extLst>
          </p:cNvPr>
          <p:cNvSpPr/>
          <p:nvPr/>
        </p:nvSpPr>
        <p:spPr>
          <a:xfrm>
            <a:off x="5324355" y="6052087"/>
            <a:ext cx="1690687" cy="576263"/>
          </a:xfrm>
          <a:prstGeom prst="rect">
            <a:avLst/>
          </a:prstGeom>
          <a:solidFill>
            <a:srgbClr val="CCFFCC"/>
          </a:solidFill>
          <a:ln w="6350" cap="flat" cmpd="sng" algn="ctr">
            <a:solidFill>
              <a:srgbClr val="92D050"/>
            </a:solidFill>
            <a:prstDash val="solid"/>
            <a:miter lim="800000"/>
          </a:ln>
          <a:effectLst/>
        </p:spPr>
        <p:txBody>
          <a:bodyPr anchor="ctr"/>
          <a:lstStyle/>
          <a:p>
            <a:pPr algn="ctr" defTabSz="914400">
              <a:defRPr/>
            </a:pPr>
            <a:r>
              <a:rPr lang="zh-TW" altLang="en-US" b="1" kern="0" dirty="0">
                <a:solidFill>
                  <a:srgbClr val="000000"/>
                </a:solidFill>
                <a:latin typeface="微軟正黑體" panose="020B0604030504040204" pitchFamily="34" charset="-120"/>
                <a:ea typeface="微軟正黑體" panose="020B0604030504040204" pitchFamily="34" charset="-120"/>
              </a:rPr>
              <a:t>進行下一個</a:t>
            </a:r>
            <a:endParaRPr lang="en-US" altLang="zh-TW" b="1" kern="0" dirty="0">
              <a:solidFill>
                <a:srgbClr val="000000"/>
              </a:solidFill>
              <a:latin typeface="微軟正黑體" panose="020B0604030504040204" pitchFamily="34" charset="-120"/>
              <a:ea typeface="微軟正黑體" panose="020B0604030504040204" pitchFamily="34" charset="-120"/>
            </a:endParaRPr>
          </a:p>
          <a:p>
            <a:pPr algn="ctr" defTabSz="914400">
              <a:defRPr/>
            </a:pPr>
            <a:r>
              <a:rPr lang="zh-TW" altLang="en-US" b="1" kern="0" dirty="0">
                <a:solidFill>
                  <a:srgbClr val="000000"/>
                </a:solidFill>
                <a:latin typeface="微軟正黑體" panose="020B0604030504040204" pitchFamily="34" charset="-120"/>
                <a:ea typeface="微軟正黑體" panose="020B0604030504040204" pitchFamily="34" charset="-120"/>
              </a:rPr>
              <a:t>志願校系比序</a:t>
            </a:r>
          </a:p>
        </p:txBody>
      </p:sp>
      <p:sp>
        <p:nvSpPr>
          <p:cNvPr id="29" name="Rectangle 1">
            <a:extLst>
              <a:ext uri="{FF2B5EF4-FFF2-40B4-BE49-F238E27FC236}">
                <a16:creationId xmlns:a16="http://schemas.microsoft.com/office/drawing/2014/main" id="{755E3205-A1A9-4666-A54C-17CB72A6AD6C}"/>
              </a:ext>
            </a:extLst>
          </p:cNvPr>
          <p:cNvSpPr>
            <a:spLocks noChangeArrowheads="1"/>
          </p:cNvSpPr>
          <p:nvPr/>
        </p:nvSpPr>
        <p:spPr bwMode="auto">
          <a:xfrm>
            <a:off x="2214557" y="1249537"/>
            <a:ext cx="7943489" cy="1708160"/>
          </a:xfrm>
          <a:prstGeom prst="rect">
            <a:avLst/>
          </a:prstGeom>
          <a:noFill/>
          <a:ln>
            <a:noFill/>
          </a:ln>
        </p:spPr>
        <p:txBody>
          <a:bodyPr wrap="square"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a:spcBef>
                <a:spcPct val="50000"/>
              </a:spcBef>
              <a:buFont typeface="Wingdings" panose="05000000000000000000" pitchFamily="2" charset="2"/>
              <a:buNone/>
            </a:pPr>
            <a:r>
              <a:rPr kumimoji="1" lang="zh-TW" altLang="zh-TW" sz="2000" b="1"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步驟二：</a:t>
            </a:r>
          </a:p>
          <a:p>
            <a:pPr algn="just">
              <a:spcBef>
                <a:spcPts val="600"/>
              </a:spcBef>
            </a:pPr>
            <a:r>
              <a:rPr kumimoji="1" lang="zh-TW" altLang="en-US" sz="2000" dirty="0">
                <a:solidFill>
                  <a:srgbClr val="0000FF"/>
                </a:solidFill>
                <a:latin typeface="微軟正黑體" panose="020B0604030504040204" pitchFamily="34" charset="-120"/>
                <a:ea typeface="微軟正黑體" panose="020B0604030504040204" pitchFamily="34" charset="-120"/>
                <a:cs typeface="Times New Roman" panose="02020603050405020304" pitchFamily="18" charset="0"/>
              </a:rPr>
              <a:t>考生丙在比序後成績勝過考生丁、戊</a:t>
            </a:r>
            <a:r>
              <a:rPr kumimoji="1" lang="zh-TW" altLang="en-US" sz="20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a:t>
            </a:r>
            <a:r>
              <a:rPr kumimoji="1" lang="zh-TW" altLang="en-US" sz="20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考生丙獲得錄取</a:t>
            </a:r>
            <a:r>
              <a:rPr kumimoji="1" lang="zh-TW" altLang="en-US" sz="20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，考生丁、戊則往下一個可分發的志願校系進行比序分發或是未錄取。</a:t>
            </a:r>
            <a:endParaRPr kumimoji="1" lang="en-US" altLang="zh-TW" sz="20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endParaRPr>
          </a:p>
          <a:p>
            <a:pPr algn="just">
              <a:buFont typeface="Wingdings" panose="05000000000000000000" pitchFamily="2" charset="2"/>
              <a:buNone/>
            </a:pPr>
            <a:r>
              <a:rPr kumimoji="1" lang="zh-TW" altLang="en-US" sz="20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將每個進入第二輪分發比序的考生都進行分發比序後，即得出第二輪分發之結果。</a:t>
            </a:r>
            <a:endParaRPr kumimoji="1" lang="en-US" altLang="zh-TW" sz="20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33" name="矩形 32">
            <a:extLst>
              <a:ext uri="{FF2B5EF4-FFF2-40B4-BE49-F238E27FC236}">
                <a16:creationId xmlns:a16="http://schemas.microsoft.com/office/drawing/2014/main" id="{C6185DD1-F0DB-4BE1-ABB1-0744B924A45A}"/>
              </a:ext>
            </a:extLst>
          </p:cNvPr>
          <p:cNvSpPr/>
          <p:nvPr/>
        </p:nvSpPr>
        <p:spPr>
          <a:xfrm>
            <a:off x="3098247" y="6043293"/>
            <a:ext cx="1152525" cy="576000"/>
          </a:xfrm>
          <a:prstGeom prst="rect">
            <a:avLst/>
          </a:prstGeom>
          <a:gradFill rotWithShape="1">
            <a:gsLst>
              <a:gs pos="0">
                <a:srgbClr val="C4341A">
                  <a:lumMod val="110000"/>
                  <a:satMod val="105000"/>
                  <a:tint val="67000"/>
                </a:srgbClr>
              </a:gs>
              <a:gs pos="50000">
                <a:srgbClr val="C4341A">
                  <a:lumMod val="105000"/>
                  <a:satMod val="103000"/>
                  <a:tint val="73000"/>
                </a:srgbClr>
              </a:gs>
              <a:gs pos="100000">
                <a:srgbClr val="C4341A">
                  <a:lumMod val="105000"/>
                  <a:satMod val="109000"/>
                  <a:tint val="81000"/>
                </a:srgbClr>
              </a:gs>
            </a:gsLst>
            <a:lin ang="5400000" scaled="0"/>
          </a:gradFill>
          <a:ln w="6350" cap="flat" cmpd="sng" algn="ctr">
            <a:solidFill>
              <a:srgbClr val="C4341A"/>
            </a:solidFill>
            <a:prstDash val="solid"/>
            <a:miter lim="800000"/>
          </a:ln>
          <a:effectLst/>
        </p:spPr>
        <p:txBody>
          <a:bodyPr anchor="ctr"/>
          <a:lstStyle/>
          <a:p>
            <a:pPr algn="ctr" defTabSz="914400">
              <a:defRPr/>
            </a:pPr>
            <a:r>
              <a:rPr lang="zh-TW" altLang="en-US" sz="2400" b="1" kern="0" dirty="0">
                <a:solidFill>
                  <a:srgbClr val="000000"/>
                </a:solidFill>
                <a:latin typeface="微軟正黑體" panose="020B0604030504040204" pitchFamily="34" charset="-120"/>
                <a:ea typeface="微軟正黑體" panose="020B0604030504040204" pitchFamily="34" charset="-120"/>
              </a:rPr>
              <a:t>錄取</a:t>
            </a:r>
          </a:p>
        </p:txBody>
      </p:sp>
      <p:pic>
        <p:nvPicPr>
          <p:cNvPr id="34" name="圖片 33">
            <a:extLst>
              <a:ext uri="{FF2B5EF4-FFF2-40B4-BE49-F238E27FC236}">
                <a16:creationId xmlns:a16="http://schemas.microsoft.com/office/drawing/2014/main" id="{87208F97-29AE-4DA8-89FB-3CAFE162BB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6668" y="4383212"/>
            <a:ext cx="662189" cy="1440000"/>
          </a:xfrm>
          <a:prstGeom prst="rect">
            <a:avLst/>
          </a:prstGeom>
        </p:spPr>
      </p:pic>
      <p:pic>
        <p:nvPicPr>
          <p:cNvPr id="35" name="圖片 34">
            <a:extLst>
              <a:ext uri="{FF2B5EF4-FFF2-40B4-BE49-F238E27FC236}">
                <a16:creationId xmlns:a16="http://schemas.microsoft.com/office/drawing/2014/main" id="{180908AC-9400-41E5-B932-745B217DA7F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58544" y="4383212"/>
            <a:ext cx="627938" cy="1440000"/>
          </a:xfrm>
          <a:prstGeom prst="rect">
            <a:avLst/>
          </a:prstGeom>
        </p:spPr>
      </p:pic>
      <p:pic>
        <p:nvPicPr>
          <p:cNvPr id="40" name="圖片 39">
            <a:extLst>
              <a:ext uri="{FF2B5EF4-FFF2-40B4-BE49-F238E27FC236}">
                <a16:creationId xmlns:a16="http://schemas.microsoft.com/office/drawing/2014/main" id="{DD9C1CD1-D46F-44B8-B772-1D06FD62838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09753" y="4383212"/>
            <a:ext cx="606823" cy="1440000"/>
          </a:xfrm>
          <a:prstGeom prst="rect">
            <a:avLst/>
          </a:prstGeom>
        </p:spPr>
      </p:pic>
      <p:sp>
        <p:nvSpPr>
          <p:cNvPr id="41" name="文字方塊 40">
            <a:extLst>
              <a:ext uri="{FF2B5EF4-FFF2-40B4-BE49-F238E27FC236}">
                <a16:creationId xmlns:a16="http://schemas.microsoft.com/office/drawing/2014/main" id="{2BEE34A0-EAA0-4F74-9784-CF9128C0B60C}"/>
              </a:ext>
            </a:extLst>
          </p:cNvPr>
          <p:cNvSpPr txBox="1"/>
          <p:nvPr/>
        </p:nvSpPr>
        <p:spPr>
          <a:xfrm>
            <a:off x="7118466" y="6171115"/>
            <a:ext cx="415498" cy="369332"/>
          </a:xfrm>
          <a:prstGeom prst="rect">
            <a:avLst/>
          </a:prstGeom>
          <a:noFill/>
        </p:spPr>
        <p:txBody>
          <a:bodyPr wrap="none" rtlCol="0">
            <a:spAutoFit/>
          </a:bodyPr>
          <a:lstStyle/>
          <a:p>
            <a:r>
              <a:rPr lang="zh-TW" altLang="en-US" dirty="0">
                <a:solidFill>
                  <a:srgbClr val="000000"/>
                </a:solidFill>
                <a:latin typeface="Arial"/>
                <a:ea typeface="微軟正黑體"/>
              </a:rPr>
              <a:t>或</a:t>
            </a:r>
          </a:p>
        </p:txBody>
      </p:sp>
      <p:pic>
        <p:nvPicPr>
          <p:cNvPr id="30" name="圖片 29">
            <a:extLst>
              <a:ext uri="{FF2B5EF4-FFF2-40B4-BE49-F238E27FC236}">
                <a16:creationId xmlns:a16="http://schemas.microsoft.com/office/drawing/2014/main" id="{4D42241A-F1E6-4D38-A654-2F778E16791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206929" y="204707"/>
            <a:ext cx="1771199" cy="540000"/>
          </a:xfrm>
          <a:prstGeom prst="rect">
            <a:avLst/>
          </a:prstGeom>
        </p:spPr>
      </p:pic>
      <p:sp>
        <p:nvSpPr>
          <p:cNvPr id="31" name="Rectangle 1">
            <a:extLst>
              <a:ext uri="{FF2B5EF4-FFF2-40B4-BE49-F238E27FC236}">
                <a16:creationId xmlns:a16="http://schemas.microsoft.com/office/drawing/2014/main" id="{B18795A7-8A4B-4682-9B8C-80B3562B3AEA}"/>
              </a:ext>
            </a:extLst>
          </p:cNvPr>
          <p:cNvSpPr>
            <a:spLocks noChangeArrowheads="1"/>
          </p:cNvSpPr>
          <p:nvPr/>
        </p:nvSpPr>
        <p:spPr bwMode="auto">
          <a:xfrm>
            <a:off x="3599346" y="521468"/>
            <a:ext cx="4680000" cy="460375"/>
          </a:xfrm>
          <a:prstGeom prst="rect">
            <a:avLst/>
          </a:prstGeom>
          <a:solidFill>
            <a:srgbClr val="F15232"/>
          </a:solidFill>
          <a:ln>
            <a:noFill/>
          </a:ln>
          <a:effectLst/>
        </p:spPr>
        <p:txBody>
          <a:bodyPr anchor="ctr">
            <a:spAutoFit/>
          </a:bodyPr>
          <a:lstStyle/>
          <a:p>
            <a:pPr algn="ctr" defTabSz="914400">
              <a:defRPr/>
            </a:pPr>
            <a:r>
              <a:rPr lang="zh-TW" altLang="en-US" sz="2400" b="1" kern="0" dirty="0">
                <a:solidFill>
                  <a:srgbClr val="FFFFFF"/>
                </a:solidFill>
                <a:latin typeface="標楷體" panose="03000509000000000000" pitchFamily="65" charset="-120"/>
                <a:ea typeface="標楷體" panose="03000509000000000000" pitchFamily="65" charset="-120"/>
                <a:cs typeface="Times New Roman" pitchFamily="18" charset="0"/>
              </a:rPr>
              <a:t>第二輪分發比序</a:t>
            </a:r>
            <a:endParaRPr lang="zh-TW" altLang="en-US" sz="2400" b="1" kern="0" dirty="0">
              <a:solidFill>
                <a:srgbClr val="FFFFFF"/>
              </a:solidFill>
              <a:latin typeface="標楷體" panose="03000509000000000000" pitchFamily="65" charset="-120"/>
              <a:ea typeface="標楷體" panose="03000509000000000000" pitchFamily="65" charset="-120"/>
            </a:endParaRPr>
          </a:p>
        </p:txBody>
      </p:sp>
      <p:sp>
        <p:nvSpPr>
          <p:cNvPr id="3" name="投影片編號版面配置區 2">
            <a:extLst>
              <a:ext uri="{FF2B5EF4-FFF2-40B4-BE49-F238E27FC236}">
                <a16:creationId xmlns:a16="http://schemas.microsoft.com/office/drawing/2014/main" id="{20DCA4C0-A4A8-4800-BF60-D66ACCF46B8D}"/>
              </a:ext>
            </a:extLst>
          </p:cNvPr>
          <p:cNvSpPr>
            <a:spLocks noGrp="1"/>
          </p:cNvSpPr>
          <p:nvPr>
            <p:ph type="sldNum" sz="quarter" idx="12"/>
          </p:nvPr>
        </p:nvSpPr>
        <p:spPr/>
        <p:txBody>
          <a:bodyPr/>
          <a:lstStyle/>
          <a:p>
            <a:fld id="{ABC027CB-4B16-4B21-A276-8705E54D5316}" type="slidenum">
              <a:rPr lang="zh-CN" altLang="en-US" smtClean="0"/>
              <a:pPr/>
              <a:t>16</a:t>
            </a:fld>
            <a:endParaRPr lang="zh-CN" altLang="en-US"/>
          </a:p>
        </p:txBody>
      </p:sp>
    </p:spTree>
    <p:extLst>
      <p:ext uri="{BB962C8B-B14F-4D97-AF65-F5344CB8AC3E}">
        <p14:creationId xmlns:p14="http://schemas.microsoft.com/office/powerpoint/2010/main" val="258826062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14:presetBounceEnd="20000">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14:bounceEnd="20000">
                                          <p:cBhvr additive="base">
                                            <p:cTn id="7" dur="500" fill="hold"/>
                                            <p:tgtEl>
                                              <p:spTgt spid="36"/>
                                            </p:tgtEl>
                                            <p:attrNameLst>
                                              <p:attrName>ppt_x</p:attrName>
                                            </p:attrNameLst>
                                          </p:cBhvr>
                                          <p:tavLst>
                                            <p:tav tm="0">
                                              <p:val>
                                                <p:strVal val="1+#ppt_w/2"/>
                                              </p:val>
                                            </p:tav>
                                            <p:tav tm="100000">
                                              <p:val>
                                                <p:strVal val="#ppt_x"/>
                                              </p:val>
                                            </p:tav>
                                          </p:tavLst>
                                        </p:anim>
                                        <p:anim calcmode="lin" valueType="num" p14:bounceEnd="20000">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14:presetBounceEnd="20000">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14:bounceEnd="20000">
                                          <p:cBhvr additive="base">
                                            <p:cTn id="11" dur="500" fill="hold"/>
                                            <p:tgtEl>
                                              <p:spTgt spid="37"/>
                                            </p:tgtEl>
                                            <p:attrNameLst>
                                              <p:attrName>ppt_x</p:attrName>
                                            </p:attrNameLst>
                                          </p:cBhvr>
                                          <p:tavLst>
                                            <p:tav tm="0">
                                              <p:val>
                                                <p:strVal val="1+#ppt_w/2"/>
                                              </p:val>
                                            </p:tav>
                                            <p:tav tm="100000">
                                              <p:val>
                                                <p:strVal val="#ppt_x"/>
                                              </p:val>
                                            </p:tav>
                                          </p:tavLst>
                                        </p:anim>
                                        <p:anim calcmode="lin" valueType="num" p14:bounceEnd="20000">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14:presetBounceEnd="20000">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14:bounceEnd="20000">
                                          <p:cBhvr additive="base">
                                            <p:cTn id="15" dur="500" fill="hold"/>
                                            <p:tgtEl>
                                              <p:spTgt spid="39"/>
                                            </p:tgtEl>
                                            <p:attrNameLst>
                                              <p:attrName>ppt_x</p:attrName>
                                            </p:attrNameLst>
                                          </p:cBhvr>
                                          <p:tavLst>
                                            <p:tav tm="0">
                                              <p:val>
                                                <p:strVal val="1+#ppt_w/2"/>
                                              </p:val>
                                            </p:tav>
                                            <p:tav tm="100000">
                                              <p:val>
                                                <p:strVal val="#ppt_x"/>
                                              </p:val>
                                            </p:tav>
                                          </p:tavLst>
                                        </p:anim>
                                        <p:anim calcmode="lin" valueType="num" p14:bounceEnd="20000">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14:presetBounceEnd="20000">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14:bounceEnd="20000">
                                          <p:cBhvr additive="base">
                                            <p:cTn id="19" dur="500" fill="hold"/>
                                            <p:tgtEl>
                                              <p:spTgt spid="38"/>
                                            </p:tgtEl>
                                            <p:attrNameLst>
                                              <p:attrName>ppt_x</p:attrName>
                                            </p:attrNameLst>
                                          </p:cBhvr>
                                          <p:tavLst>
                                            <p:tav tm="0">
                                              <p:val>
                                                <p:strVal val="1+#ppt_w/2"/>
                                              </p:val>
                                            </p:tav>
                                            <p:tav tm="100000">
                                              <p:val>
                                                <p:strVal val="#ppt_x"/>
                                              </p:val>
                                            </p:tav>
                                          </p:tavLst>
                                        </p:anim>
                                        <p:anim calcmode="lin" valueType="num" p14:bounceEnd="20000">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1+#ppt_w/2"/>
                                              </p:val>
                                            </p:tav>
                                            <p:tav tm="100000">
                                              <p:val>
                                                <p:strVal val="#ppt_x"/>
                                              </p:val>
                                            </p:tav>
                                          </p:tavLst>
                                        </p:anim>
                                        <p:anim calcmode="lin" valueType="num">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1+#ppt_w/2"/>
                                              </p:val>
                                            </p:tav>
                                            <p:tav tm="100000">
                                              <p:val>
                                                <p:strVal val="#ppt_x"/>
                                              </p:val>
                                            </p:tav>
                                          </p:tavLst>
                                        </p:anim>
                                        <p:anim calcmode="lin" valueType="num">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1+#ppt_w/2"/>
                                              </p:val>
                                            </p:tav>
                                            <p:tav tm="100000">
                                              <p:val>
                                                <p:strVal val="#ppt_x"/>
                                              </p:val>
                                            </p:tav>
                                          </p:tavLst>
                                        </p:anim>
                                        <p:anim calcmode="lin" valueType="num">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1054917" y="545758"/>
            <a:ext cx="349448" cy="746713"/>
            <a:chOff x="4950565" y="2141272"/>
            <a:chExt cx="3094826" cy="2773962"/>
          </a:xfrm>
        </p:grpSpPr>
        <p:sp>
          <p:nvSpPr>
            <p:cNvPr id="22" name="椭圆 21"/>
            <p:cNvSpPr/>
            <p:nvPr/>
          </p:nvSpPr>
          <p:spPr>
            <a:xfrm>
              <a:off x="4950565" y="2141272"/>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23" name="椭圆 22"/>
            <p:cNvSpPr/>
            <p:nvPr/>
          </p:nvSpPr>
          <p:spPr>
            <a:xfrm>
              <a:off x="7893507" y="4763350"/>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grpSp>
      <p:sp>
        <p:nvSpPr>
          <p:cNvPr id="36" name="椭圆 35"/>
          <p:cNvSpPr/>
          <p:nvPr/>
        </p:nvSpPr>
        <p:spPr>
          <a:xfrm>
            <a:off x="1054917" y="143167"/>
            <a:ext cx="640419" cy="680410"/>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7" name="椭圆 36"/>
          <p:cNvSpPr/>
          <p:nvPr/>
        </p:nvSpPr>
        <p:spPr>
          <a:xfrm>
            <a:off x="558925" y="653850"/>
            <a:ext cx="429267" cy="429267"/>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8" name="椭圆 37"/>
          <p:cNvSpPr/>
          <p:nvPr/>
        </p:nvSpPr>
        <p:spPr>
          <a:xfrm>
            <a:off x="975097" y="1065628"/>
            <a:ext cx="226842" cy="226842"/>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9" name="椭圆 38"/>
          <p:cNvSpPr/>
          <p:nvPr/>
        </p:nvSpPr>
        <p:spPr>
          <a:xfrm>
            <a:off x="1274880" y="964931"/>
            <a:ext cx="293204" cy="293204"/>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Rectangle 50">
            <a:extLst>
              <a:ext uri="{FF2B5EF4-FFF2-40B4-BE49-F238E27FC236}">
                <a16:creationId xmlns:a16="http://schemas.microsoft.com/office/drawing/2014/main" id="{B19E1CFA-1077-47A5-8269-BADA5825BC72}"/>
              </a:ext>
            </a:extLst>
          </p:cNvPr>
          <p:cNvSpPr txBox="1">
            <a:spLocks noChangeArrowheads="1"/>
          </p:cNvSpPr>
          <p:nvPr/>
        </p:nvSpPr>
        <p:spPr bwMode="auto">
          <a:xfrm>
            <a:off x="2944817" y="427506"/>
            <a:ext cx="6489704" cy="6461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latinLnBrk="1" hangingPunct="0">
              <a:spcBef>
                <a:spcPct val="0"/>
              </a:spcBef>
              <a:spcAft>
                <a:spcPct val="0"/>
              </a:spcAft>
              <a:defRPr lang="zh-TW" altLang="zh-TW" sz="1200" kern="1200">
                <a:solidFill>
                  <a:schemeClr val="bg1"/>
                </a:solidFill>
                <a:latin typeface="+mj-lt"/>
                <a:ea typeface="HY견고딕" pitchFamily="18" charset="-127"/>
                <a:cs typeface="+mj-cs"/>
              </a:defRPr>
            </a:lvl1pPr>
            <a:lvl2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2pPr>
            <a:lvl3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3pPr>
            <a:lvl4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4pPr>
            <a:lvl5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5pPr>
            <a:lvl6pPr marL="457200" algn="l" rtl="0" fontAlgn="base" latinLnBrk="1">
              <a:spcBef>
                <a:spcPct val="0"/>
              </a:spcBef>
              <a:spcAft>
                <a:spcPct val="0"/>
              </a:spcAft>
              <a:defRPr sz="3600">
                <a:solidFill>
                  <a:schemeClr val="bg1"/>
                </a:solidFill>
                <a:latin typeface="Calibri" pitchFamily="34" charset="0"/>
                <a:ea typeface="HY견고딕" pitchFamily="18" charset="-127"/>
              </a:defRPr>
            </a:lvl6pPr>
            <a:lvl7pPr marL="914400" algn="l" rtl="0" fontAlgn="base" latinLnBrk="1">
              <a:spcBef>
                <a:spcPct val="0"/>
              </a:spcBef>
              <a:spcAft>
                <a:spcPct val="0"/>
              </a:spcAft>
              <a:defRPr sz="3600">
                <a:solidFill>
                  <a:schemeClr val="bg1"/>
                </a:solidFill>
                <a:latin typeface="Calibri" pitchFamily="34" charset="0"/>
                <a:ea typeface="HY견고딕" pitchFamily="18" charset="-127"/>
              </a:defRPr>
            </a:lvl7pPr>
            <a:lvl8pPr marL="1371600" algn="l" rtl="0" fontAlgn="base" latinLnBrk="1">
              <a:spcBef>
                <a:spcPct val="0"/>
              </a:spcBef>
              <a:spcAft>
                <a:spcPct val="0"/>
              </a:spcAft>
              <a:defRPr sz="3600">
                <a:solidFill>
                  <a:schemeClr val="bg1"/>
                </a:solidFill>
                <a:latin typeface="Calibri" pitchFamily="34" charset="0"/>
                <a:ea typeface="HY견고딕" pitchFamily="18" charset="-127"/>
              </a:defRPr>
            </a:lvl8pPr>
            <a:lvl9pPr marL="1828800" algn="l" rtl="0" fontAlgn="base" latinLnBrk="1">
              <a:spcBef>
                <a:spcPct val="0"/>
              </a:spcBef>
              <a:spcAft>
                <a:spcPct val="0"/>
              </a:spcAft>
              <a:defRPr sz="3600">
                <a:solidFill>
                  <a:schemeClr val="bg1"/>
                </a:solidFill>
                <a:latin typeface="Calibri" pitchFamily="34" charset="0"/>
                <a:ea typeface="HY견고딕" pitchFamily="18" charset="-127"/>
              </a:defRPr>
            </a:lvl9pPr>
          </a:lstStyle>
          <a:p>
            <a:pPr algn="ctr" eaLnBrk="1" hangingPunct="1"/>
            <a:r>
              <a:rPr lang="zh-TW" altLang="en-US" sz="3600" b="1">
                <a:solidFill>
                  <a:srgbClr val="003366"/>
                </a:solidFill>
                <a:latin typeface="Microsoft YaHei" panose="020B0503020204020204" pitchFamily="34" charset="-122"/>
                <a:ea typeface="Microsoft YaHei" panose="020B0503020204020204" pitchFamily="34" charset="-122"/>
                <a:cs typeface="Times New Roman" pitchFamily="18" charset="0"/>
              </a:rPr>
              <a:t>第</a:t>
            </a:r>
            <a:r>
              <a:rPr lang="en-US" altLang="zh-TW" sz="3600" b="1">
                <a:solidFill>
                  <a:srgbClr val="003366"/>
                </a:solidFill>
                <a:latin typeface="Microsoft YaHei" panose="020B0503020204020204" pitchFamily="34" charset="-122"/>
                <a:ea typeface="Microsoft YaHei" panose="020B0503020204020204" pitchFamily="34" charset="-122"/>
                <a:cs typeface="Times New Roman" pitchFamily="18" charset="0"/>
              </a:rPr>
              <a:t>1-7</a:t>
            </a:r>
            <a:r>
              <a:rPr lang="zh-TW" altLang="zh-TW" sz="3600" b="1">
                <a:solidFill>
                  <a:srgbClr val="003366"/>
                </a:solidFill>
                <a:latin typeface="Microsoft YaHei" panose="020B0503020204020204" pitchFamily="34" charset="-122"/>
                <a:ea typeface="Microsoft YaHei" panose="020B0503020204020204" pitchFamily="34" charset="-122"/>
                <a:cs typeface="Times New Roman" pitchFamily="18" charset="0"/>
              </a:rPr>
              <a:t>類學群</a:t>
            </a:r>
            <a:r>
              <a:rPr lang="zh-TW" altLang="en-US" sz="3600" b="1">
                <a:solidFill>
                  <a:srgbClr val="003366"/>
                </a:solidFill>
                <a:latin typeface="Microsoft YaHei" panose="020B0503020204020204" pitchFamily="34" charset="-122"/>
                <a:ea typeface="Microsoft YaHei" panose="020B0503020204020204" pitchFamily="34" charset="-122"/>
                <a:cs typeface="Times New Roman" pitchFamily="18" charset="0"/>
              </a:rPr>
              <a:t>分發比序及錄取</a:t>
            </a:r>
            <a:endPar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endParaRPr>
          </a:p>
        </p:txBody>
      </p:sp>
      <p:sp>
        <p:nvSpPr>
          <p:cNvPr id="13" name="Rectangle 1">
            <a:extLst>
              <a:ext uri="{FF2B5EF4-FFF2-40B4-BE49-F238E27FC236}">
                <a16:creationId xmlns:a16="http://schemas.microsoft.com/office/drawing/2014/main" id="{AC6C3399-CAE8-4B86-BC01-F7C7B2C2C7CE}"/>
              </a:ext>
            </a:extLst>
          </p:cNvPr>
          <p:cNvSpPr>
            <a:spLocks noChangeArrowheads="1"/>
          </p:cNvSpPr>
          <p:nvPr/>
        </p:nvSpPr>
        <p:spPr bwMode="auto">
          <a:xfrm>
            <a:off x="1767878" y="1292471"/>
            <a:ext cx="9345226" cy="5073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36000" anchor="ctr">
            <a:noAutofit/>
          </a:bodyPr>
          <a:lstStyle>
            <a:lvl1pPr marL="360363" indent="-360363"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a:spcBef>
                <a:spcPts val="600"/>
              </a:spcBef>
              <a:spcAft>
                <a:spcPts val="600"/>
              </a:spcAft>
              <a:buClr>
                <a:schemeClr val="accent2"/>
              </a:buClr>
              <a:buSzPct val="90000"/>
              <a:buFont typeface="Wingdings" pitchFamily="2" charset="2"/>
              <a:buChar char="n"/>
            </a:pPr>
            <a:r>
              <a:rPr kumimoji="0" lang="zh-TW" altLang="en-US" sz="2400" b="1" dirty="0">
                <a:solidFill>
                  <a:srgbClr val="000000"/>
                </a:solidFill>
                <a:latin typeface="微軟正黑體" pitchFamily="34" charset="-120"/>
                <a:ea typeface="微軟正黑體" pitchFamily="34" charset="-120"/>
                <a:cs typeface="Times New Roman" pitchFamily="18" charset="0"/>
              </a:rPr>
              <a:t>分發比序由本會進行，得採二輪分發作業。</a:t>
            </a:r>
            <a:br>
              <a:rPr kumimoji="0" lang="en-US" altLang="zh-TW" sz="1800" dirty="0">
                <a:solidFill>
                  <a:srgbClr val="000000"/>
                </a:solidFill>
                <a:latin typeface="微軟正黑體" pitchFamily="34" charset="-120"/>
                <a:ea typeface="微軟正黑體" pitchFamily="34" charset="-120"/>
                <a:cs typeface="Times New Roman" pitchFamily="18" charset="0"/>
              </a:rPr>
            </a:br>
            <a:r>
              <a:rPr kumimoji="0" lang="zh-TW" altLang="en-US" sz="1800" b="1" dirty="0">
                <a:solidFill>
                  <a:srgbClr val="000000"/>
                </a:solidFill>
                <a:latin typeface="微軟正黑體" pitchFamily="34" charset="-120"/>
                <a:ea typeface="微軟正黑體" pitchFamily="34" charset="-120"/>
                <a:cs typeface="Times New Roman" pitchFamily="18" charset="0"/>
              </a:rPr>
              <a:t>第一輪分發：</a:t>
            </a:r>
            <a:r>
              <a:rPr kumimoji="0" lang="zh-TW" altLang="zh-TW" sz="1800" dirty="0">
                <a:solidFill>
                  <a:srgbClr val="000000"/>
                </a:solidFill>
                <a:latin typeface="微軟正黑體" pitchFamily="34" charset="-120"/>
                <a:ea typeface="微軟正黑體" pitchFamily="34" charset="-120"/>
                <a:cs typeface="Times New Roman" pitchFamily="18" charset="0"/>
              </a:rPr>
              <a:t>各大學於第一至第三類學群</a:t>
            </a:r>
            <a:r>
              <a:rPr kumimoji="0" lang="zh-TW" altLang="en-US" sz="1800" dirty="0">
                <a:solidFill>
                  <a:srgbClr val="000000"/>
                </a:solidFill>
                <a:latin typeface="微軟正黑體" pitchFamily="34" charset="-120"/>
                <a:ea typeface="微軟正黑體" pitchFamily="34" charset="-120"/>
                <a:cs typeface="Times New Roman" pitchFamily="18" charset="0"/>
              </a:rPr>
              <a:t>錄取同一推薦學校學生以</a:t>
            </a:r>
            <a:r>
              <a:rPr kumimoji="0" lang="zh-TW" altLang="en-US" sz="1800" dirty="0">
                <a:solidFill>
                  <a:srgbClr val="FF0000"/>
                </a:solidFill>
                <a:latin typeface="微軟正黑體" pitchFamily="34" charset="-120"/>
                <a:ea typeface="微軟正黑體" pitchFamily="34" charset="-120"/>
                <a:cs typeface="Times New Roman" pitchFamily="18" charset="0"/>
              </a:rPr>
              <a:t>共 </a:t>
            </a:r>
            <a:r>
              <a:rPr kumimoji="0" lang="en-US" altLang="zh-TW" sz="1800" dirty="0">
                <a:solidFill>
                  <a:srgbClr val="FF0000"/>
                </a:solidFill>
                <a:latin typeface="微軟正黑體" pitchFamily="34" charset="-120"/>
                <a:ea typeface="微軟正黑體" pitchFamily="34" charset="-120"/>
                <a:cs typeface="Times New Roman" pitchFamily="18" charset="0"/>
              </a:rPr>
              <a:t>1 </a:t>
            </a:r>
            <a:r>
              <a:rPr kumimoji="0" lang="zh-TW" altLang="en-US" sz="1800" dirty="0">
                <a:solidFill>
                  <a:srgbClr val="FF0000"/>
                </a:solidFill>
                <a:latin typeface="微軟正黑體" pitchFamily="34" charset="-120"/>
                <a:ea typeface="微軟正黑體" pitchFamily="34" charset="-120"/>
                <a:cs typeface="Times New Roman" pitchFamily="18" charset="0"/>
              </a:rPr>
              <a:t>名</a:t>
            </a:r>
            <a:br>
              <a:rPr kumimoji="0" lang="en-US" altLang="zh-TW" sz="1800" dirty="0">
                <a:solidFill>
                  <a:srgbClr val="FF0000"/>
                </a:solidFill>
                <a:latin typeface="微軟正黑體" pitchFamily="34" charset="-120"/>
                <a:ea typeface="微軟正黑體" pitchFamily="34" charset="-120"/>
                <a:cs typeface="Times New Roman" pitchFamily="18" charset="0"/>
              </a:rPr>
            </a:br>
            <a:r>
              <a:rPr kumimoji="0" lang="zh-TW" altLang="en-US" sz="1800" dirty="0">
                <a:solidFill>
                  <a:srgbClr val="FF0000"/>
                </a:solidFill>
                <a:latin typeface="微軟正黑體" pitchFamily="34" charset="-120"/>
                <a:ea typeface="微軟正黑體" pitchFamily="34" charset="-120"/>
                <a:cs typeface="Times New Roman" pitchFamily="18" charset="0"/>
              </a:rPr>
              <a:t>                        為限；</a:t>
            </a:r>
            <a:r>
              <a:rPr kumimoji="0" lang="zh-TW" altLang="zh-TW" sz="1800" dirty="0">
                <a:solidFill>
                  <a:srgbClr val="000000"/>
                </a:solidFill>
                <a:latin typeface="微軟正黑體" pitchFamily="34" charset="-120"/>
                <a:ea typeface="微軟正黑體" pitchFamily="34" charset="-120"/>
                <a:cs typeface="Times New Roman" pitchFamily="18" charset="0"/>
              </a:rPr>
              <a:t>第四類學群、第五類學群、第六類學群、第七類學群</a:t>
            </a:r>
            <a:br>
              <a:rPr kumimoji="0" lang="en-US" altLang="zh-TW" sz="1800" dirty="0">
                <a:solidFill>
                  <a:srgbClr val="000000"/>
                </a:solidFill>
                <a:latin typeface="微軟正黑體" pitchFamily="34" charset="-120"/>
                <a:ea typeface="微軟正黑體" pitchFamily="34" charset="-120"/>
                <a:cs typeface="Times New Roman" pitchFamily="18" charset="0"/>
              </a:rPr>
            </a:br>
            <a:r>
              <a:rPr kumimoji="0" lang="zh-TW" altLang="en-US" sz="1800" dirty="0">
                <a:solidFill>
                  <a:srgbClr val="000000"/>
                </a:solidFill>
                <a:latin typeface="微軟正黑體" pitchFamily="34" charset="-120"/>
                <a:ea typeface="微軟正黑體" pitchFamily="34" charset="-120"/>
                <a:cs typeface="Times New Roman" pitchFamily="18" charset="0"/>
              </a:rPr>
              <a:t>                        </a:t>
            </a:r>
            <a:r>
              <a:rPr kumimoji="0" lang="zh-TW" altLang="zh-TW" sz="1800" dirty="0">
                <a:solidFill>
                  <a:srgbClr val="FF0000"/>
                </a:solidFill>
                <a:latin typeface="微軟正黑體" pitchFamily="34" charset="-120"/>
                <a:ea typeface="微軟正黑體" pitchFamily="34" charset="-120"/>
                <a:cs typeface="Times New Roman" pitchFamily="18" charset="0"/>
              </a:rPr>
              <a:t>分別錄取同一推薦學校學生各以</a:t>
            </a:r>
            <a:r>
              <a:rPr kumimoji="0" lang="en-US" altLang="zh-TW" sz="1800" dirty="0">
                <a:solidFill>
                  <a:srgbClr val="FF0000"/>
                </a:solidFill>
                <a:latin typeface="微軟正黑體" pitchFamily="34" charset="-120"/>
                <a:ea typeface="微軟正黑體" pitchFamily="34" charset="-120"/>
                <a:cs typeface="Times New Roman" pitchFamily="18" charset="0"/>
              </a:rPr>
              <a:t>1</a:t>
            </a:r>
            <a:r>
              <a:rPr kumimoji="0" lang="zh-TW" altLang="zh-TW" sz="1800" dirty="0">
                <a:solidFill>
                  <a:srgbClr val="FF0000"/>
                </a:solidFill>
                <a:latin typeface="微軟正黑體" pitchFamily="34" charset="-120"/>
                <a:ea typeface="微軟正黑體" pitchFamily="34" charset="-120"/>
                <a:cs typeface="Times New Roman" pitchFamily="18" charset="0"/>
              </a:rPr>
              <a:t>名為限</a:t>
            </a:r>
            <a:r>
              <a:rPr kumimoji="0" lang="zh-TW" altLang="zh-TW" sz="1800" dirty="0">
                <a:solidFill>
                  <a:srgbClr val="000000"/>
                </a:solidFill>
                <a:latin typeface="微軟正黑體" pitchFamily="34" charset="-120"/>
                <a:ea typeface="微軟正黑體" pitchFamily="34" charset="-120"/>
                <a:cs typeface="Times New Roman" pitchFamily="18" charset="0"/>
              </a:rPr>
              <a:t>。</a:t>
            </a:r>
            <a:br>
              <a:rPr kumimoji="0" lang="en-US" altLang="zh-TW" sz="1800" dirty="0">
                <a:solidFill>
                  <a:srgbClr val="000000"/>
                </a:solidFill>
                <a:latin typeface="微軟正黑體" pitchFamily="34" charset="-120"/>
                <a:ea typeface="微軟正黑體" pitchFamily="34" charset="-120"/>
                <a:cs typeface="Times New Roman" pitchFamily="18" charset="0"/>
              </a:rPr>
            </a:br>
            <a:r>
              <a:rPr kumimoji="0" lang="zh-TW" altLang="en-US" sz="1800" b="1" dirty="0">
                <a:solidFill>
                  <a:srgbClr val="000000"/>
                </a:solidFill>
                <a:latin typeface="微軟正黑體" pitchFamily="34" charset="-120"/>
                <a:ea typeface="微軟正黑體" pitchFamily="34" charset="-120"/>
                <a:cs typeface="Times New Roman" pitchFamily="18" charset="0"/>
              </a:rPr>
              <a:t>第二輪分發：</a:t>
            </a:r>
            <a:r>
              <a:rPr kumimoji="0" lang="zh-TW" altLang="zh-TW" sz="1800" dirty="0">
                <a:solidFill>
                  <a:srgbClr val="000000"/>
                </a:solidFill>
                <a:latin typeface="微軟正黑體" pitchFamily="34" charset="-120"/>
                <a:ea typeface="微軟正黑體" pitchFamily="34" charset="-120"/>
                <a:cs typeface="Times New Roman" pitchFamily="18" charset="0"/>
              </a:rPr>
              <a:t>進行缺額校系分發作業。各大學對同一推薦學校</a:t>
            </a:r>
            <a:r>
              <a:rPr kumimoji="0" lang="zh-TW" altLang="zh-TW" sz="1800" dirty="0">
                <a:solidFill>
                  <a:srgbClr val="FF0000"/>
                </a:solidFill>
                <a:latin typeface="微軟正黑體" pitchFamily="34" charset="-120"/>
                <a:ea typeface="微軟正黑體" pitchFamily="34" charset="-120"/>
                <a:cs typeface="Times New Roman" pitchFamily="18" charset="0"/>
              </a:rPr>
              <a:t>再錄取人數</a:t>
            </a:r>
            <a:br>
              <a:rPr kumimoji="0" lang="en-US" altLang="zh-TW" sz="1800" dirty="0">
                <a:solidFill>
                  <a:srgbClr val="FF0000"/>
                </a:solidFill>
                <a:latin typeface="微軟正黑體" pitchFamily="34" charset="-120"/>
                <a:ea typeface="微軟正黑體" pitchFamily="34" charset="-120"/>
                <a:cs typeface="Times New Roman" pitchFamily="18" charset="0"/>
              </a:rPr>
            </a:br>
            <a:r>
              <a:rPr kumimoji="0" lang="zh-TW" altLang="en-US" sz="1800" dirty="0">
                <a:solidFill>
                  <a:srgbClr val="FF0000"/>
                </a:solidFill>
                <a:latin typeface="微軟正黑體" pitchFamily="34" charset="-120"/>
                <a:ea typeface="微軟正黑體" pitchFamily="34" charset="-120"/>
                <a:cs typeface="Times New Roman" pitchFamily="18" charset="0"/>
              </a:rPr>
              <a:t>                        </a:t>
            </a:r>
            <a:r>
              <a:rPr kumimoji="0" lang="zh-TW" altLang="zh-TW" sz="1800" dirty="0">
                <a:solidFill>
                  <a:srgbClr val="FF0000"/>
                </a:solidFill>
                <a:latin typeface="微軟正黑體" pitchFamily="34" charset="-120"/>
                <a:ea typeface="微軟正黑體" pitchFamily="34" charset="-120"/>
                <a:cs typeface="Times New Roman" pitchFamily="18" charset="0"/>
              </a:rPr>
              <a:t>不受</a:t>
            </a:r>
            <a:r>
              <a:rPr kumimoji="0" lang="zh-TW" altLang="en-US" sz="1800" dirty="0">
                <a:solidFill>
                  <a:srgbClr val="FF0000"/>
                </a:solidFill>
                <a:latin typeface="微軟正黑體" pitchFamily="34" charset="-120"/>
                <a:ea typeface="微軟正黑體" pitchFamily="34" charset="-120"/>
                <a:cs typeface="Times New Roman" pitchFamily="18" charset="0"/>
              </a:rPr>
              <a:t>1</a:t>
            </a:r>
            <a:r>
              <a:rPr kumimoji="0" lang="zh-TW" altLang="zh-TW" sz="1800" dirty="0">
                <a:solidFill>
                  <a:srgbClr val="FF0000"/>
                </a:solidFill>
                <a:latin typeface="微軟正黑體" pitchFamily="34" charset="-120"/>
                <a:ea typeface="微軟正黑體" pitchFamily="34" charset="-120"/>
                <a:cs typeface="Times New Roman" pitchFamily="18" charset="0"/>
              </a:rPr>
              <a:t>名之限制。</a:t>
            </a:r>
            <a:br>
              <a:rPr kumimoji="0" lang="en-US" altLang="zh-TW" sz="2000" dirty="0">
                <a:solidFill>
                  <a:srgbClr val="000000"/>
                </a:solidFill>
                <a:latin typeface="微軟正黑體" pitchFamily="34" charset="-120"/>
                <a:ea typeface="微軟正黑體" pitchFamily="34" charset="-120"/>
                <a:cs typeface="Times New Roman" pitchFamily="18" charset="0"/>
              </a:rPr>
            </a:br>
            <a:r>
              <a:rPr kumimoji="0" lang="en-US" altLang="zh-TW" sz="2000" b="1" dirty="0">
                <a:solidFill>
                  <a:srgbClr val="0000FF"/>
                </a:solidFill>
                <a:latin typeface="微軟正黑體" pitchFamily="34" charset="-120"/>
                <a:ea typeface="微軟正黑體" pitchFamily="34" charset="-120"/>
                <a:cs typeface="Times New Roman" pitchFamily="18" charset="0"/>
              </a:rPr>
              <a:t>※</a:t>
            </a:r>
            <a:r>
              <a:rPr kumimoji="0" lang="zh-TW" altLang="en-US" sz="2000" b="1" dirty="0">
                <a:solidFill>
                  <a:srgbClr val="0000FF"/>
                </a:solidFill>
                <a:latin typeface="微軟正黑體" pitchFamily="34" charset="-120"/>
                <a:ea typeface="微軟正黑體" pitchFamily="34" charset="-120"/>
                <a:cs typeface="Times New Roman" pitchFamily="18" charset="0"/>
              </a:rPr>
              <a:t>原住民分發比序作業與一般生相同。</a:t>
            </a:r>
            <a:br>
              <a:rPr kumimoji="0" lang="en-US" altLang="zh-TW" sz="1800" dirty="0">
                <a:solidFill>
                  <a:srgbClr val="000000"/>
                </a:solidFill>
                <a:latin typeface="微軟正黑體" pitchFamily="34" charset="-120"/>
                <a:ea typeface="微軟正黑體" pitchFamily="34" charset="-120"/>
                <a:cs typeface="Times New Roman" pitchFamily="18" charset="0"/>
              </a:rPr>
            </a:br>
            <a:endParaRPr kumimoji="0" lang="en-US" altLang="zh-TW" sz="200" dirty="0">
              <a:solidFill>
                <a:srgbClr val="000000"/>
              </a:solidFill>
              <a:latin typeface="微軟正黑體" pitchFamily="34" charset="-120"/>
              <a:ea typeface="微軟正黑體" pitchFamily="34" charset="-120"/>
              <a:cs typeface="Times New Roman" pitchFamily="18" charset="0"/>
            </a:endParaRPr>
          </a:p>
          <a:p>
            <a:pPr algn="just">
              <a:spcBef>
                <a:spcPts val="1200"/>
              </a:spcBef>
              <a:spcAft>
                <a:spcPts val="1800"/>
              </a:spcAft>
              <a:buClr>
                <a:schemeClr val="accent2"/>
              </a:buClr>
              <a:buFont typeface="Wingdings" pitchFamily="2" charset="2"/>
              <a:buChar char="n"/>
            </a:pPr>
            <a:r>
              <a:rPr kumimoji="0" lang="zh-TW" altLang="zh-TW" sz="2100" dirty="0">
                <a:solidFill>
                  <a:srgbClr val="000000"/>
                </a:solidFill>
                <a:latin typeface="微軟正黑體" pitchFamily="34" charset="-120"/>
                <a:ea typeface="微軟正黑體" pitchFamily="34" charset="-120"/>
                <a:cs typeface="Times New Roman" pitchFamily="18" charset="0"/>
              </a:rPr>
              <a:t>分發</a:t>
            </a:r>
            <a:r>
              <a:rPr kumimoji="0" lang="zh-TW" altLang="en-US" sz="2100" dirty="0">
                <a:solidFill>
                  <a:srgbClr val="000000"/>
                </a:solidFill>
                <a:latin typeface="微軟正黑體" pitchFamily="34" charset="-120"/>
                <a:ea typeface="微軟正黑體" pitchFamily="34" charset="-120"/>
                <a:cs typeface="Times New Roman" pitchFamily="18" charset="0"/>
              </a:rPr>
              <a:t>錄</a:t>
            </a:r>
            <a:r>
              <a:rPr kumimoji="0" lang="zh-TW" altLang="zh-TW" sz="2100" dirty="0">
                <a:solidFill>
                  <a:srgbClr val="000000"/>
                </a:solidFill>
                <a:latin typeface="微軟正黑體" pitchFamily="34" charset="-120"/>
                <a:ea typeface="微軟正黑體" pitchFamily="34" charset="-120"/>
                <a:cs typeface="Times New Roman" pitchFamily="18" charset="0"/>
              </a:rPr>
              <a:t>取生即取得各該校系之入學資格，</a:t>
            </a:r>
            <a:r>
              <a:rPr kumimoji="0" lang="zh-TW" altLang="zh-TW" sz="2100" b="1" dirty="0">
                <a:solidFill>
                  <a:srgbClr val="FF0000"/>
                </a:solidFill>
                <a:latin typeface="微軟正黑體" pitchFamily="34" charset="-120"/>
                <a:ea typeface="微軟正黑體" pitchFamily="34" charset="-120"/>
                <a:cs typeface="Times New Roman" pitchFamily="18" charset="0"/>
              </a:rPr>
              <a:t>無論放棄與否，一律</a:t>
            </a:r>
            <a:r>
              <a:rPr kumimoji="0" lang="zh-TW" altLang="en-US" sz="2100" b="1" dirty="0">
                <a:solidFill>
                  <a:srgbClr val="FF0000"/>
                </a:solidFill>
                <a:latin typeface="微軟正黑體" pitchFamily="34" charset="-120"/>
                <a:ea typeface="微軟正黑體" pitchFamily="34" charset="-120"/>
                <a:cs typeface="Times New Roman" pitchFamily="18" charset="0"/>
              </a:rPr>
              <a:t>不</a:t>
            </a:r>
            <a:r>
              <a:rPr kumimoji="0" lang="zh-TW" altLang="zh-TW" sz="2100" b="1" dirty="0">
                <a:solidFill>
                  <a:srgbClr val="FF0000"/>
                </a:solidFill>
                <a:latin typeface="微軟正黑體" pitchFamily="34" charset="-120"/>
                <a:ea typeface="微軟正黑體" pitchFamily="34" charset="-120"/>
                <a:cs typeface="Times New Roman" pitchFamily="18" charset="0"/>
              </a:rPr>
              <a:t>得報名</a:t>
            </a:r>
            <a:r>
              <a:rPr kumimoji="0" lang="zh-TW" altLang="zh-TW" sz="2100" dirty="0">
                <a:solidFill>
                  <a:srgbClr val="000000"/>
                </a:solidFill>
                <a:latin typeface="微軟正黑體" pitchFamily="34" charset="-120"/>
                <a:ea typeface="微軟正黑體" pitchFamily="34" charset="-120"/>
                <a:cs typeface="Times New Roman" pitchFamily="18" charset="0"/>
              </a:rPr>
              <a:t>當學</a:t>
            </a:r>
            <a:r>
              <a:rPr kumimoji="0" lang="zh-TW" altLang="en-US" sz="2100" dirty="0">
                <a:solidFill>
                  <a:srgbClr val="000000"/>
                </a:solidFill>
                <a:latin typeface="微軟正黑體" pitchFamily="34" charset="-120"/>
                <a:ea typeface="微軟正黑體" pitchFamily="34" charset="-120"/>
                <a:cs typeface="Times New Roman" pitchFamily="18" charset="0"/>
              </a:rPr>
              <a:t>年度</a:t>
            </a:r>
            <a:r>
              <a:rPr kumimoji="0" lang="zh-TW" altLang="zh-TW" sz="2100" dirty="0">
                <a:solidFill>
                  <a:srgbClr val="000000"/>
                </a:solidFill>
                <a:latin typeface="微軟正黑體" pitchFamily="34" charset="-120"/>
                <a:ea typeface="微軟正黑體" pitchFamily="34" charset="-120"/>
                <a:cs typeface="Times New Roman" pitchFamily="18" charset="0"/>
              </a:rPr>
              <a:t>大學「申請</a:t>
            </a:r>
            <a:r>
              <a:rPr kumimoji="0" lang="zh-TW" altLang="en-US" sz="2100" dirty="0">
                <a:solidFill>
                  <a:srgbClr val="000000"/>
                </a:solidFill>
                <a:latin typeface="微軟正黑體" pitchFamily="34" charset="-120"/>
                <a:ea typeface="微軟正黑體" pitchFamily="34" charset="-120"/>
                <a:cs typeface="Times New Roman" pitchFamily="18" charset="0"/>
              </a:rPr>
              <a:t>入學</a:t>
            </a:r>
            <a:r>
              <a:rPr kumimoji="0" lang="zh-TW" altLang="zh-TW" sz="2100" dirty="0">
                <a:solidFill>
                  <a:srgbClr val="000000"/>
                </a:solidFill>
                <a:latin typeface="微軟正黑體" pitchFamily="34" charset="-120"/>
                <a:ea typeface="微軟正黑體" pitchFamily="34" charset="-120"/>
                <a:cs typeface="Times New Roman" pitchFamily="18" charset="0"/>
              </a:rPr>
              <a:t>」及參加「科技校院日間部四年制申請入學</a:t>
            </a:r>
            <a:r>
              <a:rPr kumimoji="0" lang="zh-TW" altLang="en-US" sz="2100" dirty="0">
                <a:solidFill>
                  <a:srgbClr val="000000"/>
                </a:solidFill>
                <a:latin typeface="微軟正黑體" pitchFamily="34" charset="-120"/>
                <a:ea typeface="微軟正黑體" pitchFamily="34" charset="-120"/>
                <a:cs typeface="Times New Roman" pitchFamily="18" charset="0"/>
              </a:rPr>
              <a:t>聯合招生</a:t>
            </a:r>
            <a:r>
              <a:rPr kumimoji="0" lang="zh-TW" altLang="zh-TW" sz="2100" dirty="0">
                <a:solidFill>
                  <a:srgbClr val="000000"/>
                </a:solidFill>
                <a:latin typeface="微軟正黑體" pitchFamily="34" charset="-120"/>
                <a:ea typeface="微軟正黑體" pitchFamily="34" charset="-120"/>
                <a:cs typeface="Times New Roman" pitchFamily="18" charset="0"/>
              </a:rPr>
              <a:t>」第一階段篩選。</a:t>
            </a:r>
            <a:endParaRPr kumimoji="0" lang="en-US" altLang="zh-TW" sz="2100" dirty="0">
              <a:solidFill>
                <a:srgbClr val="000000"/>
              </a:solidFill>
              <a:latin typeface="微軟正黑體" pitchFamily="34" charset="-120"/>
              <a:ea typeface="微軟正黑體" pitchFamily="34" charset="-120"/>
              <a:cs typeface="Times New Roman" pitchFamily="18" charset="0"/>
            </a:endParaRPr>
          </a:p>
          <a:p>
            <a:pPr algn="just">
              <a:spcBef>
                <a:spcPts val="600"/>
              </a:spcBef>
              <a:buClr>
                <a:schemeClr val="accent2"/>
              </a:buClr>
              <a:buFont typeface="Wingdings" pitchFamily="2" charset="2"/>
              <a:buChar char="n"/>
            </a:pPr>
            <a:r>
              <a:rPr kumimoji="0" lang="zh-TW" altLang="zh-TW" sz="2100" dirty="0">
                <a:solidFill>
                  <a:srgbClr val="000000"/>
                </a:solidFill>
                <a:latin typeface="微軟正黑體" pitchFamily="34" charset="-120"/>
                <a:ea typeface="微軟正黑體" pitchFamily="34" charset="-120"/>
                <a:cs typeface="Times New Roman" pitchFamily="18" charset="0"/>
              </a:rPr>
              <a:t>分發</a:t>
            </a:r>
            <a:r>
              <a:rPr kumimoji="0" lang="zh-TW" altLang="en-US" sz="2100" dirty="0">
                <a:solidFill>
                  <a:srgbClr val="000000"/>
                </a:solidFill>
                <a:latin typeface="微軟正黑體" pitchFamily="34" charset="-120"/>
                <a:ea typeface="微軟正黑體" pitchFamily="34" charset="-120"/>
                <a:cs typeface="Times New Roman" pitchFamily="18" charset="0"/>
              </a:rPr>
              <a:t>錄</a:t>
            </a:r>
            <a:r>
              <a:rPr kumimoji="0" lang="zh-TW" altLang="zh-TW" sz="2100" dirty="0">
                <a:solidFill>
                  <a:srgbClr val="000000"/>
                </a:solidFill>
                <a:latin typeface="微軟正黑體" pitchFamily="34" charset="-120"/>
                <a:ea typeface="微軟正黑體" pitchFamily="34" charset="-120"/>
                <a:cs typeface="Times New Roman" pitchFamily="18" charset="0"/>
              </a:rPr>
              <a:t>取生</a:t>
            </a:r>
            <a:r>
              <a:rPr kumimoji="0" lang="zh-TW" altLang="en-US" sz="2100" b="1" dirty="0">
                <a:solidFill>
                  <a:srgbClr val="FF0000"/>
                </a:solidFill>
                <a:latin typeface="微軟正黑體" pitchFamily="34" charset="-120"/>
                <a:ea typeface="微軟正黑體" pitchFamily="34" charset="-120"/>
                <a:cs typeface="Times New Roman" pitchFamily="18" charset="0"/>
              </a:rPr>
              <a:t>未於</a:t>
            </a:r>
            <a:r>
              <a:rPr kumimoji="0" lang="en-US" altLang="zh-TW" sz="2100" b="1" dirty="0">
                <a:solidFill>
                  <a:srgbClr val="FF0000"/>
                </a:solidFill>
                <a:latin typeface="微軟正黑體" pitchFamily="34" charset="-120"/>
                <a:ea typeface="微軟正黑體" pitchFamily="34" charset="-120"/>
                <a:cs typeface="Times New Roman" pitchFamily="18" charset="0"/>
              </a:rPr>
              <a:t>111.03.24</a:t>
            </a:r>
            <a:r>
              <a:rPr kumimoji="0" lang="zh-TW" altLang="en-US" sz="2100" b="1" dirty="0">
                <a:solidFill>
                  <a:srgbClr val="FF0000"/>
                </a:solidFill>
                <a:latin typeface="微軟正黑體" pitchFamily="34" charset="-120"/>
                <a:ea typeface="微軟正黑體" pitchFamily="34" charset="-120"/>
                <a:cs typeface="Times New Roman" pitchFamily="18" charset="0"/>
              </a:rPr>
              <a:t>前完成「網路聲明放棄入學資格」者</a:t>
            </a:r>
            <a:r>
              <a:rPr kumimoji="0" lang="zh-TW" altLang="en-US" sz="2100" dirty="0">
                <a:solidFill>
                  <a:srgbClr val="000000"/>
                </a:solidFill>
                <a:latin typeface="微軟正黑體" pitchFamily="34" charset="-120"/>
                <a:ea typeface="微軟正黑體" pitchFamily="34" charset="-120"/>
                <a:cs typeface="Times New Roman" pitchFamily="18" charset="0"/>
              </a:rPr>
              <a:t>，一律</a:t>
            </a:r>
            <a:r>
              <a:rPr kumimoji="0" lang="zh-TW" altLang="zh-TW" sz="2100" dirty="0">
                <a:solidFill>
                  <a:srgbClr val="000000"/>
                </a:solidFill>
                <a:latin typeface="微軟正黑體" pitchFamily="34" charset="-120"/>
                <a:ea typeface="微軟正黑體" pitchFamily="34" charset="-120"/>
                <a:cs typeface="Times New Roman" pitchFamily="18" charset="0"/>
              </a:rPr>
              <a:t>不得參加當學</a:t>
            </a:r>
            <a:r>
              <a:rPr kumimoji="0" lang="zh-TW" altLang="en-US" sz="2100" dirty="0">
                <a:solidFill>
                  <a:srgbClr val="000000"/>
                </a:solidFill>
                <a:latin typeface="微軟正黑體" pitchFamily="34" charset="-120"/>
                <a:ea typeface="微軟正黑體" pitchFamily="34" charset="-120"/>
                <a:cs typeface="Times New Roman" pitchFamily="18" charset="0"/>
              </a:rPr>
              <a:t>年度「</a:t>
            </a:r>
            <a:r>
              <a:rPr kumimoji="0" lang="zh-TW" altLang="zh-TW" sz="2100" dirty="0">
                <a:solidFill>
                  <a:srgbClr val="000000"/>
                </a:solidFill>
                <a:latin typeface="微軟正黑體" pitchFamily="34" charset="-120"/>
                <a:ea typeface="微軟正黑體" pitchFamily="34" charset="-120"/>
                <a:cs typeface="Times New Roman" pitchFamily="18" charset="0"/>
              </a:rPr>
              <a:t>大學</a:t>
            </a:r>
            <a:r>
              <a:rPr kumimoji="0" lang="zh-TW" altLang="en-US" sz="2100" dirty="0">
                <a:solidFill>
                  <a:srgbClr val="000000"/>
                </a:solidFill>
                <a:latin typeface="微軟正黑體" pitchFamily="34" charset="-120"/>
                <a:ea typeface="微軟正黑體" pitchFamily="34" charset="-120"/>
                <a:cs typeface="Times New Roman" pitchFamily="18" charset="0"/>
              </a:rPr>
              <a:t>分發</a:t>
            </a:r>
            <a:r>
              <a:rPr kumimoji="0" lang="zh-TW" altLang="zh-TW" sz="2100" dirty="0">
                <a:solidFill>
                  <a:srgbClr val="000000"/>
                </a:solidFill>
                <a:latin typeface="微軟正黑體" pitchFamily="34" charset="-120"/>
                <a:ea typeface="微軟正黑體" pitchFamily="34" charset="-120"/>
                <a:cs typeface="Times New Roman" pitchFamily="18" charset="0"/>
              </a:rPr>
              <a:t>入學招生</a:t>
            </a:r>
            <a:r>
              <a:rPr kumimoji="0" lang="zh-TW" altLang="en-US" sz="2100" dirty="0">
                <a:solidFill>
                  <a:srgbClr val="000000"/>
                </a:solidFill>
                <a:latin typeface="微軟正黑體" pitchFamily="34" charset="-120"/>
                <a:ea typeface="微軟正黑體" pitchFamily="34" charset="-120"/>
                <a:cs typeface="Times New Roman" pitchFamily="18" charset="0"/>
              </a:rPr>
              <a:t>」、</a:t>
            </a:r>
            <a:r>
              <a:rPr kumimoji="0" lang="zh-TW" altLang="zh-TW" sz="2100" dirty="0">
                <a:solidFill>
                  <a:srgbClr val="000000"/>
                </a:solidFill>
                <a:latin typeface="微軟正黑體" pitchFamily="34" charset="-120"/>
                <a:ea typeface="微軟正黑體" pitchFamily="34" charset="-120"/>
                <a:cs typeface="Times New Roman" pitchFamily="18" charset="0"/>
              </a:rPr>
              <a:t>「科技校院四年制及專科學校二年制甄選入學招生」及「科技校院四年制及專科學校二年制日間部聯合登記分發入學招生」。</a:t>
            </a:r>
            <a:endParaRPr kumimoji="0" lang="en-US" altLang="zh-TW" sz="2100" dirty="0">
              <a:solidFill>
                <a:srgbClr val="000000"/>
              </a:solidFill>
              <a:latin typeface="微軟正黑體" pitchFamily="34" charset="-120"/>
              <a:ea typeface="微軟正黑體" pitchFamily="34" charset="-120"/>
              <a:cs typeface="Times New Roman" pitchFamily="18" charset="0"/>
            </a:endParaRPr>
          </a:p>
        </p:txBody>
      </p:sp>
      <p:pic>
        <p:nvPicPr>
          <p:cNvPr id="12" name="圖片 11">
            <a:extLst>
              <a:ext uri="{FF2B5EF4-FFF2-40B4-BE49-F238E27FC236}">
                <a16:creationId xmlns:a16="http://schemas.microsoft.com/office/drawing/2014/main" id="{94429436-C92B-4C92-8369-C8A3A681DE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6929" y="204707"/>
            <a:ext cx="1771199" cy="540000"/>
          </a:xfrm>
          <a:prstGeom prst="rect">
            <a:avLst/>
          </a:prstGeom>
        </p:spPr>
      </p:pic>
      <p:sp>
        <p:nvSpPr>
          <p:cNvPr id="3" name="投影片編號版面配置區 2">
            <a:extLst>
              <a:ext uri="{FF2B5EF4-FFF2-40B4-BE49-F238E27FC236}">
                <a16:creationId xmlns:a16="http://schemas.microsoft.com/office/drawing/2014/main" id="{2A49319C-B461-48BE-87D8-C438C1C2AE7A}"/>
              </a:ext>
            </a:extLst>
          </p:cNvPr>
          <p:cNvSpPr>
            <a:spLocks noGrp="1"/>
          </p:cNvSpPr>
          <p:nvPr>
            <p:ph type="sldNum" sz="quarter" idx="12"/>
          </p:nvPr>
        </p:nvSpPr>
        <p:spPr/>
        <p:txBody>
          <a:bodyPr/>
          <a:lstStyle/>
          <a:p>
            <a:fld id="{ABC027CB-4B16-4B21-A276-8705E54D5316}" type="slidenum">
              <a:rPr lang="zh-CN" altLang="en-US" smtClean="0"/>
              <a:pPr/>
              <a:t>17</a:t>
            </a:fld>
            <a:endParaRPr lang="zh-CN" altLang="en-US"/>
          </a:p>
        </p:txBody>
      </p:sp>
    </p:spTree>
    <p:extLst>
      <p:ext uri="{BB962C8B-B14F-4D97-AF65-F5344CB8AC3E}">
        <p14:creationId xmlns:p14="http://schemas.microsoft.com/office/powerpoint/2010/main" val="300140822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14:presetBounceEnd="20000">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14:bounceEnd="20000">
                                          <p:cBhvr additive="base">
                                            <p:cTn id="7" dur="500" fill="hold"/>
                                            <p:tgtEl>
                                              <p:spTgt spid="36"/>
                                            </p:tgtEl>
                                            <p:attrNameLst>
                                              <p:attrName>ppt_x</p:attrName>
                                            </p:attrNameLst>
                                          </p:cBhvr>
                                          <p:tavLst>
                                            <p:tav tm="0">
                                              <p:val>
                                                <p:strVal val="1+#ppt_w/2"/>
                                              </p:val>
                                            </p:tav>
                                            <p:tav tm="100000">
                                              <p:val>
                                                <p:strVal val="#ppt_x"/>
                                              </p:val>
                                            </p:tav>
                                          </p:tavLst>
                                        </p:anim>
                                        <p:anim calcmode="lin" valueType="num" p14:bounceEnd="20000">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14:presetBounceEnd="20000">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14:bounceEnd="20000">
                                          <p:cBhvr additive="base">
                                            <p:cTn id="11" dur="500" fill="hold"/>
                                            <p:tgtEl>
                                              <p:spTgt spid="37"/>
                                            </p:tgtEl>
                                            <p:attrNameLst>
                                              <p:attrName>ppt_x</p:attrName>
                                            </p:attrNameLst>
                                          </p:cBhvr>
                                          <p:tavLst>
                                            <p:tav tm="0">
                                              <p:val>
                                                <p:strVal val="1+#ppt_w/2"/>
                                              </p:val>
                                            </p:tav>
                                            <p:tav tm="100000">
                                              <p:val>
                                                <p:strVal val="#ppt_x"/>
                                              </p:val>
                                            </p:tav>
                                          </p:tavLst>
                                        </p:anim>
                                        <p:anim calcmode="lin" valueType="num" p14:bounceEnd="20000">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14:presetBounceEnd="20000">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14:bounceEnd="20000">
                                          <p:cBhvr additive="base">
                                            <p:cTn id="15" dur="500" fill="hold"/>
                                            <p:tgtEl>
                                              <p:spTgt spid="39"/>
                                            </p:tgtEl>
                                            <p:attrNameLst>
                                              <p:attrName>ppt_x</p:attrName>
                                            </p:attrNameLst>
                                          </p:cBhvr>
                                          <p:tavLst>
                                            <p:tav tm="0">
                                              <p:val>
                                                <p:strVal val="1+#ppt_w/2"/>
                                              </p:val>
                                            </p:tav>
                                            <p:tav tm="100000">
                                              <p:val>
                                                <p:strVal val="#ppt_x"/>
                                              </p:val>
                                            </p:tav>
                                          </p:tavLst>
                                        </p:anim>
                                        <p:anim calcmode="lin" valueType="num" p14:bounceEnd="20000">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14:presetBounceEnd="20000">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14:bounceEnd="20000">
                                          <p:cBhvr additive="base">
                                            <p:cTn id="19" dur="500" fill="hold"/>
                                            <p:tgtEl>
                                              <p:spTgt spid="38"/>
                                            </p:tgtEl>
                                            <p:attrNameLst>
                                              <p:attrName>ppt_x</p:attrName>
                                            </p:attrNameLst>
                                          </p:cBhvr>
                                          <p:tavLst>
                                            <p:tav tm="0">
                                              <p:val>
                                                <p:strVal val="1+#ppt_w/2"/>
                                              </p:val>
                                            </p:tav>
                                            <p:tav tm="100000">
                                              <p:val>
                                                <p:strVal val="#ppt_x"/>
                                              </p:val>
                                            </p:tav>
                                          </p:tavLst>
                                        </p:anim>
                                        <p:anim calcmode="lin" valueType="num" p14:bounceEnd="20000">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1+#ppt_w/2"/>
                                              </p:val>
                                            </p:tav>
                                            <p:tav tm="100000">
                                              <p:val>
                                                <p:strVal val="#ppt_x"/>
                                              </p:val>
                                            </p:tav>
                                          </p:tavLst>
                                        </p:anim>
                                        <p:anim calcmode="lin" valueType="num">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1+#ppt_w/2"/>
                                              </p:val>
                                            </p:tav>
                                            <p:tav tm="100000">
                                              <p:val>
                                                <p:strVal val="#ppt_x"/>
                                              </p:val>
                                            </p:tav>
                                          </p:tavLst>
                                        </p:anim>
                                        <p:anim calcmode="lin" valueType="num">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1+#ppt_w/2"/>
                                              </p:val>
                                            </p:tav>
                                            <p:tav tm="100000">
                                              <p:val>
                                                <p:strVal val="#ppt_x"/>
                                              </p:val>
                                            </p:tav>
                                          </p:tavLst>
                                        </p:anim>
                                        <p:anim calcmode="lin" valueType="num">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1022190" y="576947"/>
            <a:ext cx="349448" cy="746713"/>
            <a:chOff x="4950565" y="2141272"/>
            <a:chExt cx="3094826" cy="2773962"/>
          </a:xfrm>
        </p:grpSpPr>
        <p:sp>
          <p:nvSpPr>
            <p:cNvPr id="22" name="椭圆 21"/>
            <p:cNvSpPr/>
            <p:nvPr/>
          </p:nvSpPr>
          <p:spPr>
            <a:xfrm>
              <a:off x="4950565" y="2141272"/>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23" name="椭圆 22"/>
            <p:cNvSpPr/>
            <p:nvPr/>
          </p:nvSpPr>
          <p:spPr>
            <a:xfrm>
              <a:off x="7893507" y="4763350"/>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grpSp>
      <p:sp>
        <p:nvSpPr>
          <p:cNvPr id="36" name="椭圆 35"/>
          <p:cNvSpPr/>
          <p:nvPr/>
        </p:nvSpPr>
        <p:spPr>
          <a:xfrm>
            <a:off x="1022190" y="174356"/>
            <a:ext cx="640419" cy="680410"/>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7" name="椭圆 36"/>
          <p:cNvSpPr/>
          <p:nvPr/>
        </p:nvSpPr>
        <p:spPr>
          <a:xfrm>
            <a:off x="526198" y="685039"/>
            <a:ext cx="429267" cy="429267"/>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8" name="椭圆 37"/>
          <p:cNvSpPr/>
          <p:nvPr/>
        </p:nvSpPr>
        <p:spPr>
          <a:xfrm>
            <a:off x="942370" y="1096817"/>
            <a:ext cx="226842" cy="226842"/>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9" name="椭圆 38"/>
          <p:cNvSpPr/>
          <p:nvPr/>
        </p:nvSpPr>
        <p:spPr>
          <a:xfrm>
            <a:off x="1242153" y="996120"/>
            <a:ext cx="293204" cy="293204"/>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Rectangle 50">
            <a:extLst>
              <a:ext uri="{FF2B5EF4-FFF2-40B4-BE49-F238E27FC236}">
                <a16:creationId xmlns:a16="http://schemas.microsoft.com/office/drawing/2014/main" id="{B19E1CFA-1077-47A5-8269-BADA5825BC72}"/>
              </a:ext>
            </a:extLst>
          </p:cNvPr>
          <p:cNvSpPr txBox="1">
            <a:spLocks noChangeArrowheads="1"/>
          </p:cNvSpPr>
          <p:nvPr/>
        </p:nvSpPr>
        <p:spPr bwMode="auto">
          <a:xfrm>
            <a:off x="3338067" y="433772"/>
            <a:ext cx="5943051" cy="6461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latinLnBrk="1" hangingPunct="0">
              <a:spcBef>
                <a:spcPct val="0"/>
              </a:spcBef>
              <a:spcAft>
                <a:spcPct val="0"/>
              </a:spcAft>
              <a:defRPr lang="zh-TW" altLang="zh-TW" sz="1200" kern="1200">
                <a:solidFill>
                  <a:schemeClr val="bg1"/>
                </a:solidFill>
                <a:latin typeface="+mj-lt"/>
                <a:ea typeface="HY견고딕" pitchFamily="18" charset="-127"/>
                <a:cs typeface="+mj-cs"/>
              </a:defRPr>
            </a:lvl1pPr>
            <a:lvl2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2pPr>
            <a:lvl3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3pPr>
            <a:lvl4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4pPr>
            <a:lvl5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5pPr>
            <a:lvl6pPr marL="457200" algn="l" rtl="0" fontAlgn="base" latinLnBrk="1">
              <a:spcBef>
                <a:spcPct val="0"/>
              </a:spcBef>
              <a:spcAft>
                <a:spcPct val="0"/>
              </a:spcAft>
              <a:defRPr sz="3600">
                <a:solidFill>
                  <a:schemeClr val="bg1"/>
                </a:solidFill>
                <a:latin typeface="Calibri" pitchFamily="34" charset="0"/>
                <a:ea typeface="HY견고딕" pitchFamily="18" charset="-127"/>
              </a:defRPr>
            </a:lvl6pPr>
            <a:lvl7pPr marL="914400" algn="l" rtl="0" fontAlgn="base" latinLnBrk="1">
              <a:spcBef>
                <a:spcPct val="0"/>
              </a:spcBef>
              <a:spcAft>
                <a:spcPct val="0"/>
              </a:spcAft>
              <a:defRPr sz="3600">
                <a:solidFill>
                  <a:schemeClr val="bg1"/>
                </a:solidFill>
                <a:latin typeface="Calibri" pitchFamily="34" charset="0"/>
                <a:ea typeface="HY견고딕" pitchFamily="18" charset="-127"/>
              </a:defRPr>
            </a:lvl7pPr>
            <a:lvl8pPr marL="1371600" algn="l" rtl="0" fontAlgn="base" latinLnBrk="1">
              <a:spcBef>
                <a:spcPct val="0"/>
              </a:spcBef>
              <a:spcAft>
                <a:spcPct val="0"/>
              </a:spcAft>
              <a:defRPr sz="3600">
                <a:solidFill>
                  <a:schemeClr val="bg1"/>
                </a:solidFill>
                <a:latin typeface="Calibri" pitchFamily="34" charset="0"/>
                <a:ea typeface="HY견고딕" pitchFamily="18" charset="-127"/>
              </a:defRPr>
            </a:lvl8pPr>
            <a:lvl9pPr marL="1828800" algn="l" rtl="0" fontAlgn="base" latinLnBrk="1">
              <a:spcBef>
                <a:spcPct val="0"/>
              </a:spcBef>
              <a:spcAft>
                <a:spcPct val="0"/>
              </a:spcAft>
              <a:defRPr sz="3600">
                <a:solidFill>
                  <a:schemeClr val="bg1"/>
                </a:solidFill>
                <a:latin typeface="Calibri" pitchFamily="34" charset="0"/>
                <a:ea typeface="HY견고딕" pitchFamily="18" charset="-127"/>
              </a:defRPr>
            </a:lvl9pPr>
          </a:lstStyle>
          <a:p>
            <a:pPr algn="ctr" eaLnBrk="1" hangingPunct="1"/>
            <a:r>
              <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第</a:t>
            </a:r>
            <a:r>
              <a:rPr lang="en-US" altLang="zh-TW"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8</a:t>
            </a:r>
            <a:r>
              <a:rPr lang="zh-TW" altLang="zh-TW"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類學群</a:t>
            </a:r>
            <a:r>
              <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篩選及甄試錄取</a:t>
            </a:r>
            <a:endParaRPr lang="zh-TW" altLang="en-US" sz="4000" b="1" dirty="0">
              <a:solidFill>
                <a:srgbClr val="003366"/>
              </a:solidFill>
              <a:latin typeface="Microsoft YaHei" panose="020B0503020204020204" pitchFamily="34" charset="-122"/>
              <a:ea typeface="Microsoft YaHei" panose="020B0503020204020204" pitchFamily="34" charset="-122"/>
              <a:cs typeface="Times New Roman" pitchFamily="18" charset="0"/>
            </a:endParaRPr>
          </a:p>
        </p:txBody>
      </p:sp>
      <p:sp>
        <p:nvSpPr>
          <p:cNvPr id="14" name="Rectangle 1">
            <a:extLst>
              <a:ext uri="{FF2B5EF4-FFF2-40B4-BE49-F238E27FC236}">
                <a16:creationId xmlns:a16="http://schemas.microsoft.com/office/drawing/2014/main" id="{B6D01B6F-3299-49CB-BB4A-1F0FFCFF0CE4}"/>
              </a:ext>
            </a:extLst>
          </p:cNvPr>
          <p:cNvSpPr>
            <a:spLocks noChangeArrowheads="1"/>
          </p:cNvSpPr>
          <p:nvPr/>
        </p:nvSpPr>
        <p:spPr bwMode="auto">
          <a:xfrm>
            <a:off x="1684393" y="1359031"/>
            <a:ext cx="9695648" cy="5149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108000" anchor="t">
            <a:noAutofit/>
          </a:bodyPr>
          <a:lstStyle>
            <a:lvl1pPr marL="360363" indent="-360363"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742950" indent="-285750"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a:spcBef>
                <a:spcPts val="0"/>
              </a:spcBef>
              <a:buClr>
                <a:schemeClr val="accent2"/>
              </a:buClr>
              <a:buSzPct val="90000"/>
              <a:buFont typeface="Wingdings" pitchFamily="2" charset="2"/>
              <a:buChar char="n"/>
            </a:pPr>
            <a:r>
              <a:rPr kumimoji="0" lang="zh-TW" altLang="en-US" sz="2200" b="1" dirty="0">
                <a:solidFill>
                  <a:srgbClr val="000000"/>
                </a:solidFill>
                <a:latin typeface="微軟正黑體" pitchFamily="34" charset="-120"/>
                <a:ea typeface="微軟正黑體" pitchFamily="34" charset="-120"/>
                <a:cs typeface="Times New Roman" pitchFamily="18" charset="0"/>
              </a:rPr>
              <a:t>比序篩選由本會進行，得採二輪比序作業。</a:t>
            </a:r>
            <a:endParaRPr kumimoji="0" lang="en-US" altLang="zh-TW" sz="2200" b="1" dirty="0">
              <a:solidFill>
                <a:srgbClr val="000000"/>
              </a:solidFill>
              <a:latin typeface="微軟正黑體" pitchFamily="34" charset="-120"/>
              <a:ea typeface="微軟正黑體" pitchFamily="34" charset="-120"/>
              <a:cs typeface="Times New Roman" pitchFamily="18" charset="0"/>
            </a:endParaRPr>
          </a:p>
          <a:p>
            <a:pPr marL="360000" indent="0">
              <a:spcBef>
                <a:spcPts val="0"/>
              </a:spcBef>
              <a:spcAft>
                <a:spcPts val="1200"/>
              </a:spcAft>
              <a:buClr>
                <a:srgbClr val="FFCB65"/>
              </a:buClr>
              <a:buSzPct val="90000"/>
              <a:buNone/>
            </a:pPr>
            <a:r>
              <a:rPr kumimoji="0" lang="zh-TW" altLang="en-US" sz="1600" b="1" dirty="0">
                <a:solidFill>
                  <a:srgbClr val="000000"/>
                </a:solidFill>
                <a:latin typeface="微軟正黑體" pitchFamily="34" charset="-120"/>
                <a:ea typeface="微軟正黑體" pitchFamily="34" charset="-120"/>
                <a:cs typeface="Times New Roman" pitchFamily="18" charset="0"/>
              </a:rPr>
              <a:t>第一輪比序：</a:t>
            </a:r>
            <a:r>
              <a:rPr kumimoji="0" lang="zh-TW" altLang="zh-TW" sz="1600" dirty="0">
                <a:solidFill>
                  <a:srgbClr val="000000"/>
                </a:solidFill>
                <a:latin typeface="微軟正黑體" pitchFamily="34" charset="-120"/>
                <a:ea typeface="微軟正黑體" pitchFamily="34" charset="-120"/>
                <a:cs typeface="Times New Roman" pitchFamily="18" charset="0"/>
              </a:rPr>
              <a:t>各推薦學校於第一輪比序時，就</a:t>
            </a:r>
            <a:r>
              <a:rPr kumimoji="0" lang="zh-TW" altLang="zh-TW" sz="1600" dirty="0">
                <a:solidFill>
                  <a:srgbClr val="FF0000"/>
                </a:solidFill>
                <a:latin typeface="微軟正黑體" pitchFamily="34" charset="-120"/>
                <a:ea typeface="微軟正黑體" pitchFamily="34" charset="-120"/>
                <a:cs typeface="Times New Roman" pitchFamily="18" charset="0"/>
              </a:rPr>
              <a:t>同一所大學之通過篩選學生以</a:t>
            </a:r>
            <a:r>
              <a:rPr kumimoji="0" lang="en-US" altLang="zh-TW" sz="1600" dirty="0">
                <a:solidFill>
                  <a:srgbClr val="FF0000"/>
                </a:solidFill>
                <a:latin typeface="微軟正黑體" pitchFamily="34" charset="-120"/>
                <a:ea typeface="微軟正黑體" pitchFamily="34" charset="-120"/>
                <a:cs typeface="Times New Roman" pitchFamily="18" charset="0"/>
              </a:rPr>
              <a:t>1</a:t>
            </a:r>
            <a:r>
              <a:rPr kumimoji="0" lang="zh-TW" altLang="zh-TW" sz="1600" dirty="0">
                <a:solidFill>
                  <a:srgbClr val="FF0000"/>
                </a:solidFill>
                <a:latin typeface="微軟正黑體" pitchFamily="34" charset="-120"/>
                <a:ea typeface="微軟正黑體" pitchFamily="34" charset="-120"/>
                <a:cs typeface="Times New Roman" pitchFamily="18" charset="0"/>
              </a:rPr>
              <a:t>名為限</a:t>
            </a:r>
            <a:r>
              <a:rPr kumimoji="0" lang="zh-TW" altLang="zh-TW" sz="1600" dirty="0">
                <a:solidFill>
                  <a:srgbClr val="000000"/>
                </a:solidFill>
                <a:latin typeface="微軟正黑體" pitchFamily="34" charset="-120"/>
                <a:ea typeface="微軟正黑體" pitchFamily="34" charset="-120"/>
                <a:cs typeface="Times New Roman" pitchFamily="18" charset="0"/>
              </a:rPr>
              <a:t>。</a:t>
            </a:r>
            <a:br>
              <a:rPr kumimoji="0" lang="en-US" altLang="zh-TW" sz="1600" dirty="0">
                <a:solidFill>
                  <a:srgbClr val="000000"/>
                </a:solidFill>
                <a:latin typeface="微軟正黑體" pitchFamily="34" charset="-120"/>
                <a:ea typeface="微軟正黑體" pitchFamily="34" charset="-120"/>
                <a:cs typeface="Times New Roman" pitchFamily="18" charset="0"/>
              </a:rPr>
            </a:br>
            <a:r>
              <a:rPr kumimoji="0" lang="zh-TW" altLang="en-US" sz="1600" b="1" dirty="0">
                <a:solidFill>
                  <a:srgbClr val="000000"/>
                </a:solidFill>
                <a:latin typeface="微軟正黑體" pitchFamily="34" charset="-120"/>
                <a:ea typeface="微軟正黑體" pitchFamily="34" charset="-120"/>
                <a:cs typeface="Times New Roman" pitchFamily="18" charset="0"/>
              </a:rPr>
              <a:t>第二輪比序：</a:t>
            </a:r>
            <a:r>
              <a:rPr kumimoji="0" lang="zh-TW" altLang="zh-TW" sz="1600" dirty="0">
                <a:solidFill>
                  <a:srgbClr val="000000"/>
                </a:solidFill>
                <a:latin typeface="微軟正黑體" pitchFamily="34" charset="-120"/>
                <a:ea typeface="微軟正黑體" pitchFamily="34" charset="-120"/>
                <a:cs typeface="Times New Roman" pitchFamily="18" charset="0"/>
              </a:rPr>
              <a:t>第一輪比序後通過篩選人數未達校系所訂預計甄試人數時，</a:t>
            </a:r>
            <a:r>
              <a:rPr kumimoji="0" lang="zh-TW" altLang="en-US" sz="1600" dirty="0">
                <a:solidFill>
                  <a:srgbClr val="000000"/>
                </a:solidFill>
                <a:latin typeface="微軟正黑體" pitchFamily="34" charset="-120"/>
                <a:ea typeface="微軟正黑體" pitchFamily="34" charset="-120"/>
                <a:cs typeface="Times New Roman" pitchFamily="18" charset="0"/>
              </a:rPr>
              <a:t>本會</a:t>
            </a:r>
            <a:r>
              <a:rPr kumimoji="0" lang="zh-TW" altLang="zh-TW" sz="1600" dirty="0">
                <a:solidFill>
                  <a:srgbClr val="000000"/>
                </a:solidFill>
                <a:latin typeface="微軟正黑體" pitchFamily="34" charset="-120"/>
                <a:ea typeface="微軟正黑體" pitchFamily="34" charset="-120"/>
                <a:cs typeface="Times New Roman" pitchFamily="18" charset="0"/>
              </a:rPr>
              <a:t>再依該</a:t>
            </a:r>
            <a:br>
              <a:rPr kumimoji="0" lang="en-US" altLang="zh-TW" sz="1600" dirty="0">
                <a:solidFill>
                  <a:srgbClr val="000000"/>
                </a:solidFill>
                <a:latin typeface="微軟正黑體" pitchFamily="34" charset="-120"/>
                <a:ea typeface="微軟正黑體" pitchFamily="34" charset="-120"/>
                <a:cs typeface="Times New Roman" pitchFamily="18" charset="0"/>
              </a:rPr>
            </a:br>
            <a:r>
              <a:rPr kumimoji="0" lang="en-US" altLang="zh-TW" sz="1600" dirty="0">
                <a:solidFill>
                  <a:srgbClr val="000000"/>
                </a:solidFill>
                <a:latin typeface="微軟正黑體" pitchFamily="34" charset="-120"/>
                <a:ea typeface="微軟正黑體" pitchFamily="34" charset="-120"/>
                <a:cs typeface="Times New Roman" pitchFamily="18" charset="0"/>
              </a:rPr>
              <a:t>                        </a:t>
            </a:r>
            <a:r>
              <a:rPr kumimoji="0" lang="zh-TW" altLang="zh-TW" sz="1600" dirty="0">
                <a:solidFill>
                  <a:srgbClr val="000000"/>
                </a:solidFill>
                <a:latin typeface="微軟正黑體" pitchFamily="34" charset="-120"/>
                <a:ea typeface="微軟正黑體" pitchFamily="34" charset="-120"/>
                <a:cs typeface="Times New Roman" pitchFamily="18" charset="0"/>
              </a:rPr>
              <a:t>校系所訂之比序項目進行比序作業。各推薦學校於第二輪比序時，</a:t>
            </a:r>
            <a:r>
              <a:rPr kumimoji="0" lang="zh-TW" altLang="zh-TW" sz="1600" dirty="0">
                <a:solidFill>
                  <a:srgbClr val="FF0000"/>
                </a:solidFill>
                <a:latin typeface="微軟正黑體" pitchFamily="34" charset="-120"/>
                <a:ea typeface="微軟正黑體" pitchFamily="34" charset="-120"/>
                <a:cs typeface="Times New Roman" pitchFamily="18" charset="0"/>
              </a:rPr>
              <a:t>就同</a:t>
            </a:r>
            <a:br>
              <a:rPr kumimoji="0" lang="en-US" altLang="zh-TW" sz="1600" dirty="0">
                <a:solidFill>
                  <a:srgbClr val="FF0000"/>
                </a:solidFill>
                <a:latin typeface="微軟正黑體" pitchFamily="34" charset="-120"/>
                <a:ea typeface="微軟正黑體" pitchFamily="34" charset="-120"/>
                <a:cs typeface="Times New Roman" pitchFamily="18" charset="0"/>
              </a:rPr>
            </a:br>
            <a:r>
              <a:rPr kumimoji="0" lang="en-US" altLang="zh-TW" sz="1600" dirty="0">
                <a:solidFill>
                  <a:srgbClr val="FF0000"/>
                </a:solidFill>
                <a:latin typeface="微軟正黑體" pitchFamily="34" charset="-120"/>
                <a:ea typeface="微軟正黑體" pitchFamily="34" charset="-120"/>
                <a:cs typeface="Times New Roman" pitchFamily="18" charset="0"/>
              </a:rPr>
              <a:t>                        </a:t>
            </a:r>
            <a:r>
              <a:rPr kumimoji="0" lang="zh-TW" altLang="zh-TW" sz="1600" dirty="0">
                <a:solidFill>
                  <a:srgbClr val="FF0000"/>
                </a:solidFill>
                <a:latin typeface="微軟正黑體" pitchFamily="34" charset="-120"/>
                <a:ea typeface="微軟正黑體" pitchFamily="34" charset="-120"/>
                <a:cs typeface="Times New Roman" pitchFamily="18" charset="0"/>
              </a:rPr>
              <a:t>一所大學之通過篩選學生人數不受</a:t>
            </a:r>
            <a:r>
              <a:rPr kumimoji="0" lang="en-US" altLang="zh-TW" sz="1600" dirty="0">
                <a:solidFill>
                  <a:srgbClr val="FF0000"/>
                </a:solidFill>
                <a:latin typeface="微軟正黑體" pitchFamily="34" charset="-120"/>
                <a:ea typeface="微軟正黑體" pitchFamily="34" charset="-120"/>
                <a:cs typeface="Times New Roman" pitchFamily="18" charset="0"/>
              </a:rPr>
              <a:t>1</a:t>
            </a:r>
            <a:r>
              <a:rPr kumimoji="0" lang="zh-TW" altLang="zh-TW" sz="1600" dirty="0">
                <a:solidFill>
                  <a:srgbClr val="FF0000"/>
                </a:solidFill>
                <a:latin typeface="微軟正黑體" pitchFamily="34" charset="-120"/>
                <a:ea typeface="微軟正黑體" pitchFamily="34" charset="-120"/>
                <a:cs typeface="Times New Roman" pitchFamily="18" charset="0"/>
              </a:rPr>
              <a:t>名之限制。</a:t>
            </a:r>
            <a:endParaRPr kumimoji="0" lang="en-US" altLang="zh-TW" sz="1600" dirty="0">
              <a:solidFill>
                <a:srgbClr val="000000"/>
              </a:solidFill>
              <a:latin typeface="微軟正黑體" pitchFamily="34" charset="-120"/>
              <a:ea typeface="微軟正黑體" pitchFamily="34" charset="-120"/>
              <a:cs typeface="Times New Roman" pitchFamily="18" charset="0"/>
            </a:endParaRPr>
          </a:p>
          <a:p>
            <a:pPr algn="just">
              <a:spcBef>
                <a:spcPts val="0"/>
              </a:spcBef>
              <a:buClr>
                <a:schemeClr val="accent2"/>
              </a:buClr>
              <a:buSzPct val="120000"/>
              <a:buFont typeface="Wingdings" pitchFamily="2" charset="2"/>
              <a:buChar char="n"/>
            </a:pPr>
            <a:r>
              <a:rPr kumimoji="0" lang="zh-TW" altLang="zh-TW" sz="1800" dirty="0">
                <a:solidFill>
                  <a:srgbClr val="0000FF"/>
                </a:solidFill>
                <a:latin typeface="微軟正黑體" pitchFamily="34" charset="-120"/>
                <a:ea typeface="微軟正黑體" pitchFamily="34" charset="-120"/>
                <a:cs typeface="Times New Roman" pitchFamily="18" charset="0"/>
              </a:rPr>
              <a:t>通過</a:t>
            </a:r>
            <a:r>
              <a:rPr kumimoji="0" lang="zh-TW" altLang="en-US" sz="1800" dirty="0">
                <a:solidFill>
                  <a:srgbClr val="0000FF"/>
                </a:solidFill>
                <a:latin typeface="微軟正黑體" pitchFamily="34" charset="-120"/>
                <a:ea typeface="微軟正黑體" pitchFamily="34" charset="-120"/>
                <a:cs typeface="Times New Roman" pitchFamily="18" charset="0"/>
              </a:rPr>
              <a:t>醫學系</a:t>
            </a:r>
            <a:r>
              <a:rPr kumimoji="0" lang="zh-TW" altLang="zh-TW" sz="1800" dirty="0">
                <a:solidFill>
                  <a:srgbClr val="0000FF"/>
                </a:solidFill>
                <a:latin typeface="微軟正黑體" pitchFamily="34" charset="-120"/>
                <a:ea typeface="微軟正黑體" pitchFamily="34" charset="-120"/>
                <a:cs typeface="Times New Roman" pitchFamily="18" charset="0"/>
              </a:rPr>
              <a:t>第一階段篩選考生，於報名參加當學年度大學「申請入學」招生時，不得再報名同一所大學之醫學系</a:t>
            </a:r>
            <a:r>
              <a:rPr kumimoji="0" lang="zh-TW" altLang="en-US" sz="1800" dirty="0">
                <a:solidFill>
                  <a:srgbClr val="0000FF"/>
                </a:solidFill>
                <a:latin typeface="微軟正黑體" pitchFamily="34" charset="-120"/>
                <a:ea typeface="微軟正黑體" pitchFamily="34" charset="-120"/>
                <a:cs typeface="Times New Roman" pitchFamily="18" charset="0"/>
              </a:rPr>
              <a:t>；通過牙醫學系</a:t>
            </a:r>
            <a:r>
              <a:rPr kumimoji="0" lang="zh-TW" altLang="zh-TW" sz="1800" dirty="0">
                <a:solidFill>
                  <a:srgbClr val="0000FF"/>
                </a:solidFill>
                <a:latin typeface="微軟正黑體" pitchFamily="34" charset="-120"/>
                <a:ea typeface="微軟正黑體" pitchFamily="34" charset="-120"/>
                <a:cs typeface="Times New Roman" pitchFamily="18" charset="0"/>
              </a:rPr>
              <a:t>第一階段篩選考生，於報名參加當學年度大學「申請入學」招生時，不得再報名同一所大學之</a:t>
            </a:r>
            <a:r>
              <a:rPr kumimoji="0" lang="zh-TW" altLang="en-US" sz="1800" dirty="0">
                <a:solidFill>
                  <a:srgbClr val="0000FF"/>
                </a:solidFill>
                <a:latin typeface="微軟正黑體" pitchFamily="34" charset="-120"/>
                <a:ea typeface="微軟正黑體" pitchFamily="34" charset="-120"/>
                <a:cs typeface="Times New Roman" pitchFamily="18" charset="0"/>
              </a:rPr>
              <a:t>牙</a:t>
            </a:r>
            <a:r>
              <a:rPr kumimoji="0" lang="zh-TW" altLang="zh-TW" sz="1800" dirty="0">
                <a:solidFill>
                  <a:srgbClr val="0000FF"/>
                </a:solidFill>
                <a:latin typeface="微軟正黑體" pitchFamily="34" charset="-120"/>
                <a:ea typeface="微軟正黑體" pitchFamily="34" charset="-120"/>
                <a:cs typeface="Times New Roman" pitchFamily="18" charset="0"/>
              </a:rPr>
              <a:t>醫學系；且一經錄取後，不得參加大學「申請入學」招生網路就讀志願序登記，接受統一分發。</a:t>
            </a:r>
            <a:endParaRPr kumimoji="0" lang="en-US" altLang="zh-TW" sz="1800" dirty="0">
              <a:solidFill>
                <a:srgbClr val="0000FF"/>
              </a:solidFill>
              <a:latin typeface="微軟正黑體" pitchFamily="34" charset="-120"/>
              <a:ea typeface="微軟正黑體" pitchFamily="34" charset="-120"/>
              <a:cs typeface="Times New Roman" pitchFamily="18" charset="0"/>
            </a:endParaRPr>
          </a:p>
          <a:p>
            <a:pPr marL="0" indent="0" algn="just">
              <a:spcBef>
                <a:spcPts val="0"/>
              </a:spcBef>
              <a:buClr>
                <a:srgbClr val="FFCB65"/>
              </a:buClr>
              <a:buNone/>
            </a:pPr>
            <a:r>
              <a:rPr kumimoji="0" lang="en-US" altLang="zh-TW" sz="1700" b="1" dirty="0">
                <a:solidFill>
                  <a:srgbClr val="FF0000"/>
                </a:solidFill>
                <a:latin typeface="微軟正黑體" pitchFamily="34" charset="-120"/>
                <a:ea typeface="微軟正黑體" pitchFamily="34" charset="-120"/>
                <a:cs typeface="Times New Roman" pitchFamily="18" charset="0"/>
              </a:rPr>
              <a:t>       </a:t>
            </a:r>
            <a:r>
              <a:rPr kumimoji="0" lang="en-US" altLang="zh-TW" sz="1600" b="1" dirty="0">
                <a:solidFill>
                  <a:srgbClr val="FF0000"/>
                </a:solidFill>
                <a:latin typeface="微軟正黑體" pitchFamily="34" charset="-120"/>
                <a:ea typeface="微軟正黑體" pitchFamily="34" charset="-120"/>
                <a:cs typeface="Times New Roman" pitchFamily="18" charset="0"/>
              </a:rPr>
              <a:t>※</a:t>
            </a:r>
            <a:r>
              <a:rPr kumimoji="0" lang="zh-TW" altLang="zh-TW" sz="1600" b="1" dirty="0">
                <a:solidFill>
                  <a:srgbClr val="FF0000"/>
                </a:solidFill>
                <a:latin typeface="微軟正黑體" pitchFamily="34" charset="-120"/>
                <a:ea typeface="微軟正黑體" pitchFamily="34" charset="-120"/>
                <a:cs typeface="Times New Roman" pitchFamily="18" charset="0"/>
              </a:rPr>
              <a:t>推薦學校於辦理推薦作業時，務必確實告知受推薦至第</a:t>
            </a:r>
            <a:r>
              <a:rPr kumimoji="0" lang="en-US" altLang="zh-TW" sz="1600" b="1" dirty="0">
                <a:solidFill>
                  <a:srgbClr val="FF0000"/>
                </a:solidFill>
                <a:latin typeface="微軟正黑體" pitchFamily="34" charset="-120"/>
                <a:ea typeface="微軟正黑體" pitchFamily="34" charset="-120"/>
                <a:cs typeface="Times New Roman" pitchFamily="18" charset="0"/>
              </a:rPr>
              <a:t>8</a:t>
            </a:r>
            <a:r>
              <a:rPr kumimoji="0" lang="zh-TW" altLang="zh-TW" sz="1600" b="1" dirty="0">
                <a:solidFill>
                  <a:srgbClr val="FF0000"/>
                </a:solidFill>
                <a:latin typeface="微軟正黑體" pitchFamily="34" charset="-120"/>
                <a:ea typeface="微軟正黑體" pitchFamily="34" charset="-120"/>
                <a:cs typeface="Times New Roman" pitchFamily="18" charset="0"/>
              </a:rPr>
              <a:t>類學群之學生前述</a:t>
            </a:r>
            <a:r>
              <a:rPr kumimoji="0" lang="zh-TW" altLang="en-US" sz="1600" b="1" dirty="0">
                <a:solidFill>
                  <a:srgbClr val="FF0000"/>
                </a:solidFill>
                <a:latin typeface="微軟正黑體" pitchFamily="34" charset="-120"/>
                <a:ea typeface="微軟正黑體" pitchFamily="34" charset="-120"/>
                <a:cs typeface="Times New Roman" pitchFamily="18" charset="0"/>
              </a:rPr>
              <a:t>有關</a:t>
            </a:r>
            <a:r>
              <a:rPr kumimoji="0" lang="zh-TW" altLang="zh-TW" sz="1600" b="1" dirty="0">
                <a:solidFill>
                  <a:srgbClr val="FF0000"/>
                </a:solidFill>
                <a:latin typeface="微軟正黑體" pitchFamily="34" charset="-120"/>
                <a:ea typeface="微軟正黑體" pitchFamily="34" charset="-120"/>
                <a:cs typeface="Times New Roman" pitchFamily="18" charset="0"/>
              </a:rPr>
              <a:t>大學</a:t>
            </a:r>
            <a:br>
              <a:rPr kumimoji="0" lang="en-US" altLang="zh-TW" sz="1600" b="1" dirty="0">
                <a:solidFill>
                  <a:srgbClr val="FF0000"/>
                </a:solidFill>
                <a:latin typeface="微軟正黑體" pitchFamily="34" charset="-120"/>
                <a:ea typeface="微軟正黑體" pitchFamily="34" charset="-120"/>
                <a:cs typeface="Times New Roman" pitchFamily="18" charset="0"/>
              </a:rPr>
            </a:br>
            <a:r>
              <a:rPr kumimoji="0" lang="en-US" altLang="zh-TW" sz="1600" b="1" dirty="0">
                <a:solidFill>
                  <a:srgbClr val="FF0000"/>
                </a:solidFill>
                <a:latin typeface="微軟正黑體" pitchFamily="34" charset="-120"/>
                <a:ea typeface="微軟正黑體" pitchFamily="34" charset="-120"/>
                <a:cs typeface="Times New Roman" pitchFamily="18" charset="0"/>
              </a:rPr>
              <a:t>        </a:t>
            </a:r>
            <a:r>
              <a:rPr kumimoji="0" lang="zh-TW" altLang="en-US" sz="1600" b="1" dirty="0">
                <a:solidFill>
                  <a:srgbClr val="FF0000"/>
                </a:solidFill>
                <a:latin typeface="微軟正黑體" pitchFamily="34" charset="-120"/>
                <a:ea typeface="微軟正黑體" pitchFamily="34" charset="-120"/>
                <a:cs typeface="Times New Roman" pitchFamily="18" charset="0"/>
              </a:rPr>
              <a:t> </a:t>
            </a:r>
            <a:r>
              <a:rPr kumimoji="0" lang="zh-TW" altLang="zh-TW" sz="1600" b="1" dirty="0">
                <a:solidFill>
                  <a:srgbClr val="FF0000"/>
                </a:solidFill>
                <a:latin typeface="微軟正黑體" pitchFamily="34" charset="-120"/>
                <a:ea typeface="微軟正黑體" pitchFamily="34" charset="-120"/>
                <a:cs typeface="Times New Roman" pitchFamily="18" charset="0"/>
              </a:rPr>
              <a:t>「申請入學」招生報名及登記之限制。</a:t>
            </a:r>
            <a:endParaRPr kumimoji="0" lang="en-US" altLang="zh-TW" sz="1600" b="1" dirty="0">
              <a:solidFill>
                <a:srgbClr val="FF0000"/>
              </a:solidFill>
              <a:latin typeface="微軟正黑體" pitchFamily="34" charset="-120"/>
              <a:ea typeface="微軟正黑體" pitchFamily="34" charset="-120"/>
              <a:cs typeface="Times New Roman" pitchFamily="18" charset="0"/>
            </a:endParaRPr>
          </a:p>
          <a:p>
            <a:pPr algn="just">
              <a:spcBef>
                <a:spcPts val="600"/>
              </a:spcBef>
              <a:spcAft>
                <a:spcPts val="600"/>
              </a:spcAft>
              <a:buClr>
                <a:schemeClr val="accent2"/>
              </a:buClr>
              <a:buSzPct val="120000"/>
              <a:buFont typeface="Wingdings" pitchFamily="2" charset="2"/>
              <a:buChar char="n"/>
            </a:pPr>
            <a:r>
              <a:rPr kumimoji="0" lang="zh-TW" altLang="zh-TW" sz="1800" dirty="0">
                <a:solidFill>
                  <a:srgbClr val="000000"/>
                </a:solidFill>
                <a:latin typeface="微軟正黑體" pitchFamily="34" charset="-120"/>
                <a:ea typeface="微軟正黑體" pitchFamily="34" charset="-120"/>
                <a:cs typeface="Times New Roman" pitchFamily="18" charset="0"/>
              </a:rPr>
              <a:t>通過第一階段篩選考生，如欲參加第二階段指定項目甄試，</a:t>
            </a:r>
            <a:r>
              <a:rPr kumimoji="0" lang="zh-TW" altLang="zh-TW" sz="1800" b="1" dirty="0">
                <a:solidFill>
                  <a:srgbClr val="FF0000"/>
                </a:solidFill>
                <a:latin typeface="微軟正黑體" pitchFamily="34" charset="-120"/>
                <a:ea typeface="微軟正黑體" pitchFamily="34" charset="-120"/>
                <a:cs typeface="Times New Roman" pitchFamily="18" charset="0"/>
              </a:rPr>
              <a:t>須繳交指定項目甄試費用</a:t>
            </a:r>
            <a:r>
              <a:rPr kumimoji="0" lang="zh-TW" altLang="zh-TW" sz="1800" dirty="0">
                <a:solidFill>
                  <a:srgbClr val="000000"/>
                </a:solidFill>
                <a:latin typeface="微軟正黑體" pitchFamily="34" charset="-120"/>
                <a:ea typeface="微軟正黑體" pitchFamily="34" charset="-120"/>
                <a:cs typeface="Times New Roman" pitchFamily="18" charset="0"/>
              </a:rPr>
              <a:t>至通過第一階段篩選之大學。部分大學另訂有指定項目甄試報名之規定，考生應依其規定時間及方式完成繳費及報名。</a:t>
            </a:r>
            <a:endParaRPr kumimoji="0" lang="en-US" altLang="zh-TW" sz="1800" dirty="0">
              <a:solidFill>
                <a:srgbClr val="000000"/>
              </a:solidFill>
              <a:latin typeface="微軟正黑體" pitchFamily="34" charset="-120"/>
              <a:ea typeface="微軟正黑體" pitchFamily="34" charset="-120"/>
              <a:cs typeface="Times New Roman" pitchFamily="18" charset="0"/>
            </a:endParaRPr>
          </a:p>
          <a:p>
            <a:pPr algn="just">
              <a:spcBef>
                <a:spcPts val="300"/>
              </a:spcBef>
              <a:spcAft>
                <a:spcPts val="600"/>
              </a:spcAft>
              <a:buClr>
                <a:schemeClr val="accent2"/>
              </a:buClr>
              <a:buSzPct val="120000"/>
              <a:buFont typeface="Wingdings" pitchFamily="2" charset="2"/>
              <a:buChar char="n"/>
            </a:pPr>
            <a:r>
              <a:rPr kumimoji="0" lang="zh-TW" altLang="en-US" sz="1800" dirty="0">
                <a:solidFill>
                  <a:srgbClr val="000000"/>
                </a:solidFill>
                <a:latin typeface="微軟正黑體" pitchFamily="34" charset="-120"/>
                <a:ea typeface="微軟正黑體" pitchFamily="34" charset="-120"/>
                <a:cs typeface="Times New Roman" pitchFamily="18" charset="0"/>
              </a:rPr>
              <a:t>錄</a:t>
            </a:r>
            <a:r>
              <a:rPr kumimoji="0" lang="zh-TW" altLang="zh-TW" sz="1800" dirty="0">
                <a:solidFill>
                  <a:srgbClr val="000000"/>
                </a:solidFill>
                <a:latin typeface="微軟正黑體" pitchFamily="34" charset="-120"/>
                <a:ea typeface="微軟正黑體" pitchFamily="34" charset="-120"/>
                <a:cs typeface="Times New Roman" pitchFamily="18" charset="0"/>
              </a:rPr>
              <a:t>取生</a:t>
            </a:r>
            <a:r>
              <a:rPr kumimoji="0" lang="zh-TW" altLang="en-US" sz="1800" b="1" dirty="0">
                <a:solidFill>
                  <a:srgbClr val="FF0000"/>
                </a:solidFill>
                <a:latin typeface="微軟正黑體" pitchFamily="34" charset="-120"/>
                <a:ea typeface="微軟正黑體" pitchFamily="34" charset="-120"/>
                <a:cs typeface="Times New Roman" pitchFamily="18" charset="0"/>
              </a:rPr>
              <a:t>未於</a:t>
            </a:r>
            <a:r>
              <a:rPr kumimoji="0" lang="en-US" altLang="zh-TW" sz="1800" b="1" dirty="0">
                <a:solidFill>
                  <a:srgbClr val="FF0000"/>
                </a:solidFill>
                <a:latin typeface="微軟正黑體" pitchFamily="34" charset="-120"/>
                <a:ea typeface="微軟正黑體" pitchFamily="34" charset="-120"/>
                <a:cs typeface="Times New Roman" pitchFamily="18" charset="0"/>
              </a:rPr>
              <a:t>111.06.18</a:t>
            </a:r>
            <a:r>
              <a:rPr kumimoji="0" lang="zh-TW" altLang="en-US" sz="1800" b="1" dirty="0">
                <a:solidFill>
                  <a:srgbClr val="FF0000"/>
                </a:solidFill>
                <a:latin typeface="微軟正黑體" pitchFamily="34" charset="-120"/>
                <a:ea typeface="微軟正黑體" pitchFamily="34" charset="-120"/>
                <a:cs typeface="Times New Roman" pitchFamily="18" charset="0"/>
              </a:rPr>
              <a:t>前完成「網路聲明放棄入學資格」者</a:t>
            </a:r>
            <a:r>
              <a:rPr kumimoji="0" lang="zh-TW" altLang="en-US" sz="1800" dirty="0">
                <a:solidFill>
                  <a:srgbClr val="000000"/>
                </a:solidFill>
                <a:latin typeface="微軟正黑體" pitchFamily="34" charset="-120"/>
                <a:ea typeface="微軟正黑體" pitchFamily="34" charset="-120"/>
                <a:cs typeface="Times New Roman" pitchFamily="18" charset="0"/>
              </a:rPr>
              <a:t>，一律</a:t>
            </a:r>
            <a:r>
              <a:rPr kumimoji="0" lang="zh-TW" altLang="zh-TW" sz="1800" dirty="0">
                <a:solidFill>
                  <a:srgbClr val="000000"/>
                </a:solidFill>
                <a:latin typeface="微軟正黑體" pitchFamily="34" charset="-120"/>
                <a:ea typeface="微軟正黑體" pitchFamily="34" charset="-120"/>
                <a:cs typeface="Times New Roman" pitchFamily="18" charset="0"/>
              </a:rPr>
              <a:t>不得參加當學</a:t>
            </a:r>
            <a:r>
              <a:rPr kumimoji="0" lang="zh-TW" altLang="en-US" sz="1800" dirty="0">
                <a:solidFill>
                  <a:srgbClr val="000000"/>
                </a:solidFill>
                <a:latin typeface="微軟正黑體" pitchFamily="34" charset="-120"/>
                <a:ea typeface="微軟正黑體" pitchFamily="34" charset="-120"/>
                <a:cs typeface="Times New Roman" pitchFamily="18" charset="0"/>
              </a:rPr>
              <a:t>年度「</a:t>
            </a:r>
            <a:r>
              <a:rPr kumimoji="0" lang="zh-TW" altLang="zh-TW" sz="1800" dirty="0">
                <a:solidFill>
                  <a:srgbClr val="000000"/>
                </a:solidFill>
                <a:latin typeface="微軟正黑體" pitchFamily="34" charset="-120"/>
                <a:ea typeface="微軟正黑體" pitchFamily="34" charset="-120"/>
                <a:cs typeface="Times New Roman" pitchFamily="18" charset="0"/>
              </a:rPr>
              <a:t>大學</a:t>
            </a:r>
            <a:r>
              <a:rPr kumimoji="0" lang="zh-TW" altLang="en-US" sz="1800" dirty="0">
                <a:solidFill>
                  <a:srgbClr val="000000"/>
                </a:solidFill>
                <a:latin typeface="微軟正黑體" pitchFamily="34" charset="-120"/>
                <a:ea typeface="微軟正黑體" pitchFamily="34" charset="-120"/>
                <a:cs typeface="Times New Roman" pitchFamily="18" charset="0"/>
              </a:rPr>
              <a:t>分發</a:t>
            </a:r>
            <a:r>
              <a:rPr kumimoji="0" lang="zh-TW" altLang="zh-TW" sz="1800" dirty="0">
                <a:solidFill>
                  <a:srgbClr val="000000"/>
                </a:solidFill>
                <a:latin typeface="微軟正黑體" pitchFamily="34" charset="-120"/>
                <a:ea typeface="微軟正黑體" pitchFamily="34" charset="-120"/>
                <a:cs typeface="Times New Roman" pitchFamily="18" charset="0"/>
              </a:rPr>
              <a:t>入學招生</a:t>
            </a:r>
            <a:r>
              <a:rPr kumimoji="0" lang="zh-TW" altLang="en-US" sz="1800" dirty="0">
                <a:solidFill>
                  <a:srgbClr val="000000"/>
                </a:solidFill>
                <a:latin typeface="微軟正黑體" pitchFamily="34" charset="-120"/>
                <a:ea typeface="微軟正黑體" pitchFamily="34" charset="-120"/>
                <a:cs typeface="Times New Roman" pitchFamily="18" charset="0"/>
              </a:rPr>
              <a:t>」、</a:t>
            </a:r>
            <a:r>
              <a:rPr kumimoji="0" lang="zh-TW" altLang="zh-TW" sz="1800" dirty="0">
                <a:solidFill>
                  <a:srgbClr val="000000"/>
                </a:solidFill>
                <a:latin typeface="微軟正黑體" pitchFamily="34" charset="-120"/>
                <a:ea typeface="微軟正黑體" pitchFamily="34" charset="-120"/>
                <a:cs typeface="Times New Roman" pitchFamily="18" charset="0"/>
              </a:rPr>
              <a:t>「科技校院四年制及專科學校二年制甄選入學招生」及「科技校院四年制及專科學校二年制日間部聯合登記分發入學招生」。</a:t>
            </a:r>
            <a:endParaRPr kumimoji="0" lang="en-US" altLang="zh-TW" sz="1800" dirty="0">
              <a:solidFill>
                <a:srgbClr val="000000"/>
              </a:solidFill>
              <a:latin typeface="微軟正黑體" pitchFamily="34" charset="-120"/>
              <a:ea typeface="微軟正黑體" pitchFamily="34" charset="-120"/>
              <a:cs typeface="Times New Roman" pitchFamily="18" charset="0"/>
            </a:endParaRPr>
          </a:p>
        </p:txBody>
      </p:sp>
      <p:pic>
        <p:nvPicPr>
          <p:cNvPr id="12" name="圖片 11">
            <a:extLst>
              <a:ext uri="{FF2B5EF4-FFF2-40B4-BE49-F238E27FC236}">
                <a16:creationId xmlns:a16="http://schemas.microsoft.com/office/drawing/2014/main" id="{87346CAB-D35F-4BA4-ACCB-54A221356E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6929" y="204707"/>
            <a:ext cx="1771199" cy="540000"/>
          </a:xfrm>
          <a:prstGeom prst="rect">
            <a:avLst/>
          </a:prstGeom>
        </p:spPr>
      </p:pic>
      <p:sp>
        <p:nvSpPr>
          <p:cNvPr id="3" name="投影片編號版面配置區 2">
            <a:extLst>
              <a:ext uri="{FF2B5EF4-FFF2-40B4-BE49-F238E27FC236}">
                <a16:creationId xmlns:a16="http://schemas.microsoft.com/office/drawing/2014/main" id="{735722A3-0037-4B5A-8E0C-4DBE90CCABA4}"/>
              </a:ext>
            </a:extLst>
          </p:cNvPr>
          <p:cNvSpPr>
            <a:spLocks noGrp="1"/>
          </p:cNvSpPr>
          <p:nvPr>
            <p:ph type="sldNum" sz="quarter" idx="12"/>
          </p:nvPr>
        </p:nvSpPr>
        <p:spPr/>
        <p:txBody>
          <a:bodyPr/>
          <a:lstStyle/>
          <a:p>
            <a:fld id="{ABC027CB-4B16-4B21-A276-8705E54D5316}" type="slidenum">
              <a:rPr lang="zh-CN" altLang="en-US" smtClean="0"/>
              <a:pPr/>
              <a:t>18</a:t>
            </a:fld>
            <a:endParaRPr lang="zh-CN" altLang="en-US"/>
          </a:p>
        </p:txBody>
      </p:sp>
    </p:spTree>
    <p:extLst>
      <p:ext uri="{BB962C8B-B14F-4D97-AF65-F5344CB8AC3E}">
        <p14:creationId xmlns:p14="http://schemas.microsoft.com/office/powerpoint/2010/main" val="3307588028"/>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14:presetBounceEnd="20000">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14:bounceEnd="20000">
                                          <p:cBhvr additive="base">
                                            <p:cTn id="7" dur="500" fill="hold"/>
                                            <p:tgtEl>
                                              <p:spTgt spid="36"/>
                                            </p:tgtEl>
                                            <p:attrNameLst>
                                              <p:attrName>ppt_x</p:attrName>
                                            </p:attrNameLst>
                                          </p:cBhvr>
                                          <p:tavLst>
                                            <p:tav tm="0">
                                              <p:val>
                                                <p:strVal val="1+#ppt_w/2"/>
                                              </p:val>
                                            </p:tav>
                                            <p:tav tm="100000">
                                              <p:val>
                                                <p:strVal val="#ppt_x"/>
                                              </p:val>
                                            </p:tav>
                                          </p:tavLst>
                                        </p:anim>
                                        <p:anim calcmode="lin" valueType="num" p14:bounceEnd="20000">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14:presetBounceEnd="20000">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14:bounceEnd="20000">
                                          <p:cBhvr additive="base">
                                            <p:cTn id="11" dur="500" fill="hold"/>
                                            <p:tgtEl>
                                              <p:spTgt spid="37"/>
                                            </p:tgtEl>
                                            <p:attrNameLst>
                                              <p:attrName>ppt_x</p:attrName>
                                            </p:attrNameLst>
                                          </p:cBhvr>
                                          <p:tavLst>
                                            <p:tav tm="0">
                                              <p:val>
                                                <p:strVal val="1+#ppt_w/2"/>
                                              </p:val>
                                            </p:tav>
                                            <p:tav tm="100000">
                                              <p:val>
                                                <p:strVal val="#ppt_x"/>
                                              </p:val>
                                            </p:tav>
                                          </p:tavLst>
                                        </p:anim>
                                        <p:anim calcmode="lin" valueType="num" p14:bounceEnd="20000">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14:presetBounceEnd="20000">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14:bounceEnd="20000">
                                          <p:cBhvr additive="base">
                                            <p:cTn id="15" dur="500" fill="hold"/>
                                            <p:tgtEl>
                                              <p:spTgt spid="39"/>
                                            </p:tgtEl>
                                            <p:attrNameLst>
                                              <p:attrName>ppt_x</p:attrName>
                                            </p:attrNameLst>
                                          </p:cBhvr>
                                          <p:tavLst>
                                            <p:tav tm="0">
                                              <p:val>
                                                <p:strVal val="1+#ppt_w/2"/>
                                              </p:val>
                                            </p:tav>
                                            <p:tav tm="100000">
                                              <p:val>
                                                <p:strVal val="#ppt_x"/>
                                              </p:val>
                                            </p:tav>
                                          </p:tavLst>
                                        </p:anim>
                                        <p:anim calcmode="lin" valueType="num" p14:bounceEnd="20000">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14:presetBounceEnd="20000">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14:bounceEnd="20000">
                                          <p:cBhvr additive="base">
                                            <p:cTn id="19" dur="500" fill="hold"/>
                                            <p:tgtEl>
                                              <p:spTgt spid="38"/>
                                            </p:tgtEl>
                                            <p:attrNameLst>
                                              <p:attrName>ppt_x</p:attrName>
                                            </p:attrNameLst>
                                          </p:cBhvr>
                                          <p:tavLst>
                                            <p:tav tm="0">
                                              <p:val>
                                                <p:strVal val="1+#ppt_w/2"/>
                                              </p:val>
                                            </p:tav>
                                            <p:tav tm="100000">
                                              <p:val>
                                                <p:strVal val="#ppt_x"/>
                                              </p:val>
                                            </p:tav>
                                          </p:tavLst>
                                        </p:anim>
                                        <p:anim calcmode="lin" valueType="num" p14:bounceEnd="20000">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1+#ppt_w/2"/>
                                              </p:val>
                                            </p:tav>
                                            <p:tav tm="100000">
                                              <p:val>
                                                <p:strVal val="#ppt_x"/>
                                              </p:val>
                                            </p:tav>
                                          </p:tavLst>
                                        </p:anim>
                                        <p:anim calcmode="lin" valueType="num">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1+#ppt_w/2"/>
                                              </p:val>
                                            </p:tav>
                                            <p:tav tm="100000">
                                              <p:val>
                                                <p:strVal val="#ppt_x"/>
                                              </p:val>
                                            </p:tav>
                                          </p:tavLst>
                                        </p:anim>
                                        <p:anim calcmode="lin" valueType="num">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1+#ppt_w/2"/>
                                              </p:val>
                                            </p:tav>
                                            <p:tav tm="100000">
                                              <p:val>
                                                <p:strVal val="#ppt_x"/>
                                              </p:val>
                                            </p:tav>
                                          </p:tavLst>
                                        </p:anim>
                                        <p:anim calcmode="lin" valueType="num">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9499184" y="342384"/>
            <a:ext cx="686797" cy="681506"/>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3" name="椭圆 2"/>
          <p:cNvSpPr/>
          <p:nvPr/>
        </p:nvSpPr>
        <p:spPr>
          <a:xfrm>
            <a:off x="8964464" y="994629"/>
            <a:ext cx="452008" cy="448525"/>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4" name="椭圆 3"/>
          <p:cNvSpPr/>
          <p:nvPr/>
        </p:nvSpPr>
        <p:spPr>
          <a:xfrm>
            <a:off x="8690146" y="1750969"/>
            <a:ext cx="333291" cy="330723"/>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5" name="椭圆 4"/>
          <p:cNvSpPr/>
          <p:nvPr/>
        </p:nvSpPr>
        <p:spPr>
          <a:xfrm>
            <a:off x="7906131" y="1455546"/>
            <a:ext cx="238859" cy="237019"/>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6" name="椭圆 5"/>
          <p:cNvSpPr/>
          <p:nvPr/>
        </p:nvSpPr>
        <p:spPr>
          <a:xfrm>
            <a:off x="8671681" y="505977"/>
            <a:ext cx="238859" cy="237019"/>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7" name="椭圆 6"/>
          <p:cNvSpPr/>
          <p:nvPr/>
        </p:nvSpPr>
        <p:spPr>
          <a:xfrm>
            <a:off x="9432822" y="1682387"/>
            <a:ext cx="308737" cy="306358"/>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8" name="椭圆 7"/>
          <p:cNvSpPr/>
          <p:nvPr/>
        </p:nvSpPr>
        <p:spPr>
          <a:xfrm>
            <a:off x="1252627" y="5210949"/>
            <a:ext cx="823694" cy="823694"/>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9" name="椭圆 8"/>
          <p:cNvSpPr/>
          <p:nvPr/>
        </p:nvSpPr>
        <p:spPr>
          <a:xfrm>
            <a:off x="3033803" y="4329668"/>
            <a:ext cx="466724" cy="466724"/>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10" name="椭圆 9"/>
          <p:cNvSpPr/>
          <p:nvPr/>
        </p:nvSpPr>
        <p:spPr>
          <a:xfrm>
            <a:off x="3217158" y="5210950"/>
            <a:ext cx="635795" cy="635795"/>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11" name="椭圆 10"/>
          <p:cNvSpPr/>
          <p:nvPr/>
        </p:nvSpPr>
        <p:spPr>
          <a:xfrm>
            <a:off x="1950848" y="4974097"/>
            <a:ext cx="966194" cy="966194"/>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12" name="椭圆 11"/>
          <p:cNvSpPr/>
          <p:nvPr/>
        </p:nvSpPr>
        <p:spPr>
          <a:xfrm>
            <a:off x="1608623" y="4587437"/>
            <a:ext cx="466724" cy="466724"/>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13" name="椭圆 12"/>
          <p:cNvSpPr/>
          <p:nvPr/>
        </p:nvSpPr>
        <p:spPr>
          <a:xfrm>
            <a:off x="1615144" y="3977244"/>
            <a:ext cx="153299" cy="153299"/>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14" name="椭圆 13"/>
          <p:cNvSpPr/>
          <p:nvPr/>
        </p:nvSpPr>
        <p:spPr>
          <a:xfrm>
            <a:off x="2957154" y="4129194"/>
            <a:ext cx="153299" cy="153299"/>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15" name="椭圆 14"/>
          <p:cNvSpPr/>
          <p:nvPr/>
        </p:nvSpPr>
        <p:spPr>
          <a:xfrm>
            <a:off x="2324627" y="4744150"/>
            <a:ext cx="153299" cy="153299"/>
          </a:xfrm>
          <a:prstGeom prst="ellipse">
            <a:avLst/>
          </a:prstGeom>
          <a:gradFill>
            <a:gsLst>
              <a:gs pos="0">
                <a:schemeClr val="bg1"/>
              </a:gs>
              <a:gs pos="100000">
                <a:srgbClr val="D4D2D3"/>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16" name="椭圆 15"/>
          <p:cNvSpPr/>
          <p:nvPr/>
        </p:nvSpPr>
        <p:spPr>
          <a:xfrm>
            <a:off x="2945843" y="4820799"/>
            <a:ext cx="153299" cy="153299"/>
          </a:xfrm>
          <a:prstGeom prst="ellipse">
            <a:avLst/>
          </a:prstGeom>
          <a:gradFill>
            <a:gsLst>
              <a:gs pos="0">
                <a:srgbClr val="238DED"/>
              </a:gs>
              <a:gs pos="100000">
                <a:srgbClr val="18478F"/>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17" name="椭圆 16"/>
          <p:cNvSpPr/>
          <p:nvPr/>
        </p:nvSpPr>
        <p:spPr>
          <a:xfrm>
            <a:off x="3816337" y="4974098"/>
            <a:ext cx="153299" cy="153299"/>
          </a:xfrm>
          <a:prstGeom prst="ellipse">
            <a:avLst/>
          </a:prstGeom>
          <a:gradFill>
            <a:gsLst>
              <a:gs pos="0">
                <a:schemeClr val="bg1"/>
              </a:gs>
              <a:gs pos="100000">
                <a:srgbClr val="D4D2D3"/>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latin typeface="Calibri" panose="020F0502020204030204"/>
              <a:ea typeface="宋体" panose="02010600030101010101" pitchFamily="2" charset="-122"/>
            </a:endParaRPr>
          </a:p>
        </p:txBody>
      </p:sp>
      <p:sp>
        <p:nvSpPr>
          <p:cNvPr id="31" name="標題 5">
            <a:extLst>
              <a:ext uri="{FF2B5EF4-FFF2-40B4-BE49-F238E27FC236}">
                <a16:creationId xmlns:a16="http://schemas.microsoft.com/office/drawing/2014/main" id="{E7E79E2B-17F2-4727-A53B-3A81093EEBE9}"/>
              </a:ext>
            </a:extLst>
          </p:cNvPr>
          <p:cNvSpPr txBox="1">
            <a:spLocks/>
          </p:cNvSpPr>
          <p:nvPr/>
        </p:nvSpPr>
        <p:spPr>
          <a:xfrm>
            <a:off x="2572544" y="2039063"/>
            <a:ext cx="7029242" cy="1650087"/>
          </a:xfrm>
          <a:prstGeom prst="rect">
            <a:avLst/>
          </a:prstGeom>
        </p:spPr>
        <p:txBody>
          <a:bodyP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lnSpc>
                <a:spcPct val="100000"/>
              </a:lnSpc>
            </a:pPr>
            <a:endParaRPr lang="zh-TW" altLang="en-US" sz="4800" b="1" dirty="0">
              <a:effectLst>
                <a:outerShdw blurRad="38100" dist="38100" dir="2700000" algn="tl">
                  <a:srgbClr val="000000">
                    <a:alpha val="43137"/>
                  </a:srgbClr>
                </a:outerShdw>
              </a:effectLst>
              <a:latin typeface="Microsoft YaHei" panose="020B0503020204020204" pitchFamily="34" charset="-122"/>
              <a:ea typeface="Microsoft YaHei" panose="020B0503020204020204" pitchFamily="34" charset="-122"/>
            </a:endParaRPr>
          </a:p>
        </p:txBody>
      </p:sp>
      <p:sp>
        <p:nvSpPr>
          <p:cNvPr id="39" name="矩形 38">
            <a:extLst>
              <a:ext uri="{FF2B5EF4-FFF2-40B4-BE49-F238E27FC236}">
                <a16:creationId xmlns:a16="http://schemas.microsoft.com/office/drawing/2014/main" id="{6F3F25D4-E984-4E26-93D5-53471253ED36}"/>
              </a:ext>
            </a:extLst>
          </p:cNvPr>
          <p:cNvSpPr/>
          <p:nvPr/>
        </p:nvSpPr>
        <p:spPr>
          <a:xfrm>
            <a:off x="2649719" y="2418172"/>
            <a:ext cx="6912979" cy="1938992"/>
          </a:xfrm>
          <a:prstGeom prst="rect">
            <a:avLst/>
          </a:prstGeom>
        </p:spPr>
        <p:txBody>
          <a:bodyPr wrap="square">
            <a:spAutoFit/>
          </a:bodyPr>
          <a:lstStyle/>
          <a:p>
            <a:pPr algn="ctr">
              <a:lnSpc>
                <a:spcPct val="100000"/>
              </a:lnSpc>
            </a:pPr>
            <a:r>
              <a:rPr lang="zh-TW" altLang="en-US" sz="6000" b="1" dirty="0">
                <a:ln w="0"/>
                <a:solidFill>
                  <a:srgbClr val="002060"/>
                </a:solidFill>
                <a:effectLst>
                  <a:outerShdw blurRad="38100" dist="38100" dir="2700000" algn="tl">
                    <a:srgbClr val="000000">
                      <a:alpha val="43137"/>
                    </a:srgbClr>
                  </a:outerShdw>
                </a:effectLst>
                <a:latin typeface="Microsoft YaHei" panose="020B0503020204020204" pitchFamily="34" charset="-122"/>
                <a:ea typeface="Microsoft YaHei" panose="020B0503020204020204" pitchFamily="34" charset="-122"/>
              </a:rPr>
              <a:t>報名系統</a:t>
            </a:r>
            <a:br>
              <a:rPr lang="en-US" altLang="zh-TW" sz="6000" b="1" dirty="0">
                <a:ln w="0"/>
                <a:solidFill>
                  <a:srgbClr val="002060"/>
                </a:solidFill>
                <a:effectLst>
                  <a:outerShdw blurRad="38100" dist="38100" dir="2700000" algn="tl">
                    <a:srgbClr val="000000">
                      <a:alpha val="43137"/>
                    </a:srgbClr>
                  </a:outerShdw>
                </a:effectLst>
                <a:latin typeface="Microsoft YaHei" panose="020B0503020204020204" pitchFamily="34" charset="-122"/>
                <a:ea typeface="Microsoft YaHei" panose="020B0503020204020204" pitchFamily="34" charset="-122"/>
              </a:rPr>
            </a:br>
            <a:r>
              <a:rPr lang="zh-TW" altLang="en-US" sz="6000" b="1" dirty="0">
                <a:ln w="0"/>
                <a:solidFill>
                  <a:srgbClr val="002060"/>
                </a:solidFill>
                <a:effectLst>
                  <a:outerShdw blurRad="38100" dist="38100" dir="2700000" algn="tl">
                    <a:srgbClr val="000000">
                      <a:alpha val="43137"/>
                    </a:srgbClr>
                  </a:outerShdw>
                </a:effectLst>
                <a:latin typeface="Microsoft YaHei" panose="020B0503020204020204" pitchFamily="34" charset="-122"/>
                <a:ea typeface="Microsoft YaHei" panose="020B0503020204020204" pitchFamily="34" charset="-122"/>
              </a:rPr>
              <a:t>實際操作</a:t>
            </a:r>
            <a:endParaRPr lang="zh-TW" altLang="en-US" sz="6000" b="1"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pic>
        <p:nvPicPr>
          <p:cNvPr id="21" name="圖片 20">
            <a:extLst>
              <a:ext uri="{FF2B5EF4-FFF2-40B4-BE49-F238E27FC236}">
                <a16:creationId xmlns:a16="http://schemas.microsoft.com/office/drawing/2014/main" id="{01F15050-FE6F-4875-847B-F86D731736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1465" y="346750"/>
            <a:ext cx="2468878" cy="752707"/>
          </a:xfrm>
          <a:prstGeom prst="rect">
            <a:avLst/>
          </a:prstGeom>
        </p:spPr>
      </p:pic>
    </p:spTree>
    <p:extLst>
      <p:ext uri="{BB962C8B-B14F-4D97-AF65-F5344CB8AC3E}">
        <p14:creationId xmlns:p14="http://schemas.microsoft.com/office/powerpoint/2010/main" val="1703308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decel="10000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decel="10000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12" decel="10000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0-#ppt_w/2"/>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12" decel="10000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0-#ppt_w/2"/>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12" decel="10000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0-#ppt_w/2"/>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par>
                                <p:cTn id="25" presetID="2" presetClass="entr" presetSubtype="12" decel="10000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0-#ppt_w/2"/>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par>
                                <p:cTn id="29" presetID="2" presetClass="entr" presetSubtype="12" decel="10000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0-#ppt_w/2"/>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par>
                                <p:cTn id="33" presetID="2" presetClass="entr" presetSubtype="12" decel="10000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0-#ppt_w/2"/>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par>
                                <p:cTn id="37" presetID="2" presetClass="entr" presetSubtype="12" decel="100000"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0-#ppt_w/2"/>
                                          </p:val>
                                        </p:tav>
                                        <p:tav tm="100000">
                                          <p:val>
                                            <p:strVal val="#ppt_x"/>
                                          </p:val>
                                        </p:tav>
                                      </p:tavLst>
                                    </p:anim>
                                    <p:anim calcmode="lin" valueType="num">
                                      <p:cBhvr additive="base">
                                        <p:cTn id="40" dur="500" fill="hold"/>
                                        <p:tgtEl>
                                          <p:spTgt spid="16"/>
                                        </p:tgtEl>
                                        <p:attrNameLst>
                                          <p:attrName>ppt_y</p:attrName>
                                        </p:attrNameLst>
                                      </p:cBhvr>
                                      <p:tavLst>
                                        <p:tav tm="0">
                                          <p:val>
                                            <p:strVal val="1+#ppt_h/2"/>
                                          </p:val>
                                        </p:tav>
                                        <p:tav tm="100000">
                                          <p:val>
                                            <p:strVal val="#ppt_y"/>
                                          </p:val>
                                        </p:tav>
                                      </p:tavLst>
                                    </p:anim>
                                  </p:childTnLst>
                                </p:cTn>
                              </p:par>
                              <p:par>
                                <p:cTn id="41" presetID="2" presetClass="entr" presetSubtype="12" decel="100000"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0-#ppt_w/2"/>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par>
                                <p:cTn id="45" presetID="2" presetClass="entr" presetSubtype="3" decel="100000" fill="hold" grpId="0" nodeType="withEffect">
                                  <p:stCondLst>
                                    <p:cond delay="0"/>
                                  </p:stCondLst>
                                  <p:childTnLst>
                                    <p:set>
                                      <p:cBhvr>
                                        <p:cTn id="46" dur="1" fill="hold">
                                          <p:stCondLst>
                                            <p:cond delay="0"/>
                                          </p:stCondLst>
                                        </p:cTn>
                                        <p:tgtEl>
                                          <p:spTgt spid="2"/>
                                        </p:tgtEl>
                                        <p:attrNameLst>
                                          <p:attrName>style.visibility</p:attrName>
                                        </p:attrNameLst>
                                      </p:cBhvr>
                                      <p:to>
                                        <p:strVal val="visible"/>
                                      </p:to>
                                    </p:set>
                                    <p:anim calcmode="lin" valueType="num">
                                      <p:cBhvr additive="base">
                                        <p:cTn id="47" dur="500" fill="hold"/>
                                        <p:tgtEl>
                                          <p:spTgt spid="2"/>
                                        </p:tgtEl>
                                        <p:attrNameLst>
                                          <p:attrName>ppt_x</p:attrName>
                                        </p:attrNameLst>
                                      </p:cBhvr>
                                      <p:tavLst>
                                        <p:tav tm="0">
                                          <p:val>
                                            <p:strVal val="1+#ppt_w/2"/>
                                          </p:val>
                                        </p:tav>
                                        <p:tav tm="100000">
                                          <p:val>
                                            <p:strVal val="#ppt_x"/>
                                          </p:val>
                                        </p:tav>
                                      </p:tavLst>
                                    </p:anim>
                                    <p:anim calcmode="lin" valueType="num">
                                      <p:cBhvr additive="base">
                                        <p:cTn id="48" dur="500" fill="hold"/>
                                        <p:tgtEl>
                                          <p:spTgt spid="2"/>
                                        </p:tgtEl>
                                        <p:attrNameLst>
                                          <p:attrName>ppt_y</p:attrName>
                                        </p:attrNameLst>
                                      </p:cBhvr>
                                      <p:tavLst>
                                        <p:tav tm="0">
                                          <p:val>
                                            <p:strVal val="0-#ppt_h/2"/>
                                          </p:val>
                                        </p:tav>
                                        <p:tav tm="100000">
                                          <p:val>
                                            <p:strVal val="#ppt_y"/>
                                          </p:val>
                                        </p:tav>
                                      </p:tavLst>
                                    </p:anim>
                                  </p:childTnLst>
                                </p:cTn>
                              </p:par>
                              <p:par>
                                <p:cTn id="49" presetID="2" presetClass="entr" presetSubtype="3" decel="100000" fill="hold" grpId="0" nodeType="with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additive="base">
                                        <p:cTn id="51" dur="500" fill="hold"/>
                                        <p:tgtEl>
                                          <p:spTgt spid="3"/>
                                        </p:tgtEl>
                                        <p:attrNameLst>
                                          <p:attrName>ppt_x</p:attrName>
                                        </p:attrNameLst>
                                      </p:cBhvr>
                                      <p:tavLst>
                                        <p:tav tm="0">
                                          <p:val>
                                            <p:strVal val="1+#ppt_w/2"/>
                                          </p:val>
                                        </p:tav>
                                        <p:tav tm="100000">
                                          <p:val>
                                            <p:strVal val="#ppt_x"/>
                                          </p:val>
                                        </p:tav>
                                      </p:tavLst>
                                    </p:anim>
                                    <p:anim calcmode="lin" valueType="num">
                                      <p:cBhvr additive="base">
                                        <p:cTn id="52" dur="500" fill="hold"/>
                                        <p:tgtEl>
                                          <p:spTgt spid="3"/>
                                        </p:tgtEl>
                                        <p:attrNameLst>
                                          <p:attrName>ppt_y</p:attrName>
                                        </p:attrNameLst>
                                      </p:cBhvr>
                                      <p:tavLst>
                                        <p:tav tm="0">
                                          <p:val>
                                            <p:strVal val="0-#ppt_h/2"/>
                                          </p:val>
                                        </p:tav>
                                        <p:tav tm="100000">
                                          <p:val>
                                            <p:strVal val="#ppt_y"/>
                                          </p:val>
                                        </p:tav>
                                      </p:tavLst>
                                    </p:anim>
                                  </p:childTnLst>
                                </p:cTn>
                              </p:par>
                              <p:par>
                                <p:cTn id="53" presetID="2" presetClass="entr" presetSubtype="3" decel="100000" fill="hold" grpId="0" nodeType="withEffect">
                                  <p:stCondLst>
                                    <p:cond delay="0"/>
                                  </p:stCondLst>
                                  <p:childTnLst>
                                    <p:set>
                                      <p:cBhvr>
                                        <p:cTn id="54" dur="1" fill="hold">
                                          <p:stCondLst>
                                            <p:cond delay="0"/>
                                          </p:stCondLst>
                                        </p:cTn>
                                        <p:tgtEl>
                                          <p:spTgt spid="4"/>
                                        </p:tgtEl>
                                        <p:attrNameLst>
                                          <p:attrName>style.visibility</p:attrName>
                                        </p:attrNameLst>
                                      </p:cBhvr>
                                      <p:to>
                                        <p:strVal val="visible"/>
                                      </p:to>
                                    </p:set>
                                    <p:anim calcmode="lin" valueType="num">
                                      <p:cBhvr additive="base">
                                        <p:cTn id="55" dur="500" fill="hold"/>
                                        <p:tgtEl>
                                          <p:spTgt spid="4"/>
                                        </p:tgtEl>
                                        <p:attrNameLst>
                                          <p:attrName>ppt_x</p:attrName>
                                        </p:attrNameLst>
                                      </p:cBhvr>
                                      <p:tavLst>
                                        <p:tav tm="0">
                                          <p:val>
                                            <p:strVal val="1+#ppt_w/2"/>
                                          </p:val>
                                        </p:tav>
                                        <p:tav tm="100000">
                                          <p:val>
                                            <p:strVal val="#ppt_x"/>
                                          </p:val>
                                        </p:tav>
                                      </p:tavLst>
                                    </p:anim>
                                    <p:anim calcmode="lin" valueType="num">
                                      <p:cBhvr additive="base">
                                        <p:cTn id="56" dur="500" fill="hold"/>
                                        <p:tgtEl>
                                          <p:spTgt spid="4"/>
                                        </p:tgtEl>
                                        <p:attrNameLst>
                                          <p:attrName>ppt_y</p:attrName>
                                        </p:attrNameLst>
                                      </p:cBhvr>
                                      <p:tavLst>
                                        <p:tav tm="0">
                                          <p:val>
                                            <p:strVal val="0-#ppt_h/2"/>
                                          </p:val>
                                        </p:tav>
                                        <p:tav tm="100000">
                                          <p:val>
                                            <p:strVal val="#ppt_y"/>
                                          </p:val>
                                        </p:tav>
                                      </p:tavLst>
                                    </p:anim>
                                  </p:childTnLst>
                                </p:cTn>
                              </p:par>
                              <p:par>
                                <p:cTn id="57" presetID="2" presetClass="entr" presetSubtype="3" decel="100000" fill="hold" grpId="0" nodeType="withEffect">
                                  <p:stCondLst>
                                    <p:cond delay="0"/>
                                  </p:stCondLst>
                                  <p:childTnLst>
                                    <p:set>
                                      <p:cBhvr>
                                        <p:cTn id="58" dur="1" fill="hold">
                                          <p:stCondLst>
                                            <p:cond delay="0"/>
                                          </p:stCondLst>
                                        </p:cTn>
                                        <p:tgtEl>
                                          <p:spTgt spid="5"/>
                                        </p:tgtEl>
                                        <p:attrNameLst>
                                          <p:attrName>style.visibility</p:attrName>
                                        </p:attrNameLst>
                                      </p:cBhvr>
                                      <p:to>
                                        <p:strVal val="visible"/>
                                      </p:to>
                                    </p:set>
                                    <p:anim calcmode="lin" valueType="num">
                                      <p:cBhvr additive="base">
                                        <p:cTn id="59" dur="500" fill="hold"/>
                                        <p:tgtEl>
                                          <p:spTgt spid="5"/>
                                        </p:tgtEl>
                                        <p:attrNameLst>
                                          <p:attrName>ppt_x</p:attrName>
                                        </p:attrNameLst>
                                      </p:cBhvr>
                                      <p:tavLst>
                                        <p:tav tm="0">
                                          <p:val>
                                            <p:strVal val="1+#ppt_w/2"/>
                                          </p:val>
                                        </p:tav>
                                        <p:tav tm="100000">
                                          <p:val>
                                            <p:strVal val="#ppt_x"/>
                                          </p:val>
                                        </p:tav>
                                      </p:tavLst>
                                    </p:anim>
                                    <p:anim calcmode="lin" valueType="num">
                                      <p:cBhvr additive="base">
                                        <p:cTn id="60" dur="500" fill="hold"/>
                                        <p:tgtEl>
                                          <p:spTgt spid="5"/>
                                        </p:tgtEl>
                                        <p:attrNameLst>
                                          <p:attrName>ppt_y</p:attrName>
                                        </p:attrNameLst>
                                      </p:cBhvr>
                                      <p:tavLst>
                                        <p:tav tm="0">
                                          <p:val>
                                            <p:strVal val="0-#ppt_h/2"/>
                                          </p:val>
                                        </p:tav>
                                        <p:tav tm="100000">
                                          <p:val>
                                            <p:strVal val="#ppt_y"/>
                                          </p:val>
                                        </p:tav>
                                      </p:tavLst>
                                    </p:anim>
                                  </p:childTnLst>
                                </p:cTn>
                              </p:par>
                              <p:par>
                                <p:cTn id="61" presetID="2" presetClass="entr" presetSubtype="3" decel="100000" fill="hold" grpId="0" nodeType="withEffect">
                                  <p:stCondLst>
                                    <p:cond delay="0"/>
                                  </p:stCondLst>
                                  <p:childTnLst>
                                    <p:set>
                                      <p:cBhvr>
                                        <p:cTn id="62" dur="1" fill="hold">
                                          <p:stCondLst>
                                            <p:cond delay="0"/>
                                          </p:stCondLst>
                                        </p:cTn>
                                        <p:tgtEl>
                                          <p:spTgt spid="6"/>
                                        </p:tgtEl>
                                        <p:attrNameLst>
                                          <p:attrName>style.visibility</p:attrName>
                                        </p:attrNameLst>
                                      </p:cBhvr>
                                      <p:to>
                                        <p:strVal val="visible"/>
                                      </p:to>
                                    </p:set>
                                    <p:anim calcmode="lin" valueType="num">
                                      <p:cBhvr additive="base">
                                        <p:cTn id="63" dur="500" fill="hold"/>
                                        <p:tgtEl>
                                          <p:spTgt spid="6"/>
                                        </p:tgtEl>
                                        <p:attrNameLst>
                                          <p:attrName>ppt_x</p:attrName>
                                        </p:attrNameLst>
                                      </p:cBhvr>
                                      <p:tavLst>
                                        <p:tav tm="0">
                                          <p:val>
                                            <p:strVal val="1+#ppt_w/2"/>
                                          </p:val>
                                        </p:tav>
                                        <p:tav tm="100000">
                                          <p:val>
                                            <p:strVal val="#ppt_x"/>
                                          </p:val>
                                        </p:tav>
                                      </p:tavLst>
                                    </p:anim>
                                    <p:anim calcmode="lin" valueType="num">
                                      <p:cBhvr additive="base">
                                        <p:cTn id="64" dur="500" fill="hold"/>
                                        <p:tgtEl>
                                          <p:spTgt spid="6"/>
                                        </p:tgtEl>
                                        <p:attrNameLst>
                                          <p:attrName>ppt_y</p:attrName>
                                        </p:attrNameLst>
                                      </p:cBhvr>
                                      <p:tavLst>
                                        <p:tav tm="0">
                                          <p:val>
                                            <p:strVal val="0-#ppt_h/2"/>
                                          </p:val>
                                        </p:tav>
                                        <p:tav tm="100000">
                                          <p:val>
                                            <p:strVal val="#ppt_y"/>
                                          </p:val>
                                        </p:tav>
                                      </p:tavLst>
                                    </p:anim>
                                  </p:childTnLst>
                                </p:cTn>
                              </p:par>
                              <p:par>
                                <p:cTn id="65" presetID="2" presetClass="entr" presetSubtype="3" decel="100000" fill="hold" grpId="0" nodeType="withEffect">
                                  <p:stCondLst>
                                    <p:cond delay="0"/>
                                  </p:stCondLst>
                                  <p:childTnLst>
                                    <p:set>
                                      <p:cBhvr>
                                        <p:cTn id="66" dur="1" fill="hold">
                                          <p:stCondLst>
                                            <p:cond delay="0"/>
                                          </p:stCondLst>
                                        </p:cTn>
                                        <p:tgtEl>
                                          <p:spTgt spid="7"/>
                                        </p:tgtEl>
                                        <p:attrNameLst>
                                          <p:attrName>style.visibility</p:attrName>
                                        </p:attrNameLst>
                                      </p:cBhvr>
                                      <p:to>
                                        <p:strVal val="visible"/>
                                      </p:to>
                                    </p:set>
                                    <p:anim calcmode="lin" valueType="num">
                                      <p:cBhvr additive="base">
                                        <p:cTn id="67" dur="500" fill="hold"/>
                                        <p:tgtEl>
                                          <p:spTgt spid="7"/>
                                        </p:tgtEl>
                                        <p:attrNameLst>
                                          <p:attrName>ppt_x</p:attrName>
                                        </p:attrNameLst>
                                      </p:cBhvr>
                                      <p:tavLst>
                                        <p:tav tm="0">
                                          <p:val>
                                            <p:strVal val="1+#ppt_w/2"/>
                                          </p:val>
                                        </p:tav>
                                        <p:tav tm="100000">
                                          <p:val>
                                            <p:strVal val="#ppt_x"/>
                                          </p:val>
                                        </p:tav>
                                      </p:tavLst>
                                    </p:anim>
                                    <p:anim calcmode="lin" valueType="num">
                                      <p:cBhvr additive="base">
                                        <p:cTn id="6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1122551" y="576947"/>
            <a:ext cx="349448" cy="746713"/>
            <a:chOff x="4950565" y="2141272"/>
            <a:chExt cx="3094826" cy="2773962"/>
          </a:xfrm>
        </p:grpSpPr>
        <p:sp>
          <p:nvSpPr>
            <p:cNvPr id="22" name="椭圆 21"/>
            <p:cNvSpPr/>
            <p:nvPr/>
          </p:nvSpPr>
          <p:spPr>
            <a:xfrm>
              <a:off x="4950565" y="2141272"/>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23" name="椭圆 22"/>
            <p:cNvSpPr/>
            <p:nvPr/>
          </p:nvSpPr>
          <p:spPr>
            <a:xfrm>
              <a:off x="7893507" y="4763350"/>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grpSp>
      <p:sp>
        <p:nvSpPr>
          <p:cNvPr id="36" name="椭圆 35"/>
          <p:cNvSpPr/>
          <p:nvPr/>
        </p:nvSpPr>
        <p:spPr>
          <a:xfrm>
            <a:off x="1122551" y="174356"/>
            <a:ext cx="640419" cy="680410"/>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7" name="椭圆 36"/>
          <p:cNvSpPr/>
          <p:nvPr/>
        </p:nvSpPr>
        <p:spPr>
          <a:xfrm>
            <a:off x="626559" y="685039"/>
            <a:ext cx="429267" cy="429267"/>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8" name="椭圆 37"/>
          <p:cNvSpPr/>
          <p:nvPr/>
        </p:nvSpPr>
        <p:spPr>
          <a:xfrm>
            <a:off x="1042731" y="1096817"/>
            <a:ext cx="226842" cy="226842"/>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9" name="椭圆 38"/>
          <p:cNvSpPr/>
          <p:nvPr/>
        </p:nvSpPr>
        <p:spPr>
          <a:xfrm>
            <a:off x="1342514" y="996120"/>
            <a:ext cx="293204" cy="293204"/>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Rectangle 50">
            <a:extLst>
              <a:ext uri="{FF2B5EF4-FFF2-40B4-BE49-F238E27FC236}">
                <a16:creationId xmlns:a16="http://schemas.microsoft.com/office/drawing/2014/main" id="{B19E1CFA-1077-47A5-8269-BADA5825BC72}"/>
              </a:ext>
            </a:extLst>
          </p:cNvPr>
          <p:cNvSpPr txBox="1">
            <a:spLocks noChangeArrowheads="1"/>
          </p:cNvSpPr>
          <p:nvPr/>
        </p:nvSpPr>
        <p:spPr bwMode="auto">
          <a:xfrm>
            <a:off x="3760854" y="246959"/>
            <a:ext cx="4534927" cy="6461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latinLnBrk="1" hangingPunct="0">
              <a:spcBef>
                <a:spcPct val="0"/>
              </a:spcBef>
              <a:spcAft>
                <a:spcPct val="0"/>
              </a:spcAft>
              <a:defRPr lang="zh-TW" altLang="zh-TW" sz="1200" kern="1200">
                <a:solidFill>
                  <a:schemeClr val="bg1"/>
                </a:solidFill>
                <a:latin typeface="+mj-lt"/>
                <a:ea typeface="HY견고딕" pitchFamily="18" charset="-127"/>
                <a:cs typeface="+mj-cs"/>
              </a:defRPr>
            </a:lvl1pPr>
            <a:lvl2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2pPr>
            <a:lvl3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3pPr>
            <a:lvl4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4pPr>
            <a:lvl5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5pPr>
            <a:lvl6pPr marL="457200" algn="l" rtl="0" fontAlgn="base" latinLnBrk="1">
              <a:spcBef>
                <a:spcPct val="0"/>
              </a:spcBef>
              <a:spcAft>
                <a:spcPct val="0"/>
              </a:spcAft>
              <a:defRPr sz="3600">
                <a:solidFill>
                  <a:schemeClr val="bg1"/>
                </a:solidFill>
                <a:latin typeface="Calibri" pitchFamily="34" charset="0"/>
                <a:ea typeface="HY견고딕" pitchFamily="18" charset="-127"/>
              </a:defRPr>
            </a:lvl6pPr>
            <a:lvl7pPr marL="914400" algn="l" rtl="0" fontAlgn="base" latinLnBrk="1">
              <a:spcBef>
                <a:spcPct val="0"/>
              </a:spcBef>
              <a:spcAft>
                <a:spcPct val="0"/>
              </a:spcAft>
              <a:defRPr sz="3600">
                <a:solidFill>
                  <a:schemeClr val="bg1"/>
                </a:solidFill>
                <a:latin typeface="Calibri" pitchFamily="34" charset="0"/>
                <a:ea typeface="HY견고딕" pitchFamily="18" charset="-127"/>
              </a:defRPr>
            </a:lvl7pPr>
            <a:lvl8pPr marL="1371600" algn="l" rtl="0" fontAlgn="base" latinLnBrk="1">
              <a:spcBef>
                <a:spcPct val="0"/>
              </a:spcBef>
              <a:spcAft>
                <a:spcPct val="0"/>
              </a:spcAft>
              <a:defRPr sz="3600">
                <a:solidFill>
                  <a:schemeClr val="bg1"/>
                </a:solidFill>
                <a:latin typeface="Calibri" pitchFamily="34" charset="0"/>
                <a:ea typeface="HY견고딕" pitchFamily="18" charset="-127"/>
              </a:defRPr>
            </a:lvl8pPr>
            <a:lvl9pPr marL="1828800" algn="l" rtl="0" fontAlgn="base" latinLnBrk="1">
              <a:spcBef>
                <a:spcPct val="0"/>
              </a:spcBef>
              <a:spcAft>
                <a:spcPct val="0"/>
              </a:spcAft>
              <a:defRPr sz="3600">
                <a:solidFill>
                  <a:schemeClr val="bg1"/>
                </a:solidFill>
                <a:latin typeface="Calibri" pitchFamily="34" charset="0"/>
                <a:ea typeface="HY견고딕" pitchFamily="18" charset="-127"/>
              </a:defRPr>
            </a:lvl9pPr>
          </a:lstStyle>
          <a:p>
            <a:pPr algn="ctr" eaLnBrk="1" hangingPunct="1"/>
            <a:r>
              <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相關作業時程</a:t>
            </a:r>
          </a:p>
        </p:txBody>
      </p:sp>
      <p:grpSp>
        <p:nvGrpSpPr>
          <p:cNvPr id="17" name="群組 16">
            <a:extLst>
              <a:ext uri="{FF2B5EF4-FFF2-40B4-BE49-F238E27FC236}">
                <a16:creationId xmlns:a16="http://schemas.microsoft.com/office/drawing/2014/main" id="{7DB227E1-46EF-4142-8BD0-B568A888D3AB}"/>
              </a:ext>
            </a:extLst>
          </p:cNvPr>
          <p:cNvGrpSpPr/>
          <p:nvPr/>
        </p:nvGrpSpPr>
        <p:grpSpPr>
          <a:xfrm>
            <a:off x="1315841" y="1376870"/>
            <a:ext cx="10124537" cy="2164665"/>
            <a:chOff x="0" y="1224558"/>
            <a:chExt cx="9144000" cy="2164665"/>
          </a:xfrm>
        </p:grpSpPr>
        <p:sp>
          <p:nvSpPr>
            <p:cNvPr id="18" name="직사각형 63">
              <a:extLst>
                <a:ext uri="{FF2B5EF4-FFF2-40B4-BE49-F238E27FC236}">
                  <a16:creationId xmlns:a16="http://schemas.microsoft.com/office/drawing/2014/main" id="{218E0887-B756-49EE-8F05-DDE09CBBB2D8}"/>
                </a:ext>
              </a:extLst>
            </p:cNvPr>
            <p:cNvSpPr/>
            <p:nvPr/>
          </p:nvSpPr>
          <p:spPr>
            <a:xfrm>
              <a:off x="0" y="1917016"/>
              <a:ext cx="9144000" cy="1440000"/>
            </a:xfrm>
            <a:prstGeom prst="rect">
              <a:avLst/>
            </a:prstGeom>
            <a:solidFill>
              <a:schemeClr val="accent4">
                <a:lumMod val="20000"/>
                <a:lumOff val="80000"/>
              </a:schemeClr>
            </a:solidFill>
            <a:ln w="25400" cap="flat" cmpd="sng" algn="ctr">
              <a:solidFill>
                <a:schemeClr val="bg1"/>
              </a:solidFill>
              <a:prstDash val="solid"/>
            </a:ln>
            <a:effectLst>
              <a:glow rad="63500">
                <a:schemeClr val="bg2">
                  <a:lumMod val="50000"/>
                  <a:alpha val="40000"/>
                </a:schemeClr>
              </a:glow>
            </a:effectLst>
          </p:spPr>
          <p:txBody>
            <a:bodyPr anchor="ctr"/>
            <a:lstStyle/>
            <a:p>
              <a:pPr algn="ctr">
                <a:spcBef>
                  <a:spcPct val="30000"/>
                </a:spcBef>
                <a:buSzPct val="75000"/>
                <a:buFontTx/>
                <a:buChar char="•"/>
                <a:defRPr/>
              </a:pPr>
              <a:endParaRPr lang="ko-KR" altLang="en-US">
                <a:solidFill>
                  <a:prstClr val="white"/>
                </a:solidFill>
                <a:latin typeface="微軟正黑體" pitchFamily="34" charset="-120"/>
                <a:ea typeface="한컴전용_돋움"/>
              </a:endParaRPr>
            </a:p>
          </p:txBody>
        </p:sp>
        <p:sp>
          <p:nvSpPr>
            <p:cNvPr id="19" name="Rectangle 48">
              <a:extLst>
                <a:ext uri="{FF2B5EF4-FFF2-40B4-BE49-F238E27FC236}">
                  <a16:creationId xmlns:a16="http://schemas.microsoft.com/office/drawing/2014/main" id="{4BF094BB-0BB3-439F-AA0C-8C813213DF74}"/>
                </a:ext>
              </a:extLst>
            </p:cNvPr>
            <p:cNvSpPr>
              <a:spLocks noChangeArrowheads="1"/>
            </p:cNvSpPr>
            <p:nvPr/>
          </p:nvSpPr>
          <p:spPr bwMode="auto">
            <a:xfrm>
              <a:off x="0" y="1845571"/>
              <a:ext cx="9144000" cy="71437"/>
            </a:xfrm>
            <a:prstGeom prst="rect">
              <a:avLst/>
            </a:prstGeom>
            <a:solidFill>
              <a:schemeClr val="bg1">
                <a:lumMod val="75000"/>
              </a:schemeClr>
            </a:solidFill>
            <a:ln w="9525" algn="ctr">
              <a:noFill/>
              <a:miter lim="800000"/>
              <a:headEnd/>
              <a:tailEnd/>
            </a:ln>
          </p:spPr>
          <p:txBody>
            <a:bodyPr wrap="none" anchor="ctr"/>
            <a:lstStyle/>
            <a:p>
              <a:pPr>
                <a:spcBef>
                  <a:spcPct val="30000"/>
                </a:spcBef>
                <a:buSzPct val="75000"/>
                <a:buFontTx/>
                <a:buChar char="•"/>
                <a:defRPr/>
              </a:pPr>
              <a:endParaRPr lang="ko-KR" altLang="ko-KR" sz="1200" dirty="0">
                <a:solidFill>
                  <a:srgbClr val="333333"/>
                </a:solidFill>
                <a:latin typeface="微軟正黑體" pitchFamily="34" charset="-120"/>
                <a:ea typeface="HY견고딕" pitchFamily="18" charset="-127"/>
              </a:endParaRPr>
            </a:p>
          </p:txBody>
        </p:sp>
        <p:sp>
          <p:nvSpPr>
            <p:cNvPr id="24" name="Oval 50">
              <a:extLst>
                <a:ext uri="{FF2B5EF4-FFF2-40B4-BE49-F238E27FC236}">
                  <a16:creationId xmlns:a16="http://schemas.microsoft.com/office/drawing/2014/main" id="{16203AC2-BEC5-4EC2-B226-C63C1A1DDFE1}"/>
                </a:ext>
              </a:extLst>
            </p:cNvPr>
            <p:cNvSpPr>
              <a:spLocks noChangeAspect="1" noChangeArrowheads="1"/>
            </p:cNvSpPr>
            <p:nvPr/>
          </p:nvSpPr>
          <p:spPr bwMode="auto">
            <a:xfrm>
              <a:off x="866775" y="1804296"/>
              <a:ext cx="142875" cy="153987"/>
            </a:xfrm>
            <a:prstGeom prst="ellipse">
              <a:avLst/>
            </a:prstGeom>
            <a:solidFill>
              <a:schemeClr val="accent1">
                <a:lumMod val="50000"/>
              </a:schemeClr>
            </a:solidFill>
            <a:ln w="9525" algn="ctr">
              <a:noFill/>
              <a:round/>
              <a:headEnd/>
              <a:tailEnd/>
            </a:ln>
          </p:spPr>
          <p:txBody>
            <a:bodyPr wrap="none" anchor="ctr"/>
            <a:lstStyle/>
            <a:p>
              <a:pPr>
                <a:spcBef>
                  <a:spcPct val="30000"/>
                </a:spcBef>
                <a:buSzPct val="75000"/>
                <a:buFontTx/>
                <a:buChar char="•"/>
                <a:defRPr/>
              </a:pPr>
              <a:endParaRPr lang="ko-KR" altLang="ko-KR" sz="1200" dirty="0">
                <a:solidFill>
                  <a:srgbClr val="333333"/>
                </a:solidFill>
                <a:latin typeface="微軟正黑體" pitchFamily="34" charset="-120"/>
                <a:ea typeface="HY견고딕" pitchFamily="18" charset="-127"/>
              </a:endParaRPr>
            </a:p>
          </p:txBody>
        </p:sp>
        <p:sp>
          <p:nvSpPr>
            <p:cNvPr id="25" name="Oval 61">
              <a:extLst>
                <a:ext uri="{FF2B5EF4-FFF2-40B4-BE49-F238E27FC236}">
                  <a16:creationId xmlns:a16="http://schemas.microsoft.com/office/drawing/2014/main" id="{2336E19E-8C37-4E86-B6FE-8378A5CB1DFE}"/>
                </a:ext>
              </a:extLst>
            </p:cNvPr>
            <p:cNvSpPr>
              <a:spLocks noChangeAspect="1" noChangeArrowheads="1"/>
            </p:cNvSpPr>
            <p:nvPr/>
          </p:nvSpPr>
          <p:spPr bwMode="auto">
            <a:xfrm>
              <a:off x="2995613" y="1804296"/>
              <a:ext cx="142875" cy="153987"/>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30000"/>
                </a:spcBef>
                <a:buSzPct val="75000"/>
                <a:buFontTx/>
                <a:buChar char="•"/>
                <a:defRPr/>
              </a:pPr>
              <a:endParaRPr lang="ko-KR" altLang="ko-KR" dirty="0">
                <a:latin typeface="微軟正黑體" pitchFamily="34" charset="-120"/>
                <a:ea typeface="HY견고딕" pitchFamily="18" charset="-127"/>
              </a:endParaRPr>
            </a:p>
          </p:txBody>
        </p:sp>
        <p:sp>
          <p:nvSpPr>
            <p:cNvPr id="26" name="Oval 63">
              <a:extLst>
                <a:ext uri="{FF2B5EF4-FFF2-40B4-BE49-F238E27FC236}">
                  <a16:creationId xmlns:a16="http://schemas.microsoft.com/office/drawing/2014/main" id="{0DDDC78E-E0B3-4E25-9A1F-16CF3D01E09C}"/>
                </a:ext>
              </a:extLst>
            </p:cNvPr>
            <p:cNvSpPr>
              <a:spLocks noChangeAspect="1" noChangeArrowheads="1"/>
            </p:cNvSpPr>
            <p:nvPr/>
          </p:nvSpPr>
          <p:spPr bwMode="auto">
            <a:xfrm>
              <a:off x="5264919" y="1804296"/>
              <a:ext cx="142875" cy="153987"/>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30000"/>
                </a:spcBef>
                <a:buSzPct val="75000"/>
                <a:buFontTx/>
                <a:buChar char="•"/>
                <a:defRPr/>
              </a:pPr>
              <a:endParaRPr lang="ko-KR" altLang="ko-KR" dirty="0">
                <a:latin typeface="微軟正黑體" pitchFamily="34" charset="-120"/>
                <a:ea typeface="HY견고딕" pitchFamily="18" charset="-127"/>
              </a:endParaRPr>
            </a:p>
          </p:txBody>
        </p:sp>
        <p:sp>
          <p:nvSpPr>
            <p:cNvPr id="27" name="Oval 82">
              <a:extLst>
                <a:ext uri="{FF2B5EF4-FFF2-40B4-BE49-F238E27FC236}">
                  <a16:creationId xmlns:a16="http://schemas.microsoft.com/office/drawing/2014/main" id="{56709CCC-22F7-480B-B40A-564AA36B3CC0}"/>
                </a:ext>
              </a:extLst>
            </p:cNvPr>
            <p:cNvSpPr>
              <a:spLocks noChangeAspect="1" noChangeArrowheads="1"/>
            </p:cNvSpPr>
            <p:nvPr/>
          </p:nvSpPr>
          <p:spPr bwMode="auto">
            <a:xfrm>
              <a:off x="7747989" y="1810463"/>
              <a:ext cx="141287" cy="155574"/>
            </a:xfrm>
            <a:prstGeom prst="ellipse">
              <a:avLst/>
            </a:prstGeom>
            <a:solidFill>
              <a:srgbClr val="FF0000"/>
            </a:solidFill>
            <a:ln w="9525" algn="ctr">
              <a:noFill/>
              <a:round/>
              <a:headEnd/>
              <a:tailEnd/>
            </a:ln>
          </p:spPr>
          <p:txBody>
            <a:bodyPr wrap="none" anchor="ctr"/>
            <a:lstStyle/>
            <a:p>
              <a:pPr>
                <a:spcBef>
                  <a:spcPct val="30000"/>
                </a:spcBef>
                <a:buSzPct val="75000"/>
                <a:buFontTx/>
                <a:buChar char="•"/>
                <a:defRPr/>
              </a:pPr>
              <a:endParaRPr lang="ko-KR" altLang="ko-KR" sz="1200" dirty="0">
                <a:solidFill>
                  <a:srgbClr val="333333"/>
                </a:solidFill>
                <a:latin typeface="微軟正黑體" pitchFamily="34" charset="-120"/>
                <a:ea typeface="HY견고딕" pitchFamily="18" charset="-127"/>
              </a:endParaRPr>
            </a:p>
          </p:txBody>
        </p:sp>
        <p:sp>
          <p:nvSpPr>
            <p:cNvPr id="28" name="AutoShape 12">
              <a:extLst>
                <a:ext uri="{FF2B5EF4-FFF2-40B4-BE49-F238E27FC236}">
                  <a16:creationId xmlns:a16="http://schemas.microsoft.com/office/drawing/2014/main" id="{DB3FE3E7-E10E-4944-825B-8310A591DF05}"/>
                </a:ext>
              </a:extLst>
            </p:cNvPr>
            <p:cNvSpPr>
              <a:spLocks noChangeArrowheads="1"/>
            </p:cNvSpPr>
            <p:nvPr/>
          </p:nvSpPr>
          <p:spPr bwMode="auto">
            <a:xfrm>
              <a:off x="2220420" y="2077045"/>
              <a:ext cx="1871050" cy="272415"/>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a14:hiddenLine>
              </a:ext>
            </a:extLst>
          </p:spPr>
          <p:txBody>
            <a:bodyPr wrap="none" lIns="0" tIns="0" rIns="0" bIns="0" anchor="ctr">
              <a:spAutoFit/>
            </a:bodyPr>
            <a:lstStyle>
              <a:lvl1pPr eaLnBrk="0" hangingPunct="0">
                <a:defRPr kumimoji="1">
                  <a:solidFill>
                    <a:schemeClr val="tx1"/>
                  </a:solidFill>
                  <a:latin typeface="Gulim" pitchFamily="34" charset="-127"/>
                  <a:ea typeface="Gulim" pitchFamily="34" charset="-127"/>
                </a:defRPr>
              </a:lvl1pPr>
              <a:lvl2pPr marL="742950" indent="-285750" eaLnBrk="0" hangingPunct="0">
                <a:defRPr kumimoji="1">
                  <a:solidFill>
                    <a:schemeClr val="tx1"/>
                  </a:solidFill>
                  <a:latin typeface="Gulim" pitchFamily="34" charset="-127"/>
                  <a:ea typeface="Gulim" pitchFamily="34" charset="-127"/>
                </a:defRPr>
              </a:lvl2pPr>
              <a:lvl3pPr marL="1143000" indent="-228600" eaLnBrk="0" hangingPunct="0">
                <a:defRPr kumimoji="1">
                  <a:solidFill>
                    <a:schemeClr val="tx1"/>
                  </a:solidFill>
                  <a:latin typeface="Gulim" pitchFamily="34" charset="-127"/>
                  <a:ea typeface="Gulim" pitchFamily="34" charset="-127"/>
                </a:defRPr>
              </a:lvl3pPr>
              <a:lvl4pPr marL="1600200" indent="-228600" eaLnBrk="0" hangingPunct="0">
                <a:defRPr kumimoji="1">
                  <a:solidFill>
                    <a:schemeClr val="tx1"/>
                  </a:solidFill>
                  <a:latin typeface="Gulim" pitchFamily="34" charset="-127"/>
                  <a:ea typeface="Gulim" pitchFamily="34" charset="-127"/>
                </a:defRPr>
              </a:lvl4pPr>
              <a:lvl5pPr marL="2057400" indent="-228600" eaLnBrk="0" hangingPunct="0">
                <a:defRPr kumimoji="1">
                  <a:solidFill>
                    <a:schemeClr val="tx1"/>
                  </a:solidFill>
                  <a:latin typeface="Gulim" pitchFamily="34" charset="-127"/>
                  <a:ea typeface="Gulim" pitchFamily="34" charset="-127"/>
                </a:defRPr>
              </a:lvl5pPr>
              <a:lvl6pPr marL="2514600" indent="-228600" eaLnBrk="0" fontAlgn="base" latinLnBrk="1" hangingPunct="0">
                <a:spcBef>
                  <a:spcPct val="0"/>
                </a:spcBef>
                <a:spcAft>
                  <a:spcPct val="0"/>
                </a:spcAft>
                <a:defRPr kumimoji="1">
                  <a:solidFill>
                    <a:schemeClr val="tx1"/>
                  </a:solidFill>
                  <a:latin typeface="Gulim" pitchFamily="34" charset="-127"/>
                  <a:ea typeface="Gulim" pitchFamily="34" charset="-127"/>
                </a:defRPr>
              </a:lvl6pPr>
              <a:lvl7pPr marL="2971800" indent="-228600" eaLnBrk="0" fontAlgn="base" latinLnBrk="1" hangingPunct="0">
                <a:spcBef>
                  <a:spcPct val="0"/>
                </a:spcBef>
                <a:spcAft>
                  <a:spcPct val="0"/>
                </a:spcAft>
                <a:defRPr kumimoji="1">
                  <a:solidFill>
                    <a:schemeClr val="tx1"/>
                  </a:solidFill>
                  <a:latin typeface="Gulim" pitchFamily="34" charset="-127"/>
                  <a:ea typeface="Gulim" pitchFamily="34" charset="-127"/>
                </a:defRPr>
              </a:lvl7pPr>
              <a:lvl8pPr marL="3429000" indent="-228600" eaLnBrk="0" fontAlgn="base" latinLnBrk="1" hangingPunct="0">
                <a:spcBef>
                  <a:spcPct val="0"/>
                </a:spcBef>
                <a:spcAft>
                  <a:spcPct val="0"/>
                </a:spcAft>
                <a:defRPr kumimoji="1">
                  <a:solidFill>
                    <a:schemeClr val="tx1"/>
                  </a:solidFill>
                  <a:latin typeface="Gulim" pitchFamily="34" charset="-127"/>
                  <a:ea typeface="Gulim" pitchFamily="34" charset="-127"/>
                </a:defRPr>
              </a:lvl8pPr>
              <a:lvl9pPr marL="3886200" indent="-228600" eaLnBrk="0" fontAlgn="base" latinLnBrk="1" hangingPunct="0">
                <a:spcBef>
                  <a:spcPct val="0"/>
                </a:spcBef>
                <a:spcAft>
                  <a:spcPct val="0"/>
                </a:spcAft>
                <a:defRPr kumimoji="1">
                  <a:solidFill>
                    <a:schemeClr val="tx1"/>
                  </a:solidFill>
                  <a:latin typeface="Gulim" pitchFamily="34" charset="-127"/>
                  <a:ea typeface="Gulim" pitchFamily="34" charset="-127"/>
                </a:defRPr>
              </a:lvl9pPr>
            </a:lstStyle>
            <a:p>
              <a:pPr algn="ctr" eaLnBrk="1" hangingPunct="1"/>
              <a:r>
                <a:rPr lang="zh-TW" altLang="en-US" sz="1600" dirty="0">
                  <a:solidFill>
                    <a:srgbClr val="0000FF"/>
                  </a:solidFill>
                  <a:latin typeface="微軟正黑體" pitchFamily="34" charset="-120"/>
                  <a:ea typeface="微軟正黑體" pitchFamily="34" charset="-120"/>
                </a:rPr>
                <a:t>學科能力測驗成績公告</a:t>
              </a:r>
              <a:endParaRPr lang="en-US" altLang="ko-KR" sz="1600" dirty="0">
                <a:solidFill>
                  <a:srgbClr val="0000FF"/>
                </a:solidFill>
                <a:latin typeface="微軟正黑體" pitchFamily="34" charset="-120"/>
                <a:ea typeface="微軟正黑體" pitchFamily="34" charset="-120"/>
              </a:endParaRPr>
            </a:p>
          </p:txBody>
        </p:sp>
        <p:sp>
          <p:nvSpPr>
            <p:cNvPr id="29" name="직사각형 60">
              <a:extLst>
                <a:ext uri="{FF2B5EF4-FFF2-40B4-BE49-F238E27FC236}">
                  <a16:creationId xmlns:a16="http://schemas.microsoft.com/office/drawing/2014/main" id="{958DD9F7-E0FE-4F64-9699-8C76897C96DE}"/>
                </a:ext>
              </a:extLst>
            </p:cNvPr>
            <p:cNvSpPr/>
            <p:nvPr/>
          </p:nvSpPr>
          <p:spPr>
            <a:xfrm>
              <a:off x="6824202" y="1988840"/>
              <a:ext cx="2071688" cy="869469"/>
            </a:xfrm>
            <a:prstGeom prst="rect">
              <a:avLst/>
            </a:prstGeom>
          </p:spPr>
          <p:txBody>
            <a:bodyPr>
              <a:spAutoFit/>
            </a:bodyPr>
            <a:lstStyle/>
            <a:p>
              <a:pPr marL="139700" indent="-139700">
                <a:spcBef>
                  <a:spcPts val="300"/>
                </a:spcBef>
                <a:buFont typeface="Arial" pitchFamily="34" charset="0"/>
                <a:buChar char="•"/>
                <a:defRPr/>
              </a:pPr>
              <a:r>
                <a:rPr lang="zh-TW" altLang="en-US" sz="1600" dirty="0">
                  <a:solidFill>
                    <a:srgbClr val="FF0000"/>
                  </a:solidFill>
                  <a:latin typeface="微軟正黑體" pitchFamily="34" charset="-120"/>
                  <a:ea typeface="微軟正黑體" pitchFamily="34" charset="-120"/>
                </a:rPr>
                <a:t>報名資料確認</a:t>
              </a:r>
              <a:br>
                <a:rPr lang="en-US" altLang="zh-TW" sz="1600" dirty="0">
                  <a:solidFill>
                    <a:srgbClr val="FF0000"/>
                  </a:solidFill>
                  <a:latin typeface="微軟正黑體" pitchFamily="34" charset="-120"/>
                  <a:ea typeface="微軟正黑體" pitchFamily="34" charset="-120"/>
                </a:rPr>
              </a:br>
              <a:r>
                <a:rPr lang="en-US" altLang="zh-TW" sz="1600" dirty="0">
                  <a:solidFill>
                    <a:srgbClr val="FF0000"/>
                  </a:solidFill>
                  <a:latin typeface="微軟正黑體" pitchFamily="34" charset="-120"/>
                  <a:ea typeface="微軟正黑體" pitchFamily="34" charset="-120"/>
                </a:rPr>
                <a:t>(</a:t>
              </a:r>
              <a:r>
                <a:rPr lang="zh-TW" altLang="en-US" sz="1600" dirty="0">
                  <a:solidFill>
                    <a:srgbClr val="FF0000"/>
                  </a:solidFill>
                  <a:latin typeface="微軟正黑體" pitchFamily="34" charset="-120"/>
                  <a:ea typeface="微軟正黑體" pitchFamily="34" charset="-120"/>
                </a:rPr>
                <a:t>每日</a:t>
              </a:r>
              <a:r>
                <a:rPr lang="en-US" altLang="zh-TW" sz="1600" dirty="0">
                  <a:solidFill>
                    <a:srgbClr val="FF0000"/>
                  </a:solidFill>
                  <a:latin typeface="微軟正黑體" pitchFamily="34" charset="-120"/>
                  <a:ea typeface="微軟正黑體" pitchFamily="34" charset="-120"/>
                </a:rPr>
                <a:t>9</a:t>
              </a:r>
              <a:r>
                <a:rPr lang="zh-TW" altLang="en-US" sz="1600" dirty="0">
                  <a:solidFill>
                    <a:srgbClr val="FF0000"/>
                  </a:solidFill>
                  <a:latin typeface="微軟正黑體" pitchFamily="34" charset="-120"/>
                  <a:ea typeface="微軟正黑體" pitchFamily="34" charset="-120"/>
                </a:rPr>
                <a:t>：</a:t>
              </a:r>
              <a:r>
                <a:rPr lang="en-US" altLang="zh-TW" sz="1600" dirty="0">
                  <a:solidFill>
                    <a:srgbClr val="FF0000"/>
                  </a:solidFill>
                  <a:latin typeface="微軟正黑體" pitchFamily="34" charset="-120"/>
                  <a:ea typeface="微軟正黑體" pitchFamily="34" charset="-120"/>
                </a:rPr>
                <a:t>00-17</a:t>
              </a:r>
              <a:r>
                <a:rPr lang="zh-TW" altLang="en-US" sz="1600" dirty="0">
                  <a:solidFill>
                    <a:srgbClr val="FF0000"/>
                  </a:solidFill>
                  <a:latin typeface="微軟正黑體" pitchFamily="34" charset="-120"/>
                  <a:ea typeface="微軟正黑體" pitchFamily="34" charset="-120"/>
                </a:rPr>
                <a:t>：</a:t>
              </a:r>
              <a:r>
                <a:rPr lang="en-US" altLang="zh-TW" sz="1600" dirty="0">
                  <a:solidFill>
                    <a:srgbClr val="FF0000"/>
                  </a:solidFill>
                  <a:latin typeface="微軟正黑體" pitchFamily="34" charset="-120"/>
                  <a:ea typeface="微軟正黑體" pitchFamily="34" charset="-120"/>
                </a:rPr>
                <a:t>00)</a:t>
              </a:r>
            </a:p>
            <a:p>
              <a:pPr marL="139700" indent="-139700">
                <a:spcBef>
                  <a:spcPts val="300"/>
                </a:spcBef>
                <a:buFont typeface="Arial" pitchFamily="34" charset="0"/>
                <a:buChar char="•"/>
                <a:defRPr/>
              </a:pPr>
              <a:r>
                <a:rPr lang="zh-TW" altLang="en-US" sz="1600" dirty="0">
                  <a:solidFill>
                    <a:srgbClr val="FF0000"/>
                  </a:solidFill>
                  <a:latin typeface="微軟正黑體" pitchFamily="34" charset="-120"/>
                  <a:ea typeface="微軟正黑體" pitchFamily="34" charset="-120"/>
                </a:rPr>
                <a:t>報名費繳費</a:t>
              </a:r>
              <a:endParaRPr lang="en-US" altLang="ko-KR" sz="1600" dirty="0">
                <a:solidFill>
                  <a:srgbClr val="FF0000"/>
                </a:solidFill>
                <a:latin typeface="微軟正黑體" pitchFamily="34" charset="-120"/>
                <a:ea typeface="微軟正黑體" pitchFamily="34" charset="-120"/>
              </a:endParaRPr>
            </a:p>
          </p:txBody>
        </p:sp>
        <p:sp>
          <p:nvSpPr>
            <p:cNvPr id="40" name="직사각형 60">
              <a:extLst>
                <a:ext uri="{FF2B5EF4-FFF2-40B4-BE49-F238E27FC236}">
                  <a16:creationId xmlns:a16="http://schemas.microsoft.com/office/drawing/2014/main" id="{B67F34F2-8CB3-42F7-B55F-47C9718173FF}"/>
                </a:ext>
              </a:extLst>
            </p:cNvPr>
            <p:cNvSpPr/>
            <p:nvPr/>
          </p:nvSpPr>
          <p:spPr>
            <a:xfrm>
              <a:off x="35496" y="1988840"/>
              <a:ext cx="2071688" cy="1400383"/>
            </a:xfrm>
            <a:prstGeom prst="rect">
              <a:avLst/>
            </a:prstGeom>
          </p:spPr>
          <p:txBody>
            <a:bodyPr>
              <a:spAutoFit/>
            </a:bodyPr>
            <a:lstStyle/>
            <a:p>
              <a:pPr marL="139700" indent="-139700">
                <a:spcBef>
                  <a:spcPts val="300"/>
                </a:spcBef>
                <a:buFont typeface="Arial" pitchFamily="34" charset="0"/>
                <a:buChar char="•"/>
                <a:defRPr/>
              </a:pPr>
              <a:r>
                <a:rPr lang="zh-TW" altLang="en-US" sz="1600" dirty="0">
                  <a:latin typeface="微軟正黑體" pitchFamily="34" charset="-120"/>
                  <a:ea typeface="微軟正黑體" pitchFamily="34" charset="-120"/>
                </a:rPr>
                <a:t>報名系統開放</a:t>
              </a:r>
              <a:endParaRPr lang="en-US" altLang="zh-TW" sz="1600" dirty="0">
                <a:latin typeface="微軟正黑體" pitchFamily="34" charset="-120"/>
                <a:ea typeface="微軟正黑體" pitchFamily="34" charset="-120"/>
              </a:endParaRPr>
            </a:p>
            <a:p>
              <a:pPr marL="139700" indent="-139700">
                <a:spcBef>
                  <a:spcPts val="300"/>
                </a:spcBef>
                <a:buFont typeface="Arial" pitchFamily="34" charset="0"/>
                <a:buChar char="•"/>
                <a:defRPr/>
              </a:pPr>
              <a:r>
                <a:rPr lang="zh-TW" altLang="en-US" sz="1600" dirty="0">
                  <a:latin typeface="微軟正黑體" pitchFamily="34" charset="-120"/>
                  <a:ea typeface="微軟正黑體" pitchFamily="34" charset="-120"/>
                </a:rPr>
                <a:t>下載說明手冊</a:t>
              </a:r>
              <a:endParaRPr lang="en-US" altLang="zh-TW" sz="1600" dirty="0">
                <a:latin typeface="微軟正黑體" pitchFamily="34" charset="-120"/>
                <a:ea typeface="微軟正黑體" pitchFamily="34" charset="-120"/>
              </a:endParaRPr>
            </a:p>
            <a:p>
              <a:pPr marL="139700" indent="-139700">
                <a:spcBef>
                  <a:spcPts val="300"/>
                </a:spcBef>
                <a:buFont typeface="Arial" pitchFamily="34" charset="0"/>
                <a:buChar char="•"/>
                <a:defRPr/>
              </a:pPr>
              <a:r>
                <a:rPr lang="zh-TW" altLang="en-US" sz="1600" dirty="0">
                  <a:latin typeface="微軟正黑體" pitchFamily="34" charset="-120"/>
                  <a:ea typeface="微軟正黑體" pitchFamily="34" charset="-120"/>
                </a:rPr>
                <a:t>至報名系統下載計算完成之</a:t>
              </a:r>
              <a:r>
                <a:rPr lang="zh-TW" altLang="en-US" sz="1600" dirty="0">
                  <a:solidFill>
                    <a:srgbClr val="0000FF"/>
                  </a:solidFill>
                  <a:latin typeface="微軟正黑體" pitchFamily="34" charset="-120"/>
                  <a:ea typeface="微軟正黑體" pitchFamily="34" charset="-120"/>
                </a:rPr>
                <a:t>「在校學業成績資料」</a:t>
              </a:r>
              <a:r>
                <a:rPr lang="zh-TW" altLang="en-US" sz="1600" dirty="0">
                  <a:latin typeface="微軟正黑體" pitchFamily="34" charset="-120"/>
                  <a:ea typeface="微軟正黑體" pitchFamily="34" charset="-120"/>
                </a:rPr>
                <a:t>檔案</a:t>
              </a:r>
              <a:endParaRPr lang="en-US" altLang="ko-KR" sz="1600" dirty="0">
                <a:latin typeface="微軟正黑體" pitchFamily="34" charset="-120"/>
                <a:ea typeface="微軟正黑體" pitchFamily="34" charset="-120"/>
              </a:endParaRPr>
            </a:p>
          </p:txBody>
        </p:sp>
        <p:sp>
          <p:nvSpPr>
            <p:cNvPr id="41" name="직사각형 60">
              <a:extLst>
                <a:ext uri="{FF2B5EF4-FFF2-40B4-BE49-F238E27FC236}">
                  <a16:creationId xmlns:a16="http://schemas.microsoft.com/office/drawing/2014/main" id="{D385CC03-BDE2-4990-9C6B-617DD33CEC62}"/>
                </a:ext>
              </a:extLst>
            </p:cNvPr>
            <p:cNvSpPr/>
            <p:nvPr/>
          </p:nvSpPr>
          <p:spPr>
            <a:xfrm>
              <a:off x="4300512" y="1988840"/>
              <a:ext cx="2376000" cy="1361911"/>
            </a:xfrm>
            <a:prstGeom prst="rect">
              <a:avLst/>
            </a:prstGeom>
          </p:spPr>
          <p:txBody>
            <a:bodyPr>
              <a:spAutoFit/>
            </a:bodyPr>
            <a:lstStyle/>
            <a:p>
              <a:pPr marL="139700" indent="-139700" algn="just">
                <a:spcBef>
                  <a:spcPts val="300"/>
                </a:spcBef>
                <a:buFont typeface="Arial" pitchFamily="34" charset="0"/>
                <a:buChar char="•"/>
                <a:defRPr/>
              </a:pPr>
              <a:r>
                <a:rPr lang="zh-TW" altLang="en-US" sz="1600" dirty="0">
                  <a:latin typeface="微軟正黑體" pitchFamily="34" charset="-120"/>
                  <a:ea typeface="微軟正黑體" pitchFamily="34" charset="-120"/>
                </a:rPr>
                <a:t>報名系統可使用</a:t>
              </a:r>
              <a:r>
                <a:rPr kumimoji="1" lang="zh-TW" altLang="en-US" sz="1600" dirty="0">
                  <a:solidFill>
                    <a:srgbClr val="0000FF"/>
                  </a:solidFill>
                  <a:latin typeface="微軟正黑體" pitchFamily="34" charset="-120"/>
                  <a:ea typeface="微軟正黑體" pitchFamily="34" charset="-120"/>
                </a:rPr>
                <a:t>「學測英聽檢定」</a:t>
              </a:r>
              <a:r>
                <a:rPr lang="zh-TW" altLang="en-US" sz="1600" dirty="0">
                  <a:latin typeface="微軟正黑體" pitchFamily="34" charset="-120"/>
                  <a:ea typeface="微軟正黑體" pitchFamily="34" charset="-120"/>
                </a:rPr>
                <a:t>功能</a:t>
              </a:r>
              <a:endParaRPr lang="en-US" altLang="zh-TW" sz="1600" dirty="0">
                <a:latin typeface="微軟正黑體" pitchFamily="34" charset="-120"/>
                <a:ea typeface="微軟正黑體" pitchFamily="34" charset="-120"/>
              </a:endParaRPr>
            </a:p>
            <a:p>
              <a:pPr marL="139700" indent="-139700" algn="just">
                <a:spcBef>
                  <a:spcPts val="300"/>
                </a:spcBef>
                <a:buFont typeface="Arial" pitchFamily="34" charset="0"/>
                <a:buChar char="•"/>
                <a:defRPr/>
              </a:pPr>
              <a:r>
                <a:rPr lang="zh-TW" altLang="en-US" sz="1600" dirty="0">
                  <a:latin typeface="微軟正黑體" pitchFamily="34" charset="-120"/>
                  <a:ea typeface="微軟正黑體" pitchFamily="34" charset="-120"/>
                </a:rPr>
                <a:t>下載學生</a:t>
              </a:r>
              <a:r>
                <a:rPr kumimoji="1" lang="zh-TW" altLang="en-US" sz="1600" dirty="0">
                  <a:solidFill>
                    <a:srgbClr val="0000FF"/>
                  </a:solidFill>
                  <a:latin typeface="微軟正黑體" pitchFamily="34" charset="-120"/>
                  <a:ea typeface="微軟正黑體" pitchFamily="34" charset="-120"/>
                </a:rPr>
                <a:t>「校系學測英聽檢定標準查詢結果」</a:t>
              </a:r>
              <a:endParaRPr kumimoji="1" lang="en-US" altLang="ko-KR" sz="1600" dirty="0">
                <a:solidFill>
                  <a:srgbClr val="0000FF"/>
                </a:solidFill>
                <a:latin typeface="微軟正黑體" pitchFamily="34" charset="-120"/>
                <a:ea typeface="微軟正黑體" pitchFamily="34" charset="-120"/>
              </a:endParaRPr>
            </a:p>
          </p:txBody>
        </p:sp>
        <p:sp>
          <p:nvSpPr>
            <p:cNvPr id="42" name="AutoShape 74">
              <a:extLst>
                <a:ext uri="{FF2B5EF4-FFF2-40B4-BE49-F238E27FC236}">
                  <a16:creationId xmlns:a16="http://schemas.microsoft.com/office/drawing/2014/main" id="{ABAB60FF-A309-45C8-AC51-42689F71AB32}"/>
                </a:ext>
              </a:extLst>
            </p:cNvPr>
            <p:cNvSpPr>
              <a:spLocks noChangeArrowheads="1"/>
            </p:cNvSpPr>
            <p:nvPr/>
          </p:nvSpPr>
          <p:spPr bwMode="auto">
            <a:xfrm rot="5400000">
              <a:off x="1799314" y="1336683"/>
              <a:ext cx="432000" cy="252000"/>
            </a:xfrm>
            <a:prstGeom prst="triangle">
              <a:avLst>
                <a:gd name="adj" fmla="val 50000"/>
              </a:avLst>
            </a:prstGeom>
            <a:solidFill>
              <a:schemeClr val="accent5"/>
            </a:solidFill>
            <a:ln w="9525" algn="ctr">
              <a:noFill/>
              <a:miter lim="800000"/>
              <a:headEnd/>
              <a:tailEnd/>
            </a:ln>
          </p:spPr>
          <p:txBody>
            <a:bodyPr wrap="none" anchor="ctr"/>
            <a:lstStyle/>
            <a:p>
              <a:pPr>
                <a:spcBef>
                  <a:spcPct val="30000"/>
                </a:spcBef>
                <a:buSzPct val="75000"/>
                <a:buFontTx/>
                <a:buChar char="•"/>
                <a:defRPr/>
              </a:pPr>
              <a:endParaRPr lang="ko-KR" altLang="ko-KR" sz="1200" dirty="0">
                <a:solidFill>
                  <a:srgbClr val="333333"/>
                </a:solidFill>
                <a:latin typeface="微軟正黑體" pitchFamily="34" charset="-120"/>
                <a:ea typeface="HY견고딕" pitchFamily="18" charset="-127"/>
              </a:endParaRPr>
            </a:p>
          </p:txBody>
        </p:sp>
        <p:sp>
          <p:nvSpPr>
            <p:cNvPr id="43" name="AutoShape 75">
              <a:extLst>
                <a:ext uri="{FF2B5EF4-FFF2-40B4-BE49-F238E27FC236}">
                  <a16:creationId xmlns:a16="http://schemas.microsoft.com/office/drawing/2014/main" id="{26ACA1D3-7F96-4B27-B13F-ED518AAF1975}"/>
                </a:ext>
              </a:extLst>
            </p:cNvPr>
            <p:cNvSpPr>
              <a:spLocks noChangeArrowheads="1"/>
            </p:cNvSpPr>
            <p:nvPr/>
          </p:nvSpPr>
          <p:spPr bwMode="auto">
            <a:xfrm rot="5400000">
              <a:off x="4031563" y="1336683"/>
              <a:ext cx="432000" cy="252000"/>
            </a:xfrm>
            <a:prstGeom prst="triangle">
              <a:avLst>
                <a:gd name="adj" fmla="val 50000"/>
              </a:avLst>
            </a:prstGeom>
            <a:solidFill>
              <a:schemeClr val="accent5"/>
            </a:solidFill>
            <a:ln w="9525" algn="ctr">
              <a:noFill/>
              <a:miter lim="800000"/>
              <a:headEnd/>
              <a:tailEnd/>
            </a:ln>
          </p:spPr>
          <p:txBody>
            <a:bodyPr wrap="none" anchor="ctr"/>
            <a:lstStyle/>
            <a:p>
              <a:pPr>
                <a:spcBef>
                  <a:spcPct val="30000"/>
                </a:spcBef>
                <a:buSzPct val="75000"/>
                <a:buFontTx/>
                <a:buChar char="•"/>
                <a:defRPr/>
              </a:pPr>
              <a:endParaRPr lang="ko-KR" altLang="ko-KR" sz="1200" dirty="0">
                <a:solidFill>
                  <a:srgbClr val="333333"/>
                </a:solidFill>
                <a:latin typeface="微軟正黑體" pitchFamily="34" charset="-120"/>
                <a:ea typeface="HY견고딕" pitchFamily="18" charset="-127"/>
              </a:endParaRPr>
            </a:p>
          </p:txBody>
        </p:sp>
        <p:sp>
          <p:nvSpPr>
            <p:cNvPr id="44" name="AutoShape 93">
              <a:extLst>
                <a:ext uri="{FF2B5EF4-FFF2-40B4-BE49-F238E27FC236}">
                  <a16:creationId xmlns:a16="http://schemas.microsoft.com/office/drawing/2014/main" id="{DAC05A83-B5A0-402A-8E6C-9436C0C0D28E}"/>
                </a:ext>
              </a:extLst>
            </p:cNvPr>
            <p:cNvSpPr>
              <a:spLocks noChangeArrowheads="1"/>
            </p:cNvSpPr>
            <p:nvPr/>
          </p:nvSpPr>
          <p:spPr bwMode="auto">
            <a:xfrm rot="5400000">
              <a:off x="6290243" y="1336683"/>
              <a:ext cx="432000" cy="252000"/>
            </a:xfrm>
            <a:prstGeom prst="triangle">
              <a:avLst>
                <a:gd name="adj" fmla="val 50000"/>
              </a:avLst>
            </a:prstGeom>
            <a:solidFill>
              <a:schemeClr val="accent5"/>
            </a:solidFill>
            <a:ln w="9525" algn="ctr">
              <a:noFill/>
              <a:miter lim="800000"/>
              <a:headEnd/>
              <a:tailEnd/>
            </a:ln>
          </p:spPr>
          <p:txBody>
            <a:bodyPr wrap="none" anchor="ctr"/>
            <a:lstStyle/>
            <a:p>
              <a:pPr>
                <a:spcBef>
                  <a:spcPct val="30000"/>
                </a:spcBef>
                <a:buSzPct val="75000"/>
                <a:buFontTx/>
                <a:buChar char="•"/>
                <a:defRPr/>
              </a:pPr>
              <a:endParaRPr lang="ko-KR" altLang="ko-KR" sz="1200" dirty="0">
                <a:solidFill>
                  <a:srgbClr val="333333"/>
                </a:solidFill>
                <a:latin typeface="微軟正黑體" pitchFamily="34" charset="-120"/>
                <a:ea typeface="HY견고딕" pitchFamily="18" charset="-127"/>
              </a:endParaRPr>
            </a:p>
          </p:txBody>
        </p:sp>
        <p:sp>
          <p:nvSpPr>
            <p:cNvPr id="45" name="모서리가 둥근 직사각형 64">
              <a:extLst>
                <a:ext uri="{FF2B5EF4-FFF2-40B4-BE49-F238E27FC236}">
                  <a16:creationId xmlns:a16="http://schemas.microsoft.com/office/drawing/2014/main" id="{62B33F7B-E902-4425-B831-AB5C355A00DE}"/>
                </a:ext>
              </a:extLst>
            </p:cNvPr>
            <p:cNvSpPr/>
            <p:nvPr/>
          </p:nvSpPr>
          <p:spPr>
            <a:xfrm>
              <a:off x="179512" y="1224558"/>
              <a:ext cx="1552575" cy="476250"/>
            </a:xfrm>
            <a:prstGeom prst="roundRect">
              <a:avLst/>
            </a:prstGeom>
            <a:ln>
              <a:solidFill>
                <a:schemeClr val="bg1"/>
              </a:solidFill>
            </a:ln>
            <a:effectLst>
              <a:outerShdw blurRad="50800" dist="38100" dir="8100000" algn="tr" rotWithShape="0">
                <a:prstClr val="black">
                  <a:alpha val="40000"/>
                </a:prstClr>
              </a:outerShdw>
            </a:effectLst>
          </p:spPr>
          <p:style>
            <a:lnRef idx="3">
              <a:schemeClr val="lt1"/>
            </a:lnRef>
            <a:fillRef idx="1">
              <a:schemeClr val="accent5"/>
            </a:fillRef>
            <a:effectRef idx="1">
              <a:schemeClr val="accent5"/>
            </a:effectRef>
            <a:fontRef idx="minor">
              <a:schemeClr val="lt1"/>
            </a:fontRef>
          </p:style>
          <p:txBody>
            <a:bodyPr anchor="ctr"/>
            <a:lstStyle/>
            <a:p>
              <a:pPr algn="ctr">
                <a:defRPr/>
              </a:pPr>
              <a:r>
                <a:rPr lang="en-US" altLang="ko-KR" b="1" dirty="0">
                  <a:latin typeface="微軟正黑體" pitchFamily="34" charset="-120"/>
                  <a:ea typeface="HY견고딕" pitchFamily="18" charset="-127"/>
                </a:rPr>
                <a:t>111.02.23</a:t>
              </a:r>
              <a:endParaRPr lang="ko-KR" altLang="en-US" b="1" dirty="0">
                <a:latin typeface="微軟正黑體" pitchFamily="34" charset="-120"/>
                <a:ea typeface="HY견고딕" pitchFamily="18" charset="-127"/>
              </a:endParaRPr>
            </a:p>
          </p:txBody>
        </p:sp>
        <p:sp>
          <p:nvSpPr>
            <p:cNvPr id="46" name="모서리가 둥근 직사각형 67">
              <a:extLst>
                <a:ext uri="{FF2B5EF4-FFF2-40B4-BE49-F238E27FC236}">
                  <a16:creationId xmlns:a16="http://schemas.microsoft.com/office/drawing/2014/main" id="{18EB6D4C-B4B4-4C74-B400-39CB7E7B613B}"/>
                </a:ext>
              </a:extLst>
            </p:cNvPr>
            <p:cNvSpPr/>
            <p:nvPr/>
          </p:nvSpPr>
          <p:spPr>
            <a:xfrm>
              <a:off x="2353925" y="1224558"/>
              <a:ext cx="1552576" cy="476250"/>
            </a:xfrm>
            <a:prstGeom prst="roundRect">
              <a:avLst/>
            </a:prstGeom>
            <a:ln/>
            <a:effectLst>
              <a:outerShdw blurRad="50800" dist="38100" dir="8100000" algn="tr" rotWithShape="0">
                <a:prstClr val="black">
                  <a:alpha val="40000"/>
                </a:prstClr>
              </a:outerShdw>
            </a:effectLst>
          </p:spPr>
          <p:style>
            <a:lnRef idx="3">
              <a:schemeClr val="lt1"/>
            </a:lnRef>
            <a:fillRef idx="1">
              <a:schemeClr val="accent5"/>
            </a:fillRef>
            <a:effectRef idx="1">
              <a:schemeClr val="accent5"/>
            </a:effectRef>
            <a:fontRef idx="minor">
              <a:schemeClr val="lt1"/>
            </a:fontRef>
          </p:style>
          <p:txBody>
            <a:bodyPr anchor="ctr"/>
            <a:lstStyle/>
            <a:p>
              <a:pPr algn="ctr">
                <a:defRPr/>
              </a:pPr>
              <a:r>
                <a:rPr lang="en-US" altLang="ko-KR" b="1" dirty="0">
                  <a:latin typeface="微軟正黑體" pitchFamily="34" charset="-120"/>
                  <a:ea typeface="HY견고딕" pitchFamily="18" charset="-127"/>
                </a:rPr>
                <a:t>111.03.01</a:t>
              </a:r>
              <a:endParaRPr lang="ko-KR" altLang="en-US" b="1" dirty="0">
                <a:latin typeface="微軟正黑體" pitchFamily="34" charset="-120"/>
                <a:ea typeface="HY견고딕" pitchFamily="18" charset="-127"/>
              </a:endParaRPr>
            </a:p>
          </p:txBody>
        </p:sp>
        <p:sp>
          <p:nvSpPr>
            <p:cNvPr id="47" name="모서리가 둥근 직사각형 71">
              <a:extLst>
                <a:ext uri="{FF2B5EF4-FFF2-40B4-BE49-F238E27FC236}">
                  <a16:creationId xmlns:a16="http://schemas.microsoft.com/office/drawing/2014/main" id="{F993F754-4ACA-4CF2-93FB-B1EC349295A1}"/>
                </a:ext>
              </a:extLst>
            </p:cNvPr>
            <p:cNvSpPr/>
            <p:nvPr/>
          </p:nvSpPr>
          <p:spPr>
            <a:xfrm>
              <a:off x="4577656" y="1224558"/>
              <a:ext cx="1552575" cy="476250"/>
            </a:xfrm>
            <a:prstGeom prst="roundRect">
              <a:avLst/>
            </a:prstGeom>
            <a:ln/>
            <a:effectLst>
              <a:outerShdw blurRad="50800" dist="38100" dir="8100000" algn="tr" rotWithShape="0">
                <a:prstClr val="black">
                  <a:alpha val="40000"/>
                </a:prstClr>
              </a:outerShdw>
            </a:effectLst>
          </p:spPr>
          <p:style>
            <a:lnRef idx="3">
              <a:schemeClr val="lt1"/>
            </a:lnRef>
            <a:fillRef idx="1">
              <a:schemeClr val="accent5"/>
            </a:fillRef>
            <a:effectRef idx="1">
              <a:schemeClr val="accent5"/>
            </a:effectRef>
            <a:fontRef idx="minor">
              <a:schemeClr val="lt1"/>
            </a:fontRef>
          </p:style>
          <p:txBody>
            <a:bodyPr anchor="ctr"/>
            <a:lstStyle/>
            <a:p>
              <a:pPr algn="ctr">
                <a:defRPr/>
              </a:pPr>
              <a:r>
                <a:rPr lang="en-US" altLang="ko-KR" b="1" dirty="0">
                  <a:latin typeface="微軟正黑體" pitchFamily="34" charset="-120"/>
                  <a:ea typeface="HY견고딕" pitchFamily="18" charset="-127"/>
                </a:rPr>
                <a:t>111.03.03</a:t>
              </a:r>
              <a:endParaRPr lang="ko-KR" altLang="en-US" b="1" dirty="0">
                <a:latin typeface="微軟正黑體" pitchFamily="34" charset="-120"/>
                <a:ea typeface="HY견고딕" pitchFamily="18" charset="-127"/>
              </a:endParaRPr>
            </a:p>
          </p:txBody>
        </p:sp>
        <p:sp>
          <p:nvSpPr>
            <p:cNvPr id="48" name="모서리가 둥근 직사각형 74">
              <a:extLst>
                <a:ext uri="{FF2B5EF4-FFF2-40B4-BE49-F238E27FC236}">
                  <a16:creationId xmlns:a16="http://schemas.microsoft.com/office/drawing/2014/main" id="{7701A9B4-B2F8-4822-BACA-37009ACE0E66}"/>
                </a:ext>
              </a:extLst>
            </p:cNvPr>
            <p:cNvSpPr/>
            <p:nvPr/>
          </p:nvSpPr>
          <p:spPr>
            <a:xfrm>
              <a:off x="6888286" y="1224558"/>
              <a:ext cx="1754155" cy="476250"/>
            </a:xfrm>
            <a:prstGeom prst="roundRect">
              <a:avLst/>
            </a:prstGeom>
            <a:solidFill>
              <a:schemeClr val="accent2"/>
            </a:solidFill>
            <a:ln w="190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b="1" dirty="0">
                  <a:latin typeface="微軟正黑體" pitchFamily="34" charset="-120"/>
                  <a:ea typeface="HY견고딕" pitchFamily="18" charset="-127"/>
                </a:rPr>
                <a:t>111.03.15-16</a:t>
              </a:r>
            </a:p>
          </p:txBody>
        </p:sp>
        <p:sp>
          <p:nvSpPr>
            <p:cNvPr id="49" name="AutoShape 93">
              <a:extLst>
                <a:ext uri="{FF2B5EF4-FFF2-40B4-BE49-F238E27FC236}">
                  <a16:creationId xmlns:a16="http://schemas.microsoft.com/office/drawing/2014/main" id="{B572CB53-62C8-41C0-A9EC-4FB9B39184F6}"/>
                </a:ext>
              </a:extLst>
            </p:cNvPr>
            <p:cNvSpPr>
              <a:spLocks noChangeArrowheads="1"/>
            </p:cNvSpPr>
            <p:nvPr/>
          </p:nvSpPr>
          <p:spPr bwMode="auto">
            <a:xfrm rot="5400000">
              <a:off x="8751010" y="1336683"/>
              <a:ext cx="432000" cy="252000"/>
            </a:xfrm>
            <a:prstGeom prst="triangle">
              <a:avLst>
                <a:gd name="adj" fmla="val 50000"/>
              </a:avLst>
            </a:prstGeom>
            <a:solidFill>
              <a:schemeClr val="accent5"/>
            </a:solidFill>
            <a:ln w="9525" algn="ctr">
              <a:noFill/>
              <a:miter lim="800000"/>
              <a:headEnd/>
              <a:tailEnd/>
            </a:ln>
          </p:spPr>
          <p:txBody>
            <a:bodyPr wrap="none" anchor="ctr"/>
            <a:lstStyle/>
            <a:p>
              <a:pPr>
                <a:spcBef>
                  <a:spcPct val="30000"/>
                </a:spcBef>
                <a:buSzPct val="75000"/>
                <a:buFontTx/>
                <a:buChar char="•"/>
                <a:defRPr/>
              </a:pPr>
              <a:endParaRPr lang="ko-KR" altLang="ko-KR" sz="1200" dirty="0">
                <a:solidFill>
                  <a:srgbClr val="333333"/>
                </a:solidFill>
                <a:latin typeface="微軟正黑體" pitchFamily="34" charset="-120"/>
                <a:ea typeface="HY견고딕" pitchFamily="18" charset="-127"/>
              </a:endParaRPr>
            </a:p>
          </p:txBody>
        </p:sp>
        <p:sp>
          <p:nvSpPr>
            <p:cNvPr id="50" name="AutoShape 79">
              <a:extLst>
                <a:ext uri="{FF2B5EF4-FFF2-40B4-BE49-F238E27FC236}">
                  <a16:creationId xmlns:a16="http://schemas.microsoft.com/office/drawing/2014/main" id="{B39F88B0-DC91-4C02-8BB7-9B86B9E425A9}"/>
                </a:ext>
              </a:extLst>
            </p:cNvPr>
            <p:cNvSpPr>
              <a:spLocks noChangeArrowheads="1"/>
            </p:cNvSpPr>
            <p:nvPr/>
          </p:nvSpPr>
          <p:spPr bwMode="auto">
            <a:xfrm rot="10800000">
              <a:off x="2981401" y="2456752"/>
              <a:ext cx="184150" cy="185737"/>
            </a:xfrm>
            <a:prstGeom prst="triangle">
              <a:avLst>
                <a:gd name="adj" fmla="val 50000"/>
              </a:avLst>
            </a:prstGeom>
            <a:solidFill>
              <a:srgbClr val="0033CC"/>
            </a:solidFill>
            <a:ln w="9525" algn="ctr">
              <a:noFill/>
              <a:miter lim="800000"/>
              <a:headEnd/>
              <a:tailEnd/>
            </a:ln>
          </p:spPr>
          <p:txBody>
            <a:bodyPr wrap="none" anchor="ctr"/>
            <a:lstStyle/>
            <a:p>
              <a:pPr>
                <a:spcBef>
                  <a:spcPct val="30000"/>
                </a:spcBef>
                <a:buSzPct val="75000"/>
                <a:buFontTx/>
                <a:buChar char="•"/>
                <a:defRPr/>
              </a:pPr>
              <a:endParaRPr lang="ko-KR" altLang="ko-KR" sz="1200" dirty="0">
                <a:solidFill>
                  <a:srgbClr val="0033CC"/>
                </a:solidFill>
                <a:latin typeface="微軟正黑體" pitchFamily="34" charset="-120"/>
                <a:ea typeface="HY견고딕" pitchFamily="18" charset="-127"/>
              </a:endParaRPr>
            </a:p>
          </p:txBody>
        </p:sp>
        <p:sp>
          <p:nvSpPr>
            <p:cNvPr id="51" name="AutoShape 12">
              <a:extLst>
                <a:ext uri="{FF2B5EF4-FFF2-40B4-BE49-F238E27FC236}">
                  <a16:creationId xmlns:a16="http://schemas.microsoft.com/office/drawing/2014/main" id="{02CD49F8-A877-4F51-B900-1D892EB694FF}"/>
                </a:ext>
              </a:extLst>
            </p:cNvPr>
            <p:cNvSpPr>
              <a:spLocks noChangeArrowheads="1"/>
            </p:cNvSpPr>
            <p:nvPr/>
          </p:nvSpPr>
          <p:spPr bwMode="auto">
            <a:xfrm>
              <a:off x="2224054" y="2796545"/>
              <a:ext cx="1871050" cy="272415"/>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a14:hiddenLine>
              </a:ext>
            </a:extLst>
          </p:spPr>
          <p:txBody>
            <a:bodyPr wrap="none" lIns="0" tIns="0" rIns="0" bIns="0" anchor="ctr">
              <a:spAutoFit/>
            </a:bodyPr>
            <a:lstStyle>
              <a:lvl1pPr eaLnBrk="0" hangingPunct="0">
                <a:defRPr kumimoji="1">
                  <a:solidFill>
                    <a:schemeClr val="tx1"/>
                  </a:solidFill>
                  <a:latin typeface="Gulim" pitchFamily="34" charset="-127"/>
                  <a:ea typeface="Gulim" pitchFamily="34" charset="-127"/>
                </a:defRPr>
              </a:lvl1pPr>
              <a:lvl2pPr marL="742950" indent="-285750" eaLnBrk="0" hangingPunct="0">
                <a:defRPr kumimoji="1">
                  <a:solidFill>
                    <a:schemeClr val="tx1"/>
                  </a:solidFill>
                  <a:latin typeface="Gulim" pitchFamily="34" charset="-127"/>
                  <a:ea typeface="Gulim" pitchFamily="34" charset="-127"/>
                </a:defRPr>
              </a:lvl2pPr>
              <a:lvl3pPr marL="1143000" indent="-228600" eaLnBrk="0" hangingPunct="0">
                <a:defRPr kumimoji="1">
                  <a:solidFill>
                    <a:schemeClr val="tx1"/>
                  </a:solidFill>
                  <a:latin typeface="Gulim" pitchFamily="34" charset="-127"/>
                  <a:ea typeface="Gulim" pitchFamily="34" charset="-127"/>
                </a:defRPr>
              </a:lvl3pPr>
              <a:lvl4pPr marL="1600200" indent="-228600" eaLnBrk="0" hangingPunct="0">
                <a:defRPr kumimoji="1">
                  <a:solidFill>
                    <a:schemeClr val="tx1"/>
                  </a:solidFill>
                  <a:latin typeface="Gulim" pitchFamily="34" charset="-127"/>
                  <a:ea typeface="Gulim" pitchFamily="34" charset="-127"/>
                </a:defRPr>
              </a:lvl4pPr>
              <a:lvl5pPr marL="2057400" indent="-228600" eaLnBrk="0" hangingPunct="0">
                <a:defRPr kumimoji="1">
                  <a:solidFill>
                    <a:schemeClr val="tx1"/>
                  </a:solidFill>
                  <a:latin typeface="Gulim" pitchFamily="34" charset="-127"/>
                  <a:ea typeface="Gulim" pitchFamily="34" charset="-127"/>
                </a:defRPr>
              </a:lvl5pPr>
              <a:lvl6pPr marL="2514600" indent="-228600" eaLnBrk="0" fontAlgn="base" latinLnBrk="1" hangingPunct="0">
                <a:spcBef>
                  <a:spcPct val="0"/>
                </a:spcBef>
                <a:spcAft>
                  <a:spcPct val="0"/>
                </a:spcAft>
                <a:defRPr kumimoji="1">
                  <a:solidFill>
                    <a:schemeClr val="tx1"/>
                  </a:solidFill>
                  <a:latin typeface="Gulim" pitchFamily="34" charset="-127"/>
                  <a:ea typeface="Gulim" pitchFamily="34" charset="-127"/>
                </a:defRPr>
              </a:lvl6pPr>
              <a:lvl7pPr marL="2971800" indent="-228600" eaLnBrk="0" fontAlgn="base" latinLnBrk="1" hangingPunct="0">
                <a:spcBef>
                  <a:spcPct val="0"/>
                </a:spcBef>
                <a:spcAft>
                  <a:spcPct val="0"/>
                </a:spcAft>
                <a:defRPr kumimoji="1">
                  <a:solidFill>
                    <a:schemeClr val="tx1"/>
                  </a:solidFill>
                  <a:latin typeface="Gulim" pitchFamily="34" charset="-127"/>
                  <a:ea typeface="Gulim" pitchFamily="34" charset="-127"/>
                </a:defRPr>
              </a:lvl7pPr>
              <a:lvl8pPr marL="3429000" indent="-228600" eaLnBrk="0" fontAlgn="base" latinLnBrk="1" hangingPunct="0">
                <a:spcBef>
                  <a:spcPct val="0"/>
                </a:spcBef>
                <a:spcAft>
                  <a:spcPct val="0"/>
                </a:spcAft>
                <a:defRPr kumimoji="1">
                  <a:solidFill>
                    <a:schemeClr val="tx1"/>
                  </a:solidFill>
                  <a:latin typeface="Gulim" pitchFamily="34" charset="-127"/>
                  <a:ea typeface="Gulim" pitchFamily="34" charset="-127"/>
                </a:defRPr>
              </a:lvl8pPr>
              <a:lvl9pPr marL="3886200" indent="-228600" eaLnBrk="0" fontAlgn="base" latinLnBrk="1" hangingPunct="0">
                <a:spcBef>
                  <a:spcPct val="0"/>
                </a:spcBef>
                <a:spcAft>
                  <a:spcPct val="0"/>
                </a:spcAft>
                <a:defRPr kumimoji="1">
                  <a:solidFill>
                    <a:schemeClr val="tx1"/>
                  </a:solidFill>
                  <a:latin typeface="Gulim" pitchFamily="34" charset="-127"/>
                  <a:ea typeface="Gulim" pitchFamily="34" charset="-127"/>
                </a:defRPr>
              </a:lvl9pPr>
            </a:lstStyle>
            <a:p>
              <a:pPr algn="ctr" eaLnBrk="1" hangingPunct="1"/>
              <a:r>
                <a:rPr lang="zh-TW" altLang="en-US" sz="1600" dirty="0">
                  <a:solidFill>
                    <a:srgbClr val="0000FF"/>
                  </a:solidFill>
                  <a:latin typeface="微軟正黑體" pitchFamily="34" charset="-120"/>
                  <a:ea typeface="微軟正黑體" pitchFamily="34" charset="-120"/>
                </a:rPr>
                <a:t>辦理校內繁星推薦作業</a:t>
              </a:r>
              <a:endParaRPr lang="en-US" altLang="ko-KR" sz="1600" dirty="0">
                <a:solidFill>
                  <a:srgbClr val="0000FF"/>
                </a:solidFill>
                <a:latin typeface="微軟正黑體" pitchFamily="34" charset="-120"/>
                <a:ea typeface="微軟正黑體" pitchFamily="34" charset="-120"/>
              </a:endParaRPr>
            </a:p>
          </p:txBody>
        </p:sp>
      </p:grpSp>
      <p:grpSp>
        <p:nvGrpSpPr>
          <p:cNvPr id="52" name="群組 51">
            <a:extLst>
              <a:ext uri="{FF2B5EF4-FFF2-40B4-BE49-F238E27FC236}">
                <a16:creationId xmlns:a16="http://schemas.microsoft.com/office/drawing/2014/main" id="{AE446D01-95E1-4E29-B60E-FC7A826D7A4E}"/>
              </a:ext>
            </a:extLst>
          </p:cNvPr>
          <p:cNvGrpSpPr/>
          <p:nvPr/>
        </p:nvGrpSpPr>
        <p:grpSpPr>
          <a:xfrm>
            <a:off x="1326996" y="3804427"/>
            <a:ext cx="10035325" cy="1974783"/>
            <a:chOff x="0" y="4284304"/>
            <a:chExt cx="9171346" cy="1974783"/>
          </a:xfrm>
        </p:grpSpPr>
        <p:sp>
          <p:nvSpPr>
            <p:cNvPr id="53" name="직사각형 63">
              <a:extLst>
                <a:ext uri="{FF2B5EF4-FFF2-40B4-BE49-F238E27FC236}">
                  <a16:creationId xmlns:a16="http://schemas.microsoft.com/office/drawing/2014/main" id="{C8650097-9163-4D8D-BEE8-8B6C1C929FAA}"/>
                </a:ext>
              </a:extLst>
            </p:cNvPr>
            <p:cNvSpPr/>
            <p:nvPr/>
          </p:nvSpPr>
          <p:spPr>
            <a:xfrm>
              <a:off x="27346" y="5004527"/>
              <a:ext cx="9144000" cy="1224000"/>
            </a:xfrm>
            <a:prstGeom prst="rect">
              <a:avLst/>
            </a:prstGeom>
            <a:solidFill>
              <a:schemeClr val="accent4">
                <a:lumMod val="20000"/>
                <a:lumOff val="80000"/>
              </a:schemeClr>
            </a:solidFill>
            <a:ln w="25400" cap="flat" cmpd="sng" algn="ctr">
              <a:solidFill>
                <a:schemeClr val="bg1"/>
              </a:solidFill>
              <a:prstDash val="solid"/>
            </a:ln>
            <a:effectLst>
              <a:glow rad="63500">
                <a:schemeClr val="bg2">
                  <a:lumMod val="50000"/>
                  <a:alpha val="40000"/>
                </a:schemeClr>
              </a:glow>
            </a:effectLst>
          </p:spPr>
          <p:txBody>
            <a:bodyPr anchor="ctr"/>
            <a:lstStyle/>
            <a:p>
              <a:pPr algn="ctr">
                <a:spcBef>
                  <a:spcPct val="30000"/>
                </a:spcBef>
                <a:buSzPct val="75000"/>
                <a:buFontTx/>
                <a:buChar char="•"/>
                <a:defRPr/>
              </a:pPr>
              <a:endParaRPr lang="ko-KR" altLang="en-US">
                <a:solidFill>
                  <a:prstClr val="white"/>
                </a:solidFill>
                <a:latin typeface="微軟正黑體" pitchFamily="34" charset="-120"/>
                <a:ea typeface="한컴전용_돋움"/>
              </a:endParaRPr>
            </a:p>
          </p:txBody>
        </p:sp>
        <p:sp>
          <p:nvSpPr>
            <p:cNvPr id="54" name="Rectangle 48">
              <a:extLst>
                <a:ext uri="{FF2B5EF4-FFF2-40B4-BE49-F238E27FC236}">
                  <a16:creationId xmlns:a16="http://schemas.microsoft.com/office/drawing/2014/main" id="{6D8D62B7-9884-478B-A988-A1BF7EE56965}"/>
                </a:ext>
              </a:extLst>
            </p:cNvPr>
            <p:cNvSpPr>
              <a:spLocks noChangeArrowheads="1"/>
            </p:cNvSpPr>
            <p:nvPr/>
          </p:nvSpPr>
          <p:spPr bwMode="auto">
            <a:xfrm>
              <a:off x="0" y="4941875"/>
              <a:ext cx="9144000" cy="71437"/>
            </a:xfrm>
            <a:prstGeom prst="rect">
              <a:avLst/>
            </a:prstGeom>
            <a:solidFill>
              <a:schemeClr val="bg1">
                <a:lumMod val="75000"/>
              </a:schemeClr>
            </a:solidFill>
            <a:ln w="9525" algn="ctr">
              <a:noFill/>
              <a:miter lim="800000"/>
              <a:headEnd/>
              <a:tailEnd/>
            </a:ln>
          </p:spPr>
          <p:txBody>
            <a:bodyPr wrap="none" anchor="ctr"/>
            <a:lstStyle/>
            <a:p>
              <a:pPr>
                <a:spcBef>
                  <a:spcPct val="30000"/>
                </a:spcBef>
                <a:buSzPct val="75000"/>
                <a:buFontTx/>
                <a:buChar char="•"/>
                <a:defRPr/>
              </a:pPr>
              <a:endParaRPr lang="ko-KR" altLang="ko-KR" sz="1200" dirty="0">
                <a:solidFill>
                  <a:srgbClr val="333333"/>
                </a:solidFill>
                <a:latin typeface="微軟正黑體" pitchFamily="34" charset="-120"/>
                <a:ea typeface="HY견고딕" pitchFamily="18" charset="-127"/>
              </a:endParaRPr>
            </a:p>
          </p:txBody>
        </p:sp>
        <p:sp>
          <p:nvSpPr>
            <p:cNvPr id="55" name="Oval 50">
              <a:extLst>
                <a:ext uri="{FF2B5EF4-FFF2-40B4-BE49-F238E27FC236}">
                  <a16:creationId xmlns:a16="http://schemas.microsoft.com/office/drawing/2014/main" id="{C698231D-B784-4665-9700-D1D7D81F9891}"/>
                </a:ext>
              </a:extLst>
            </p:cNvPr>
            <p:cNvSpPr>
              <a:spLocks noChangeAspect="1" noChangeArrowheads="1"/>
            </p:cNvSpPr>
            <p:nvPr/>
          </p:nvSpPr>
          <p:spPr bwMode="auto">
            <a:xfrm>
              <a:off x="866775" y="4900600"/>
              <a:ext cx="142875" cy="153987"/>
            </a:xfrm>
            <a:prstGeom prst="ellipse">
              <a:avLst/>
            </a:prstGeom>
            <a:solidFill>
              <a:srgbClr val="FF0000"/>
            </a:solidFill>
            <a:ln w="9525" algn="ctr">
              <a:noFill/>
              <a:round/>
              <a:headEnd/>
              <a:tailEnd/>
            </a:ln>
          </p:spPr>
          <p:txBody>
            <a:bodyPr wrap="none" anchor="ctr"/>
            <a:lstStyle/>
            <a:p>
              <a:pPr>
                <a:spcBef>
                  <a:spcPct val="30000"/>
                </a:spcBef>
                <a:buSzPct val="75000"/>
                <a:buFontTx/>
                <a:buChar char="•"/>
                <a:defRPr/>
              </a:pPr>
              <a:endParaRPr lang="ko-KR" altLang="ko-KR" sz="1200" dirty="0">
                <a:solidFill>
                  <a:srgbClr val="333333"/>
                </a:solidFill>
                <a:latin typeface="微軟正黑體" pitchFamily="34" charset="-120"/>
                <a:ea typeface="HY견고딕" pitchFamily="18" charset="-127"/>
              </a:endParaRPr>
            </a:p>
          </p:txBody>
        </p:sp>
        <p:sp>
          <p:nvSpPr>
            <p:cNvPr id="56" name="Oval 61">
              <a:extLst>
                <a:ext uri="{FF2B5EF4-FFF2-40B4-BE49-F238E27FC236}">
                  <a16:creationId xmlns:a16="http://schemas.microsoft.com/office/drawing/2014/main" id="{E371A716-7D41-4BCB-B454-E09C88349412}"/>
                </a:ext>
              </a:extLst>
            </p:cNvPr>
            <p:cNvSpPr>
              <a:spLocks noChangeAspect="1" noChangeArrowheads="1"/>
            </p:cNvSpPr>
            <p:nvPr/>
          </p:nvSpPr>
          <p:spPr bwMode="auto">
            <a:xfrm>
              <a:off x="3232603" y="4900600"/>
              <a:ext cx="142874" cy="153987"/>
            </a:xfrm>
            <a:prstGeom prst="ellipse">
              <a:avLst/>
            </a:prstGeom>
            <a:solidFill>
              <a:srgbClr val="2130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30000"/>
                </a:spcBef>
                <a:buSzPct val="75000"/>
                <a:buFontTx/>
                <a:buChar char="•"/>
                <a:defRPr/>
              </a:pPr>
              <a:endParaRPr lang="ko-KR" altLang="ko-KR" dirty="0">
                <a:latin typeface="微軟正黑體" pitchFamily="34" charset="-120"/>
                <a:ea typeface="HY견고딕" pitchFamily="18" charset="-127"/>
              </a:endParaRPr>
            </a:p>
          </p:txBody>
        </p:sp>
        <p:sp>
          <p:nvSpPr>
            <p:cNvPr id="57" name="Oval 63">
              <a:extLst>
                <a:ext uri="{FF2B5EF4-FFF2-40B4-BE49-F238E27FC236}">
                  <a16:creationId xmlns:a16="http://schemas.microsoft.com/office/drawing/2014/main" id="{C29E314D-5FF0-41DA-A916-96D74F5D1D8B}"/>
                </a:ext>
              </a:extLst>
            </p:cNvPr>
            <p:cNvSpPr>
              <a:spLocks noChangeAspect="1" noChangeArrowheads="1"/>
            </p:cNvSpPr>
            <p:nvPr/>
          </p:nvSpPr>
          <p:spPr bwMode="auto">
            <a:xfrm>
              <a:off x="5556601" y="4900600"/>
              <a:ext cx="142874" cy="153987"/>
            </a:xfrm>
            <a:prstGeom prst="ellipse">
              <a:avLst/>
            </a:prstGeom>
            <a:solidFill>
              <a:srgbClr val="2130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30000"/>
                </a:spcBef>
                <a:buSzPct val="75000"/>
                <a:buFontTx/>
                <a:buChar char="•"/>
                <a:defRPr/>
              </a:pPr>
              <a:endParaRPr lang="ko-KR" altLang="ko-KR" dirty="0">
                <a:latin typeface="微軟正黑體" pitchFamily="34" charset="-120"/>
                <a:ea typeface="HY견고딕" pitchFamily="18" charset="-127"/>
              </a:endParaRPr>
            </a:p>
          </p:txBody>
        </p:sp>
        <p:sp>
          <p:nvSpPr>
            <p:cNvPr id="58" name="직사각형 60">
              <a:extLst>
                <a:ext uri="{FF2B5EF4-FFF2-40B4-BE49-F238E27FC236}">
                  <a16:creationId xmlns:a16="http://schemas.microsoft.com/office/drawing/2014/main" id="{CBD5F42E-EFF1-4D8A-94B3-EB5FDF7A1ED1}"/>
                </a:ext>
              </a:extLst>
            </p:cNvPr>
            <p:cNvSpPr/>
            <p:nvPr/>
          </p:nvSpPr>
          <p:spPr>
            <a:xfrm>
              <a:off x="6860660" y="5104925"/>
              <a:ext cx="2071688" cy="830997"/>
            </a:xfrm>
            <a:prstGeom prst="rect">
              <a:avLst/>
            </a:prstGeom>
          </p:spPr>
          <p:txBody>
            <a:bodyPr>
              <a:spAutoFit/>
            </a:bodyPr>
            <a:lstStyle/>
            <a:p>
              <a:pPr marL="139700" indent="-139700" algn="just">
                <a:spcBef>
                  <a:spcPts val="600"/>
                </a:spcBef>
                <a:buFont typeface="Arial" pitchFamily="34" charset="0"/>
                <a:buChar char="•"/>
                <a:defRPr/>
              </a:pPr>
              <a:r>
                <a:rPr lang="zh-TW" altLang="en-US" sz="1600" dirty="0">
                  <a:latin typeface="微軟正黑體" pitchFamily="34" charset="-120"/>
                  <a:ea typeface="微軟正黑體" pitchFamily="34" charset="-120"/>
                </a:rPr>
                <a:t>第</a:t>
              </a:r>
              <a:r>
                <a:rPr lang="en-US" altLang="zh-TW" sz="1600" dirty="0">
                  <a:latin typeface="微軟正黑體" pitchFamily="34" charset="-120"/>
                  <a:ea typeface="微軟正黑體" pitchFamily="34" charset="-120"/>
                </a:rPr>
                <a:t>8</a:t>
              </a:r>
              <a:r>
                <a:rPr lang="zh-TW" altLang="en-US" sz="1600" dirty="0">
                  <a:latin typeface="微軟正黑體" pitchFamily="34" charset="-120"/>
                  <a:ea typeface="微軟正黑體" pitchFamily="34" charset="-120"/>
                </a:rPr>
                <a:t>類學群錄取生</a:t>
              </a:r>
              <a:br>
                <a:rPr lang="en-US" altLang="zh-TW" sz="1600" dirty="0">
                  <a:latin typeface="微軟正黑體" pitchFamily="34" charset="-120"/>
                  <a:ea typeface="微軟正黑體" pitchFamily="34" charset="-120"/>
                </a:rPr>
              </a:br>
              <a:r>
                <a:rPr lang="zh-TW" altLang="en-US" sz="1600" dirty="0">
                  <a:latin typeface="微軟正黑體" pitchFamily="34" charset="-120"/>
                  <a:ea typeface="微軟正黑體" pitchFamily="34" charset="-120"/>
                </a:rPr>
                <a:t>網路聲明放棄入學資格</a:t>
              </a:r>
              <a:endParaRPr lang="en-US" altLang="ko-KR" sz="1400" dirty="0">
                <a:latin typeface="微軟正黑體" pitchFamily="34" charset="-120"/>
                <a:ea typeface="微軟正黑體" pitchFamily="34" charset="-120"/>
              </a:endParaRPr>
            </a:p>
          </p:txBody>
        </p:sp>
        <p:sp>
          <p:nvSpPr>
            <p:cNvPr id="59" name="모서리가 둥근 직사각형 64">
              <a:extLst>
                <a:ext uri="{FF2B5EF4-FFF2-40B4-BE49-F238E27FC236}">
                  <a16:creationId xmlns:a16="http://schemas.microsoft.com/office/drawing/2014/main" id="{83DDB591-34B5-4E12-B864-F05E3CC545B0}"/>
                </a:ext>
              </a:extLst>
            </p:cNvPr>
            <p:cNvSpPr/>
            <p:nvPr/>
          </p:nvSpPr>
          <p:spPr>
            <a:xfrm>
              <a:off x="179512" y="4293096"/>
              <a:ext cx="1552575" cy="476250"/>
            </a:xfrm>
            <a:prstGeom prst="roundRect">
              <a:avLst/>
            </a:prstGeom>
            <a:solidFill>
              <a:schemeClr val="accent2"/>
            </a:solidFill>
            <a:ln w="190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b="1" dirty="0">
                  <a:solidFill>
                    <a:schemeClr val="bg1"/>
                  </a:solidFill>
                  <a:latin typeface="微軟正黑體" pitchFamily="34" charset="-120"/>
                  <a:ea typeface="HY견고딕" pitchFamily="18" charset="-127"/>
                </a:rPr>
                <a:t>111.03.22</a:t>
              </a:r>
              <a:endParaRPr lang="ko-KR" altLang="en-US" b="1" dirty="0">
                <a:solidFill>
                  <a:schemeClr val="bg1"/>
                </a:solidFill>
                <a:latin typeface="微軟正黑體" pitchFamily="34" charset="-120"/>
                <a:ea typeface="HY견고딕" pitchFamily="18" charset="-127"/>
              </a:endParaRPr>
            </a:p>
          </p:txBody>
        </p:sp>
        <p:sp>
          <p:nvSpPr>
            <p:cNvPr id="60" name="모서리가 둥근 직사각형 67">
              <a:extLst>
                <a:ext uri="{FF2B5EF4-FFF2-40B4-BE49-F238E27FC236}">
                  <a16:creationId xmlns:a16="http://schemas.microsoft.com/office/drawing/2014/main" id="{E355C6E6-05EB-4D18-849E-B87DB22ABE62}"/>
                </a:ext>
              </a:extLst>
            </p:cNvPr>
            <p:cNvSpPr/>
            <p:nvPr/>
          </p:nvSpPr>
          <p:spPr>
            <a:xfrm>
              <a:off x="2399499" y="4293096"/>
              <a:ext cx="1754155" cy="476250"/>
            </a:xfrm>
            <a:prstGeom prst="roundRect">
              <a:avLst/>
            </a:prstGeom>
            <a:ln/>
            <a:effectLst>
              <a:outerShdw blurRad="50800" dist="38100" dir="8100000" algn="tr" rotWithShape="0">
                <a:prstClr val="black">
                  <a:alpha val="40000"/>
                </a:prstClr>
              </a:outerShdw>
            </a:effectLst>
          </p:spPr>
          <p:style>
            <a:lnRef idx="3">
              <a:schemeClr val="lt1"/>
            </a:lnRef>
            <a:fillRef idx="1">
              <a:schemeClr val="accent5"/>
            </a:fillRef>
            <a:effectRef idx="1">
              <a:schemeClr val="accent5"/>
            </a:effectRef>
            <a:fontRef idx="minor">
              <a:schemeClr val="lt1"/>
            </a:fontRef>
          </p:style>
          <p:txBody>
            <a:bodyPr anchor="ctr"/>
            <a:lstStyle/>
            <a:p>
              <a:pPr algn="ctr">
                <a:defRPr/>
              </a:pPr>
              <a:r>
                <a:rPr lang="en-US" altLang="ko-KR" b="1" dirty="0">
                  <a:solidFill>
                    <a:schemeClr val="bg1"/>
                  </a:solidFill>
                  <a:latin typeface="微軟正黑體" pitchFamily="34" charset="-120"/>
                  <a:ea typeface="HY견고딕" pitchFamily="18" charset="-127"/>
                </a:rPr>
                <a:t>111.03.22</a:t>
              </a:r>
              <a:r>
                <a:rPr lang="en-US" altLang="zh-TW" b="1" dirty="0">
                  <a:solidFill>
                    <a:schemeClr val="bg1"/>
                  </a:solidFill>
                  <a:latin typeface="微軟正黑體" pitchFamily="34" charset="-120"/>
                  <a:ea typeface="HY견고딕" pitchFamily="18" charset="-127"/>
                </a:rPr>
                <a:t>-24</a:t>
              </a:r>
              <a:endParaRPr lang="ko-KR" altLang="en-US" b="1" dirty="0">
                <a:solidFill>
                  <a:schemeClr val="bg1"/>
                </a:solidFill>
                <a:latin typeface="微軟正黑體" pitchFamily="34" charset="-120"/>
                <a:ea typeface="HY견고딕" pitchFamily="18" charset="-127"/>
              </a:endParaRPr>
            </a:p>
          </p:txBody>
        </p:sp>
        <p:sp>
          <p:nvSpPr>
            <p:cNvPr id="61" name="모서리가 둥근 직사각형 71">
              <a:extLst>
                <a:ext uri="{FF2B5EF4-FFF2-40B4-BE49-F238E27FC236}">
                  <a16:creationId xmlns:a16="http://schemas.microsoft.com/office/drawing/2014/main" id="{01833F9B-556E-492A-BF90-EC5A3D82956B}"/>
                </a:ext>
              </a:extLst>
            </p:cNvPr>
            <p:cNvSpPr/>
            <p:nvPr/>
          </p:nvSpPr>
          <p:spPr>
            <a:xfrm>
              <a:off x="4832883" y="4293096"/>
              <a:ext cx="1552576" cy="476250"/>
            </a:xfrm>
            <a:prstGeom prst="roundRect">
              <a:avLst/>
            </a:prstGeom>
            <a:ln/>
            <a:effectLst>
              <a:outerShdw blurRad="50800" dist="38100" dir="8100000" algn="tr" rotWithShape="0">
                <a:prstClr val="black">
                  <a:alpha val="40000"/>
                </a:prstClr>
              </a:outerShdw>
            </a:effectLst>
          </p:spPr>
          <p:style>
            <a:lnRef idx="3">
              <a:schemeClr val="lt1"/>
            </a:lnRef>
            <a:fillRef idx="1">
              <a:schemeClr val="accent5"/>
            </a:fillRef>
            <a:effectRef idx="1">
              <a:schemeClr val="accent5"/>
            </a:effectRef>
            <a:fontRef idx="minor">
              <a:schemeClr val="lt1"/>
            </a:fontRef>
          </p:style>
          <p:txBody>
            <a:bodyPr anchor="ctr"/>
            <a:lstStyle/>
            <a:p>
              <a:pPr algn="ctr">
                <a:defRPr/>
              </a:pPr>
              <a:r>
                <a:rPr lang="en-US" altLang="ko-KR" b="1" dirty="0">
                  <a:solidFill>
                    <a:schemeClr val="bg1"/>
                  </a:solidFill>
                  <a:latin typeface="微軟正黑體" pitchFamily="34" charset="-120"/>
                  <a:ea typeface="HY견고딕" pitchFamily="18" charset="-127"/>
                </a:rPr>
                <a:t>111.06.08</a:t>
              </a:r>
              <a:endParaRPr lang="ko-KR" altLang="en-US" b="1" dirty="0">
                <a:solidFill>
                  <a:schemeClr val="bg1"/>
                </a:solidFill>
                <a:latin typeface="微軟正黑體" pitchFamily="34" charset="-120"/>
                <a:ea typeface="HY견고딕" pitchFamily="18" charset="-127"/>
              </a:endParaRPr>
            </a:p>
          </p:txBody>
        </p:sp>
        <p:sp>
          <p:nvSpPr>
            <p:cNvPr id="62" name="모서리가 둥근 직사각형 74">
              <a:extLst>
                <a:ext uri="{FF2B5EF4-FFF2-40B4-BE49-F238E27FC236}">
                  <a16:creationId xmlns:a16="http://schemas.microsoft.com/office/drawing/2014/main" id="{3379962E-EDC1-4ED7-96E6-08399E2399E1}"/>
                </a:ext>
              </a:extLst>
            </p:cNvPr>
            <p:cNvSpPr/>
            <p:nvPr/>
          </p:nvSpPr>
          <p:spPr>
            <a:xfrm>
              <a:off x="7097940" y="4284304"/>
              <a:ext cx="1754155" cy="476250"/>
            </a:xfrm>
            <a:prstGeom prst="roundRect">
              <a:avLst/>
            </a:prstGeom>
            <a:ln/>
            <a:effectLst>
              <a:outerShdw blurRad="50800" dist="38100" dir="8100000" algn="tr" rotWithShape="0">
                <a:prstClr val="black">
                  <a:alpha val="40000"/>
                </a:prstClr>
              </a:outerShdw>
            </a:effectLst>
          </p:spPr>
          <p:style>
            <a:lnRef idx="3">
              <a:schemeClr val="lt1"/>
            </a:lnRef>
            <a:fillRef idx="1">
              <a:schemeClr val="accent5"/>
            </a:fillRef>
            <a:effectRef idx="1">
              <a:schemeClr val="accent5"/>
            </a:effectRef>
            <a:fontRef idx="minor">
              <a:schemeClr val="lt1"/>
            </a:fontRef>
          </p:style>
          <p:txBody>
            <a:bodyPr anchor="ctr"/>
            <a:lstStyle/>
            <a:p>
              <a:pPr algn="ctr">
                <a:defRPr/>
              </a:pPr>
              <a:r>
                <a:rPr lang="en-US" altLang="ko-KR" b="1" dirty="0">
                  <a:solidFill>
                    <a:schemeClr val="bg1"/>
                  </a:solidFill>
                  <a:latin typeface="微軟正黑體" pitchFamily="34" charset="-120"/>
                  <a:ea typeface="HY견고딕" pitchFamily="18" charset="-127"/>
                </a:rPr>
                <a:t>111.06.</a:t>
              </a:r>
              <a:r>
                <a:rPr lang="en-US" altLang="zh-TW" b="1" dirty="0">
                  <a:solidFill>
                    <a:schemeClr val="bg1"/>
                  </a:solidFill>
                  <a:latin typeface="微軟正黑體" pitchFamily="34" charset="-120"/>
                  <a:ea typeface="HY견고딕" pitchFamily="18" charset="-127"/>
                </a:rPr>
                <a:t>15-18</a:t>
              </a:r>
              <a:endParaRPr lang="ko-KR" altLang="en-US" b="1" dirty="0">
                <a:solidFill>
                  <a:schemeClr val="bg1"/>
                </a:solidFill>
                <a:latin typeface="微軟正黑體" pitchFamily="34" charset="-120"/>
                <a:ea typeface="HY견고딕" pitchFamily="18" charset="-127"/>
              </a:endParaRPr>
            </a:p>
          </p:txBody>
        </p:sp>
        <p:sp>
          <p:nvSpPr>
            <p:cNvPr id="63" name="직사각형 60">
              <a:extLst>
                <a:ext uri="{FF2B5EF4-FFF2-40B4-BE49-F238E27FC236}">
                  <a16:creationId xmlns:a16="http://schemas.microsoft.com/office/drawing/2014/main" id="{7A25CD31-9BD8-43C5-85ED-E6EDBE10AA90}"/>
                </a:ext>
              </a:extLst>
            </p:cNvPr>
            <p:cNvSpPr/>
            <p:nvPr/>
          </p:nvSpPr>
          <p:spPr>
            <a:xfrm>
              <a:off x="35496" y="5104925"/>
              <a:ext cx="2071688" cy="1154162"/>
            </a:xfrm>
            <a:prstGeom prst="rect">
              <a:avLst/>
            </a:prstGeom>
          </p:spPr>
          <p:txBody>
            <a:bodyPr>
              <a:spAutoFit/>
            </a:bodyPr>
            <a:lstStyle/>
            <a:p>
              <a:pPr marL="139700" indent="-139700" algn="just">
                <a:spcBef>
                  <a:spcPts val="300"/>
                </a:spcBef>
                <a:buFont typeface="Arial" pitchFamily="34" charset="0"/>
                <a:buChar char="•"/>
                <a:defRPr/>
              </a:pPr>
              <a:r>
                <a:rPr lang="zh-TW" altLang="en-US" sz="1600" dirty="0">
                  <a:solidFill>
                    <a:srgbClr val="FF0000"/>
                  </a:solidFill>
                  <a:latin typeface="微軟正黑體" pitchFamily="34" charset="-120"/>
                  <a:ea typeface="微軟正黑體" pitchFamily="34" charset="-120"/>
                </a:rPr>
                <a:t>第</a:t>
              </a:r>
              <a:r>
                <a:rPr lang="en-US" altLang="zh-TW" sz="1600" dirty="0">
                  <a:solidFill>
                    <a:srgbClr val="FF0000"/>
                  </a:solidFill>
                  <a:latin typeface="微軟正黑體" pitchFamily="34" charset="-120"/>
                  <a:ea typeface="微軟正黑體" pitchFamily="34" charset="-120"/>
                </a:rPr>
                <a:t>1</a:t>
              </a:r>
              <a:r>
                <a:rPr lang="zh-TW" altLang="en-US" sz="1600" dirty="0">
                  <a:solidFill>
                    <a:srgbClr val="FF0000"/>
                  </a:solidFill>
                  <a:latin typeface="微軟正黑體" pitchFamily="34" charset="-120"/>
                  <a:ea typeface="微軟正黑體" pitchFamily="34" charset="-120"/>
                </a:rPr>
                <a:t>至</a:t>
              </a:r>
              <a:r>
                <a:rPr lang="en-US" altLang="zh-TW" sz="1600" dirty="0">
                  <a:solidFill>
                    <a:srgbClr val="FF0000"/>
                  </a:solidFill>
                  <a:latin typeface="微軟正黑體" pitchFamily="34" charset="-120"/>
                  <a:ea typeface="微軟正黑體" pitchFamily="34" charset="-120"/>
                </a:rPr>
                <a:t>7</a:t>
              </a:r>
              <a:r>
                <a:rPr lang="zh-TW" altLang="en-US" sz="1600" dirty="0">
                  <a:solidFill>
                    <a:srgbClr val="FF0000"/>
                  </a:solidFill>
                  <a:latin typeface="微軟正黑體" pitchFamily="34" charset="-120"/>
                  <a:ea typeface="微軟正黑體" pitchFamily="34" charset="-120"/>
                </a:rPr>
                <a:t>類學群錄取名單公告</a:t>
              </a:r>
              <a:endParaRPr lang="en-US" altLang="zh-TW" sz="1600" dirty="0">
                <a:solidFill>
                  <a:srgbClr val="FF0000"/>
                </a:solidFill>
                <a:latin typeface="微軟正黑體" pitchFamily="34" charset="-120"/>
                <a:ea typeface="微軟正黑體" pitchFamily="34" charset="-120"/>
              </a:endParaRPr>
            </a:p>
            <a:p>
              <a:pPr marL="139700" indent="-139700" algn="just">
                <a:spcBef>
                  <a:spcPts val="300"/>
                </a:spcBef>
                <a:buFont typeface="Arial" pitchFamily="34" charset="0"/>
                <a:buChar char="•"/>
                <a:defRPr/>
              </a:pPr>
              <a:r>
                <a:rPr lang="zh-TW" altLang="en-US" sz="1600" dirty="0">
                  <a:solidFill>
                    <a:srgbClr val="FF0000"/>
                  </a:solidFill>
                  <a:latin typeface="微軟正黑體" pitchFamily="34" charset="-120"/>
                  <a:ea typeface="微軟正黑體" pitchFamily="34" charset="-120"/>
                </a:rPr>
                <a:t>第</a:t>
              </a:r>
              <a:r>
                <a:rPr lang="en-US" altLang="zh-TW" sz="1600" dirty="0">
                  <a:solidFill>
                    <a:srgbClr val="FF0000"/>
                  </a:solidFill>
                  <a:latin typeface="微軟正黑體" pitchFamily="34" charset="-120"/>
                  <a:ea typeface="微軟正黑體" pitchFamily="34" charset="-120"/>
                </a:rPr>
                <a:t>8</a:t>
              </a:r>
              <a:r>
                <a:rPr lang="zh-TW" altLang="en-US" sz="1600" dirty="0">
                  <a:solidFill>
                    <a:srgbClr val="FF0000"/>
                  </a:solidFill>
                  <a:latin typeface="微軟正黑體" pitchFamily="34" charset="-120"/>
                  <a:ea typeface="微軟正黑體" pitchFamily="34" charset="-120"/>
                </a:rPr>
                <a:t>類學群第一階段篩選結果公告</a:t>
              </a:r>
              <a:endParaRPr lang="en-US" altLang="ko-KR" sz="1600" dirty="0">
                <a:solidFill>
                  <a:srgbClr val="FF0000"/>
                </a:solidFill>
                <a:latin typeface="微軟正黑體" pitchFamily="34" charset="-120"/>
                <a:ea typeface="微軟正黑體" pitchFamily="34" charset="-120"/>
              </a:endParaRPr>
            </a:p>
          </p:txBody>
        </p:sp>
        <p:sp>
          <p:nvSpPr>
            <p:cNvPr id="64" name="직사각형 60">
              <a:extLst>
                <a:ext uri="{FF2B5EF4-FFF2-40B4-BE49-F238E27FC236}">
                  <a16:creationId xmlns:a16="http://schemas.microsoft.com/office/drawing/2014/main" id="{9EBD9C33-E8E5-432C-9EBF-E1C765633D1F}"/>
                </a:ext>
              </a:extLst>
            </p:cNvPr>
            <p:cNvSpPr/>
            <p:nvPr/>
          </p:nvSpPr>
          <p:spPr>
            <a:xfrm>
              <a:off x="4573971" y="5104925"/>
              <a:ext cx="2071688" cy="584775"/>
            </a:xfrm>
            <a:prstGeom prst="rect">
              <a:avLst/>
            </a:prstGeom>
          </p:spPr>
          <p:txBody>
            <a:bodyPr>
              <a:spAutoFit/>
            </a:bodyPr>
            <a:lstStyle/>
            <a:p>
              <a:pPr marL="139700" indent="-139700" algn="just">
                <a:spcBef>
                  <a:spcPts val="600"/>
                </a:spcBef>
                <a:buFont typeface="Arial" pitchFamily="34" charset="0"/>
                <a:buChar char="•"/>
                <a:defRPr/>
              </a:pPr>
              <a:r>
                <a:rPr lang="zh-TW" altLang="en-US" sz="1600" dirty="0">
                  <a:latin typeface="微軟正黑體" pitchFamily="34" charset="-120"/>
                  <a:ea typeface="微軟正黑體" pitchFamily="34" charset="-120"/>
                </a:rPr>
                <a:t>第</a:t>
              </a:r>
              <a:r>
                <a:rPr lang="en-US" altLang="zh-TW" sz="1600" dirty="0">
                  <a:latin typeface="微軟正黑體" pitchFamily="34" charset="-120"/>
                  <a:ea typeface="微軟正黑體" pitchFamily="34" charset="-120"/>
                </a:rPr>
                <a:t>8</a:t>
              </a:r>
              <a:r>
                <a:rPr lang="zh-TW" altLang="en-US" sz="1600" dirty="0">
                  <a:latin typeface="微軟正黑體" pitchFamily="34" charset="-120"/>
                  <a:ea typeface="微軟正黑體" pitchFamily="34" charset="-120"/>
                </a:rPr>
                <a:t>類學群錄取名單公告</a:t>
              </a:r>
              <a:endParaRPr lang="en-US" altLang="ko-KR" sz="1600" dirty="0">
                <a:latin typeface="微軟正黑體" pitchFamily="34" charset="-120"/>
                <a:ea typeface="微軟正黑體" pitchFamily="34" charset="-120"/>
              </a:endParaRPr>
            </a:p>
          </p:txBody>
        </p:sp>
        <p:sp>
          <p:nvSpPr>
            <p:cNvPr id="65" name="직사각형 60">
              <a:extLst>
                <a:ext uri="{FF2B5EF4-FFF2-40B4-BE49-F238E27FC236}">
                  <a16:creationId xmlns:a16="http://schemas.microsoft.com/office/drawing/2014/main" id="{99117E6C-6475-45C5-8555-992781E439E6}"/>
                </a:ext>
              </a:extLst>
            </p:cNvPr>
            <p:cNvSpPr/>
            <p:nvPr/>
          </p:nvSpPr>
          <p:spPr>
            <a:xfrm>
              <a:off x="2268797" y="5085184"/>
              <a:ext cx="2071688" cy="830997"/>
            </a:xfrm>
            <a:prstGeom prst="rect">
              <a:avLst/>
            </a:prstGeom>
          </p:spPr>
          <p:txBody>
            <a:bodyPr>
              <a:spAutoFit/>
            </a:bodyPr>
            <a:lstStyle/>
            <a:p>
              <a:pPr marL="139700" indent="-139700" algn="just">
                <a:spcBef>
                  <a:spcPts val="600"/>
                </a:spcBef>
                <a:buFont typeface="Arial" pitchFamily="34" charset="0"/>
                <a:buChar char="•"/>
                <a:defRPr/>
              </a:pPr>
              <a:r>
                <a:rPr lang="zh-TW" altLang="en-US" sz="1600" dirty="0">
                  <a:solidFill>
                    <a:srgbClr val="0000FF"/>
                  </a:solidFill>
                  <a:latin typeface="微軟正黑體" pitchFamily="34" charset="-120"/>
                  <a:ea typeface="微軟正黑體" pitchFamily="34" charset="-120"/>
                </a:rPr>
                <a:t>第</a:t>
              </a:r>
              <a:r>
                <a:rPr lang="en-US" altLang="zh-TW" sz="1600" dirty="0">
                  <a:solidFill>
                    <a:srgbClr val="0000FF"/>
                  </a:solidFill>
                  <a:latin typeface="微軟正黑體" pitchFamily="34" charset="-120"/>
                  <a:ea typeface="微軟正黑體" pitchFamily="34" charset="-120"/>
                </a:rPr>
                <a:t>1</a:t>
              </a:r>
              <a:r>
                <a:rPr lang="zh-TW" altLang="en-US" sz="1600" dirty="0">
                  <a:solidFill>
                    <a:srgbClr val="0000FF"/>
                  </a:solidFill>
                  <a:latin typeface="微軟正黑體" pitchFamily="34" charset="-120"/>
                  <a:ea typeface="微軟正黑體" pitchFamily="34" charset="-120"/>
                </a:rPr>
                <a:t>至</a:t>
              </a:r>
              <a:r>
                <a:rPr lang="en-US" altLang="zh-TW" sz="1600" dirty="0">
                  <a:solidFill>
                    <a:srgbClr val="0000FF"/>
                  </a:solidFill>
                  <a:latin typeface="微軟正黑體" pitchFamily="34" charset="-120"/>
                  <a:ea typeface="微軟正黑體" pitchFamily="34" charset="-120"/>
                </a:rPr>
                <a:t>7</a:t>
              </a:r>
              <a:r>
                <a:rPr lang="zh-TW" altLang="en-US" sz="1600" dirty="0">
                  <a:solidFill>
                    <a:srgbClr val="0000FF"/>
                  </a:solidFill>
                  <a:latin typeface="微軟正黑體" pitchFamily="34" charset="-120"/>
                  <a:ea typeface="微軟正黑體" pitchFamily="34" charset="-120"/>
                </a:rPr>
                <a:t>類學群錄取生網路聲明放棄入學資格</a:t>
              </a:r>
              <a:endParaRPr lang="en-US" altLang="ko-KR" sz="1600" dirty="0">
                <a:solidFill>
                  <a:srgbClr val="0000FF"/>
                </a:solidFill>
                <a:latin typeface="微軟正黑體" pitchFamily="34" charset="-120"/>
                <a:ea typeface="微軟正黑體" pitchFamily="34" charset="-120"/>
              </a:endParaRPr>
            </a:p>
          </p:txBody>
        </p:sp>
        <p:sp>
          <p:nvSpPr>
            <p:cNvPr id="66" name="AutoShape 93">
              <a:extLst>
                <a:ext uri="{FF2B5EF4-FFF2-40B4-BE49-F238E27FC236}">
                  <a16:creationId xmlns:a16="http://schemas.microsoft.com/office/drawing/2014/main" id="{55B9712F-826A-4C6B-A6AC-15519CB34E34}"/>
                </a:ext>
              </a:extLst>
            </p:cNvPr>
            <p:cNvSpPr>
              <a:spLocks noChangeArrowheads="1"/>
            </p:cNvSpPr>
            <p:nvPr/>
          </p:nvSpPr>
          <p:spPr bwMode="auto">
            <a:xfrm rot="5400000">
              <a:off x="1863120" y="4405221"/>
              <a:ext cx="432000" cy="252000"/>
            </a:xfrm>
            <a:prstGeom prst="triangle">
              <a:avLst>
                <a:gd name="adj" fmla="val 50000"/>
              </a:avLst>
            </a:prstGeom>
            <a:solidFill>
              <a:schemeClr val="accent5"/>
            </a:solidFill>
            <a:ln w="9525" algn="ctr">
              <a:noFill/>
              <a:miter lim="800000"/>
              <a:headEnd/>
              <a:tailEnd/>
            </a:ln>
          </p:spPr>
          <p:txBody>
            <a:bodyPr wrap="none" anchor="ctr"/>
            <a:lstStyle/>
            <a:p>
              <a:pPr>
                <a:spcBef>
                  <a:spcPct val="30000"/>
                </a:spcBef>
                <a:buSzPct val="75000"/>
                <a:buFontTx/>
                <a:buChar char="•"/>
                <a:defRPr/>
              </a:pPr>
              <a:endParaRPr lang="ko-KR" altLang="ko-KR" sz="1200" dirty="0">
                <a:solidFill>
                  <a:srgbClr val="333333"/>
                </a:solidFill>
                <a:latin typeface="微軟正黑體" pitchFamily="34" charset="-120"/>
                <a:ea typeface="HY견고딕" pitchFamily="18" charset="-127"/>
              </a:endParaRPr>
            </a:p>
          </p:txBody>
        </p:sp>
        <p:sp>
          <p:nvSpPr>
            <p:cNvPr id="67" name="AutoShape 93">
              <a:extLst>
                <a:ext uri="{FF2B5EF4-FFF2-40B4-BE49-F238E27FC236}">
                  <a16:creationId xmlns:a16="http://schemas.microsoft.com/office/drawing/2014/main" id="{E44042C6-E543-4533-B062-63528BCC8079}"/>
                </a:ext>
              </a:extLst>
            </p:cNvPr>
            <p:cNvSpPr>
              <a:spLocks noChangeArrowheads="1"/>
            </p:cNvSpPr>
            <p:nvPr/>
          </p:nvSpPr>
          <p:spPr bwMode="auto">
            <a:xfrm rot="5400000">
              <a:off x="4276184" y="4405222"/>
              <a:ext cx="432000" cy="252000"/>
            </a:xfrm>
            <a:prstGeom prst="triangle">
              <a:avLst>
                <a:gd name="adj" fmla="val 50000"/>
              </a:avLst>
            </a:prstGeom>
            <a:solidFill>
              <a:schemeClr val="accent5"/>
            </a:solidFill>
            <a:ln w="9525" algn="ctr">
              <a:noFill/>
              <a:miter lim="800000"/>
              <a:headEnd/>
              <a:tailEnd/>
            </a:ln>
          </p:spPr>
          <p:txBody>
            <a:bodyPr wrap="none" anchor="ctr"/>
            <a:lstStyle/>
            <a:p>
              <a:pPr>
                <a:spcBef>
                  <a:spcPct val="30000"/>
                </a:spcBef>
                <a:buSzPct val="75000"/>
                <a:buFontTx/>
                <a:buChar char="•"/>
                <a:defRPr/>
              </a:pPr>
              <a:endParaRPr lang="ko-KR" altLang="ko-KR" sz="1200" dirty="0">
                <a:solidFill>
                  <a:srgbClr val="333333"/>
                </a:solidFill>
                <a:latin typeface="微軟正黑體" pitchFamily="34" charset="-120"/>
                <a:ea typeface="HY견고딕" pitchFamily="18" charset="-127"/>
              </a:endParaRPr>
            </a:p>
          </p:txBody>
        </p:sp>
        <p:sp>
          <p:nvSpPr>
            <p:cNvPr id="68" name="AutoShape 93">
              <a:extLst>
                <a:ext uri="{FF2B5EF4-FFF2-40B4-BE49-F238E27FC236}">
                  <a16:creationId xmlns:a16="http://schemas.microsoft.com/office/drawing/2014/main" id="{6CEA91ED-3FDE-4D52-8430-D8432B6B3E97}"/>
                </a:ext>
              </a:extLst>
            </p:cNvPr>
            <p:cNvSpPr>
              <a:spLocks noChangeArrowheads="1"/>
            </p:cNvSpPr>
            <p:nvPr/>
          </p:nvSpPr>
          <p:spPr bwMode="auto">
            <a:xfrm rot="5400000">
              <a:off x="6499896" y="4405221"/>
              <a:ext cx="432000" cy="252000"/>
            </a:xfrm>
            <a:prstGeom prst="triangle">
              <a:avLst>
                <a:gd name="adj" fmla="val 50000"/>
              </a:avLst>
            </a:prstGeom>
            <a:solidFill>
              <a:schemeClr val="accent5"/>
            </a:solidFill>
            <a:ln w="9525" algn="ctr">
              <a:noFill/>
              <a:miter lim="800000"/>
              <a:headEnd/>
              <a:tailEnd/>
            </a:ln>
          </p:spPr>
          <p:txBody>
            <a:bodyPr wrap="none" anchor="ctr"/>
            <a:lstStyle/>
            <a:p>
              <a:pPr>
                <a:spcBef>
                  <a:spcPct val="30000"/>
                </a:spcBef>
                <a:buSzPct val="75000"/>
                <a:buFontTx/>
                <a:buChar char="•"/>
                <a:defRPr/>
              </a:pPr>
              <a:endParaRPr lang="ko-KR" altLang="ko-KR" sz="1200" dirty="0">
                <a:solidFill>
                  <a:srgbClr val="333333"/>
                </a:solidFill>
                <a:latin typeface="微軟正黑體" pitchFamily="34" charset="-120"/>
                <a:ea typeface="HY견고딕" pitchFamily="18" charset="-127"/>
              </a:endParaRPr>
            </a:p>
          </p:txBody>
        </p:sp>
        <p:sp>
          <p:nvSpPr>
            <p:cNvPr id="69" name="Oval 63">
              <a:extLst>
                <a:ext uri="{FF2B5EF4-FFF2-40B4-BE49-F238E27FC236}">
                  <a16:creationId xmlns:a16="http://schemas.microsoft.com/office/drawing/2014/main" id="{4D33C9B0-49B7-4028-90E6-F47F86713367}"/>
                </a:ext>
              </a:extLst>
            </p:cNvPr>
            <p:cNvSpPr>
              <a:spLocks noChangeAspect="1" noChangeArrowheads="1"/>
            </p:cNvSpPr>
            <p:nvPr/>
          </p:nvSpPr>
          <p:spPr bwMode="auto">
            <a:xfrm>
              <a:off x="7931041" y="4900117"/>
              <a:ext cx="142874" cy="153987"/>
            </a:xfrm>
            <a:prstGeom prst="ellipse">
              <a:avLst/>
            </a:prstGeom>
            <a:solidFill>
              <a:srgbClr val="2130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30000"/>
                </a:spcBef>
                <a:buSzPct val="75000"/>
                <a:buFontTx/>
                <a:buChar char="•"/>
                <a:defRPr/>
              </a:pPr>
              <a:endParaRPr lang="ko-KR" altLang="ko-KR" dirty="0">
                <a:latin typeface="微軟正黑體" pitchFamily="34" charset="-120"/>
                <a:ea typeface="HY견고딕" pitchFamily="18" charset="-127"/>
              </a:endParaRPr>
            </a:p>
          </p:txBody>
        </p:sp>
      </p:grpSp>
      <p:sp>
        <p:nvSpPr>
          <p:cNvPr id="88" name="矩形 87">
            <a:extLst>
              <a:ext uri="{FF2B5EF4-FFF2-40B4-BE49-F238E27FC236}">
                <a16:creationId xmlns:a16="http://schemas.microsoft.com/office/drawing/2014/main" id="{7153C35B-F2B9-4C3C-B9FC-F2EE52DF4AAE}"/>
              </a:ext>
            </a:extLst>
          </p:cNvPr>
          <p:cNvSpPr/>
          <p:nvPr/>
        </p:nvSpPr>
        <p:spPr>
          <a:xfrm>
            <a:off x="1874543" y="6165663"/>
            <a:ext cx="8442914" cy="445378"/>
          </a:xfrm>
          <a:prstGeom prst="rect">
            <a:avLst/>
          </a:prstGeom>
          <a:solidFill>
            <a:schemeClr val="accent2">
              <a:lumMod val="20000"/>
              <a:lumOff val="80000"/>
            </a:schemeClr>
          </a:solidFill>
          <a:ln/>
          <a:effectLst>
            <a:softEdge rad="12700"/>
          </a:effectLst>
        </p:spPr>
        <p:style>
          <a:lnRef idx="1">
            <a:schemeClr val="accent2"/>
          </a:lnRef>
          <a:fillRef idx="2">
            <a:schemeClr val="accent2"/>
          </a:fillRef>
          <a:effectRef idx="1">
            <a:schemeClr val="accent2"/>
          </a:effectRef>
          <a:fontRef idx="minor">
            <a:schemeClr val="dk1"/>
          </a:fontRef>
        </p:style>
        <p:txBody>
          <a:bodyPr wrap="square">
            <a:spAutoFit/>
          </a:bodyPr>
          <a:lstStyle/>
          <a:p>
            <a:pPr latinLnBrk="1">
              <a:lnSpc>
                <a:spcPts val="1300"/>
              </a:lnSpc>
              <a:spcBef>
                <a:spcPts val="600"/>
              </a:spcBef>
              <a:buClr>
                <a:srgbClr val="0058DA"/>
              </a:buClr>
              <a:defRPr/>
            </a:pPr>
            <a:br>
              <a:rPr lang="zh-TW" altLang="en-US" dirty="0">
                <a:solidFill>
                  <a:srgbClr val="0000FF"/>
                </a:solidFill>
                <a:latin typeface="微軟正黑體" panose="020B0604030504040204" pitchFamily="34" charset="-120"/>
                <a:ea typeface="微軟正黑體" panose="020B0604030504040204" pitchFamily="34" charset="-120"/>
              </a:rPr>
            </a:br>
            <a:r>
              <a:rPr lang="zh-TW" altLang="en-US" b="1" dirty="0">
                <a:solidFill>
                  <a:srgbClr val="0000FF"/>
                </a:solidFill>
                <a:latin typeface="微軟正黑體" panose="020B0604030504040204" pitchFamily="34" charset="-120"/>
                <a:ea typeface="微軟正黑體" panose="020B0604030504040204" pitchFamily="34" charset="-120"/>
              </a:rPr>
              <a:t>★繁星推薦高中各項作業及時程，請</a:t>
            </a:r>
            <a:r>
              <a:rPr lang="zh-TW" altLang="zh-TW" b="1" dirty="0">
                <a:solidFill>
                  <a:srgbClr val="0000FF"/>
                </a:solidFill>
                <a:latin typeface="微軟正黑體" panose="020B0604030504040204" pitchFamily="34" charset="-120"/>
                <a:ea typeface="微軟正黑體" panose="020B0604030504040204" pitchFamily="34" charset="-120"/>
              </a:rPr>
              <a:t>隨時上</a:t>
            </a:r>
            <a:r>
              <a:rPr lang="zh-TW" altLang="en-US" b="1" dirty="0">
                <a:solidFill>
                  <a:srgbClr val="0000FF"/>
                </a:solidFill>
                <a:latin typeface="微軟正黑體" panose="020B0604030504040204" pitchFamily="34" charset="-120"/>
                <a:ea typeface="微軟正黑體" panose="020B0604030504040204" pitchFamily="34" charset="-120"/>
              </a:rPr>
              <a:t>本會</a:t>
            </a:r>
            <a:r>
              <a:rPr lang="en-US" altLang="zh-TW" b="1" dirty="0">
                <a:solidFill>
                  <a:srgbClr val="0000FF"/>
                </a:solidFill>
                <a:latin typeface="微軟正黑體" panose="020B0604030504040204" pitchFamily="34" charset="-120"/>
                <a:ea typeface="微軟正黑體" panose="020B0604030504040204" pitchFamily="34" charset="-120"/>
              </a:rPr>
              <a:t>-</a:t>
            </a:r>
            <a:r>
              <a:rPr lang="zh-TW" altLang="en-US" b="1" dirty="0">
                <a:solidFill>
                  <a:srgbClr val="0000FF"/>
                </a:solidFill>
                <a:latin typeface="微軟正黑體" panose="020B0604030504040204" pitchFamily="34" charset="-120"/>
                <a:ea typeface="微軟正黑體" panose="020B0604030504040204" pitchFamily="34" charset="-120"/>
                <a:hlinkClick r:id="rId3">
                  <a:extLst>
                    <a:ext uri="{A12FA001-AC4F-418D-AE19-62706E023703}">
                      <ahyp:hlinkClr xmlns:ahyp="http://schemas.microsoft.com/office/drawing/2018/hyperlinkcolor" val="tx"/>
                    </a:ext>
                  </a:extLst>
                </a:hlinkClick>
              </a:rPr>
              <a:t>高中作業資訊系統</a:t>
            </a:r>
            <a:r>
              <a:rPr lang="zh-TW" altLang="zh-TW" b="1" dirty="0">
                <a:solidFill>
                  <a:srgbClr val="0000FF"/>
                </a:solidFill>
                <a:latin typeface="微軟正黑體" panose="020B0604030504040204" pitchFamily="34" charset="-120"/>
                <a:ea typeface="微軟正黑體" panose="020B0604030504040204" pitchFamily="34" charset="-120"/>
              </a:rPr>
              <a:t>查看</a:t>
            </a:r>
            <a:r>
              <a:rPr lang="zh-TW" altLang="en-US" dirty="0">
                <a:solidFill>
                  <a:srgbClr val="0000FF"/>
                </a:solidFill>
                <a:latin typeface="微軟正黑體" panose="020B0604030504040204" pitchFamily="34" charset="-120"/>
                <a:ea typeface="微軟正黑體" panose="020B0604030504040204" pitchFamily="34" charset="-120"/>
              </a:rPr>
              <a:t>。</a:t>
            </a:r>
            <a:endParaRPr lang="en-US" altLang="zh-TW" dirty="0">
              <a:solidFill>
                <a:srgbClr val="0000FF"/>
              </a:solidFill>
              <a:latin typeface="微軟正黑體" panose="020B0604030504040204" pitchFamily="34" charset="-120"/>
              <a:ea typeface="微軟正黑體" panose="020B0604030504040204" pitchFamily="34" charset="-120"/>
            </a:endParaRPr>
          </a:p>
        </p:txBody>
      </p:sp>
      <p:pic>
        <p:nvPicPr>
          <p:cNvPr id="70" name="圖片 69">
            <a:extLst>
              <a:ext uri="{FF2B5EF4-FFF2-40B4-BE49-F238E27FC236}">
                <a16:creationId xmlns:a16="http://schemas.microsoft.com/office/drawing/2014/main" id="{22544401-D758-4840-AE8E-AA264EFDA06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6929" y="204707"/>
            <a:ext cx="1771199" cy="540000"/>
          </a:xfrm>
          <a:prstGeom prst="rect">
            <a:avLst/>
          </a:prstGeom>
        </p:spPr>
      </p:pic>
      <p:sp>
        <p:nvSpPr>
          <p:cNvPr id="3" name="投影片編號版面配置區 2">
            <a:extLst>
              <a:ext uri="{FF2B5EF4-FFF2-40B4-BE49-F238E27FC236}">
                <a16:creationId xmlns:a16="http://schemas.microsoft.com/office/drawing/2014/main" id="{26A8676B-BEF0-4122-9787-C04420C36915}"/>
              </a:ext>
            </a:extLst>
          </p:cNvPr>
          <p:cNvSpPr>
            <a:spLocks noGrp="1"/>
          </p:cNvSpPr>
          <p:nvPr>
            <p:ph type="sldNum" sz="quarter" idx="12"/>
          </p:nvPr>
        </p:nvSpPr>
        <p:spPr/>
        <p:txBody>
          <a:bodyPr/>
          <a:lstStyle/>
          <a:p>
            <a:fld id="{ABC027CB-4B16-4B21-A276-8705E54D5316}" type="slidenum">
              <a:rPr lang="zh-CN" altLang="en-US" smtClean="0"/>
              <a:pPr/>
              <a:t>2</a:t>
            </a:fld>
            <a:endParaRPr lang="zh-CN" altLang="en-US"/>
          </a:p>
        </p:txBody>
      </p:sp>
    </p:spTree>
    <p:extLst>
      <p:ext uri="{BB962C8B-B14F-4D97-AF65-F5344CB8AC3E}">
        <p14:creationId xmlns:p14="http://schemas.microsoft.com/office/powerpoint/2010/main" val="368611514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14:presetBounceEnd="20000">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14:bounceEnd="20000">
                                          <p:cBhvr additive="base">
                                            <p:cTn id="7" dur="500" fill="hold"/>
                                            <p:tgtEl>
                                              <p:spTgt spid="36"/>
                                            </p:tgtEl>
                                            <p:attrNameLst>
                                              <p:attrName>ppt_x</p:attrName>
                                            </p:attrNameLst>
                                          </p:cBhvr>
                                          <p:tavLst>
                                            <p:tav tm="0">
                                              <p:val>
                                                <p:strVal val="1+#ppt_w/2"/>
                                              </p:val>
                                            </p:tav>
                                            <p:tav tm="100000">
                                              <p:val>
                                                <p:strVal val="#ppt_x"/>
                                              </p:val>
                                            </p:tav>
                                          </p:tavLst>
                                        </p:anim>
                                        <p:anim calcmode="lin" valueType="num" p14:bounceEnd="20000">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14:presetBounceEnd="20000">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14:bounceEnd="20000">
                                          <p:cBhvr additive="base">
                                            <p:cTn id="11" dur="500" fill="hold"/>
                                            <p:tgtEl>
                                              <p:spTgt spid="37"/>
                                            </p:tgtEl>
                                            <p:attrNameLst>
                                              <p:attrName>ppt_x</p:attrName>
                                            </p:attrNameLst>
                                          </p:cBhvr>
                                          <p:tavLst>
                                            <p:tav tm="0">
                                              <p:val>
                                                <p:strVal val="1+#ppt_w/2"/>
                                              </p:val>
                                            </p:tav>
                                            <p:tav tm="100000">
                                              <p:val>
                                                <p:strVal val="#ppt_x"/>
                                              </p:val>
                                            </p:tav>
                                          </p:tavLst>
                                        </p:anim>
                                        <p:anim calcmode="lin" valueType="num" p14:bounceEnd="20000">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14:presetBounceEnd="20000">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14:bounceEnd="20000">
                                          <p:cBhvr additive="base">
                                            <p:cTn id="15" dur="500" fill="hold"/>
                                            <p:tgtEl>
                                              <p:spTgt spid="39"/>
                                            </p:tgtEl>
                                            <p:attrNameLst>
                                              <p:attrName>ppt_x</p:attrName>
                                            </p:attrNameLst>
                                          </p:cBhvr>
                                          <p:tavLst>
                                            <p:tav tm="0">
                                              <p:val>
                                                <p:strVal val="1+#ppt_w/2"/>
                                              </p:val>
                                            </p:tav>
                                            <p:tav tm="100000">
                                              <p:val>
                                                <p:strVal val="#ppt_x"/>
                                              </p:val>
                                            </p:tav>
                                          </p:tavLst>
                                        </p:anim>
                                        <p:anim calcmode="lin" valueType="num" p14:bounceEnd="20000">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14:presetBounceEnd="20000">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14:bounceEnd="20000">
                                          <p:cBhvr additive="base">
                                            <p:cTn id="19" dur="500" fill="hold"/>
                                            <p:tgtEl>
                                              <p:spTgt spid="38"/>
                                            </p:tgtEl>
                                            <p:attrNameLst>
                                              <p:attrName>ppt_x</p:attrName>
                                            </p:attrNameLst>
                                          </p:cBhvr>
                                          <p:tavLst>
                                            <p:tav tm="0">
                                              <p:val>
                                                <p:strVal val="1+#ppt_w/2"/>
                                              </p:val>
                                            </p:tav>
                                            <p:tav tm="100000">
                                              <p:val>
                                                <p:strVal val="#ppt_x"/>
                                              </p:val>
                                            </p:tav>
                                          </p:tavLst>
                                        </p:anim>
                                        <p:anim calcmode="lin" valueType="num" p14:bounceEnd="20000">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1+#ppt_w/2"/>
                                              </p:val>
                                            </p:tav>
                                            <p:tav tm="100000">
                                              <p:val>
                                                <p:strVal val="#ppt_x"/>
                                              </p:val>
                                            </p:tav>
                                          </p:tavLst>
                                        </p:anim>
                                        <p:anim calcmode="lin" valueType="num">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1+#ppt_w/2"/>
                                              </p:val>
                                            </p:tav>
                                            <p:tav tm="100000">
                                              <p:val>
                                                <p:strVal val="#ppt_x"/>
                                              </p:val>
                                            </p:tav>
                                          </p:tavLst>
                                        </p:anim>
                                        <p:anim calcmode="lin" valueType="num">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1+#ppt_w/2"/>
                                              </p:val>
                                            </p:tav>
                                            <p:tav tm="100000">
                                              <p:val>
                                                <p:strVal val="#ppt_x"/>
                                              </p:val>
                                            </p:tav>
                                          </p:tavLst>
                                        </p:anim>
                                        <p:anim calcmode="lin" valueType="num">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21" presetClass="entr" presetSubtype="1"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wheel(1)">
                                          <p:cBhvr>
                                            <p:cTn id="23" dur="1000"/>
                                            <p:tgtEl>
                                              <p:spTgt spid="20"/>
                                            </p:tgtEl>
                                          </p:cBhvr>
                                        </p:animEffect>
                                      </p:childTnLst>
                                    </p:cTn>
                                  </p:par>
                                  <p:par>
                                    <p:cTn id="24" presetID="10" presetClass="entr" presetSubtype="0" fill="hold" nodeType="withEffect">
                                      <p:stCondLst>
                                        <p:cond delay="100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500"/>
                                            <p:tgtEl>
                                              <p:spTgt spid="30"/>
                                            </p:tgtEl>
                                          </p:cBhvr>
                                        </p:animEffect>
                                      </p:childTnLst>
                                    </p:cTn>
                                  </p:par>
                                  <p:par>
                                    <p:cTn id="27" presetID="10" presetClass="entr" presetSubtype="0" fill="hold" nodeType="withEffect">
                                      <p:stCondLst>
                                        <p:cond delay="100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500"/>
                                            <p:tgtEl>
                                              <p:spTgt spid="30"/>
                                            </p:tgtEl>
                                          </p:cBhvr>
                                        </p:animEffect>
                                      </p:childTnLst>
                                    </p:cTn>
                                  </p:par>
                                  <p:par>
                                    <p:cTn id="30" presetID="8" presetClass="emph" presetSubtype="0" repeatCount="indefinite" fill="hold" nodeType="withEffect">
                                      <p:stCondLst>
                                        <p:cond delay="1000"/>
                                      </p:stCondLst>
                                      <p:childTnLst>
                                        <p:animRot by="-21600000">
                                          <p:cBhvr>
                                            <p:cTn id="31" dur="2000" fill="hold"/>
                                            <p:tgtEl>
                                              <p:spTgt spid="30"/>
                                            </p:tgtEl>
                                            <p:attrNameLst>
                                              <p:attrName>r</p:attrName>
                                            </p:attrNameLst>
                                          </p:cBhvr>
                                        </p:animRot>
                                      </p:childTnLst>
                                    </p:cTn>
                                  </p:par>
                                  <p:par>
                                    <p:cTn id="32" presetID="10" presetClass="entr" presetSubtype="0" fill="hold" nodeType="withEffect">
                                      <p:stCondLst>
                                        <p:cond delay="1000"/>
                                      </p:stCondLst>
                                      <p:childTnLst>
                                        <p:set>
                                          <p:cBhvr>
                                            <p:cTn id="33" dur="1" fill="hold">
                                              <p:stCondLst>
                                                <p:cond delay="0"/>
                                              </p:stCondLst>
                                            </p:cTn>
                                            <p:tgtEl>
                                              <p:spTgt spid="21"/>
                                            </p:tgtEl>
                                            <p:attrNameLst>
                                              <p:attrName>style.visibility</p:attrName>
                                            </p:attrNameLst>
                                          </p:cBhvr>
                                          <p:to>
                                            <p:strVal val="visible"/>
                                          </p:to>
                                        </p:set>
                                        <p:animEffect transition="in" filter="fade">
                                          <p:cBhvr>
                                            <p:cTn id="34" dur="500"/>
                                            <p:tgtEl>
                                              <p:spTgt spid="21"/>
                                            </p:tgtEl>
                                          </p:cBhvr>
                                        </p:animEffect>
                                      </p:childTnLst>
                                    </p:cTn>
                                  </p:par>
                                  <p:par>
                                    <p:cTn id="35" presetID="8" presetClass="emph" presetSubtype="0" repeatCount="indefinite" fill="hold" nodeType="withEffect">
                                      <p:stCondLst>
                                        <p:cond delay="1000"/>
                                      </p:stCondLst>
                                      <p:childTnLst>
                                        <p:animRot by="-21600000">
                                          <p:cBhvr>
                                            <p:cTn id="36" dur="2000" fill="hold"/>
                                            <p:tgtEl>
                                              <p:spTgt spid="21"/>
                                            </p:tgtEl>
                                            <p:attrNameLst>
                                              <p:attrName>r</p:attrName>
                                            </p:attrNameLst>
                                          </p:cBhvr>
                                        </p:animRot>
                                      </p:childTnLst>
                                    </p:cTn>
                                  </p:par>
                                  <p:par>
                                    <p:cTn id="37" presetID="53" presetClass="entr" presetSubtype="16" fill="hold" grpId="0" nodeType="withEffect">
                                      <p:stCondLst>
                                        <p:cond delay="1000"/>
                                      </p:stCondLst>
                                      <p:childTnLst>
                                        <p:set>
                                          <p:cBhvr>
                                            <p:cTn id="38" dur="1" fill="hold">
                                              <p:stCondLst>
                                                <p:cond delay="0"/>
                                              </p:stCondLst>
                                            </p:cTn>
                                            <p:tgtEl>
                                              <p:spTgt spid="35"/>
                                            </p:tgtEl>
                                            <p:attrNameLst>
                                              <p:attrName>style.visibility</p:attrName>
                                            </p:attrNameLst>
                                          </p:cBhvr>
                                          <p:to>
                                            <p:strVal val="visible"/>
                                          </p:to>
                                        </p:set>
                                        <p:anim calcmode="lin" valueType="num">
                                          <p:cBhvr>
                                            <p:cTn id="39" dur="500" fill="hold"/>
                                            <p:tgtEl>
                                              <p:spTgt spid="35"/>
                                            </p:tgtEl>
                                            <p:attrNameLst>
                                              <p:attrName>ppt_w</p:attrName>
                                            </p:attrNameLst>
                                          </p:cBhvr>
                                          <p:tavLst>
                                            <p:tav tm="0">
                                              <p:val>
                                                <p:fltVal val="0"/>
                                              </p:val>
                                            </p:tav>
                                            <p:tav tm="100000">
                                              <p:val>
                                                <p:strVal val="#ppt_w"/>
                                              </p:val>
                                            </p:tav>
                                          </p:tavLst>
                                        </p:anim>
                                        <p:anim calcmode="lin" valueType="num">
                                          <p:cBhvr>
                                            <p:cTn id="40" dur="500" fill="hold"/>
                                            <p:tgtEl>
                                              <p:spTgt spid="35"/>
                                            </p:tgtEl>
                                            <p:attrNameLst>
                                              <p:attrName>ppt_h</p:attrName>
                                            </p:attrNameLst>
                                          </p:cBhvr>
                                          <p:tavLst>
                                            <p:tav tm="0">
                                              <p:val>
                                                <p:fltVal val="0"/>
                                              </p:val>
                                            </p:tav>
                                            <p:tav tm="100000">
                                              <p:val>
                                                <p:strVal val="#ppt_h"/>
                                              </p:val>
                                            </p:tav>
                                          </p:tavLst>
                                        </p:anim>
                                        <p:animEffect transition="in" filter="fade">
                                          <p:cBhvr>
                                            <p:cTn id="41" dur="500"/>
                                            <p:tgtEl>
                                              <p:spTgt spid="35"/>
                                            </p:tgtEl>
                                          </p:cBhvr>
                                        </p:animEffect>
                                      </p:childTnLst>
                                    </p:cTn>
                                  </p:par>
                                  <p:par>
                                    <p:cTn id="42" presetID="53" presetClass="entr" presetSubtype="16" fill="hold" grpId="0" nodeType="withEffect">
                                      <p:stCondLst>
                                        <p:cond delay="1500"/>
                                      </p:stCondLst>
                                      <p:childTnLst>
                                        <p:set>
                                          <p:cBhvr>
                                            <p:cTn id="43" dur="1" fill="hold">
                                              <p:stCondLst>
                                                <p:cond delay="0"/>
                                              </p:stCondLst>
                                            </p:cTn>
                                            <p:tgtEl>
                                              <p:spTgt spid="33"/>
                                            </p:tgtEl>
                                            <p:attrNameLst>
                                              <p:attrName>style.visibility</p:attrName>
                                            </p:attrNameLst>
                                          </p:cBhvr>
                                          <p:to>
                                            <p:strVal val="visible"/>
                                          </p:to>
                                        </p:set>
                                        <p:anim calcmode="lin" valueType="num">
                                          <p:cBhvr>
                                            <p:cTn id="44" dur="500" fill="hold"/>
                                            <p:tgtEl>
                                              <p:spTgt spid="33"/>
                                            </p:tgtEl>
                                            <p:attrNameLst>
                                              <p:attrName>ppt_w</p:attrName>
                                            </p:attrNameLst>
                                          </p:cBhvr>
                                          <p:tavLst>
                                            <p:tav tm="0">
                                              <p:val>
                                                <p:fltVal val="0"/>
                                              </p:val>
                                            </p:tav>
                                            <p:tav tm="100000">
                                              <p:val>
                                                <p:strVal val="#ppt_w"/>
                                              </p:val>
                                            </p:tav>
                                          </p:tavLst>
                                        </p:anim>
                                        <p:anim calcmode="lin" valueType="num">
                                          <p:cBhvr>
                                            <p:cTn id="45" dur="500" fill="hold"/>
                                            <p:tgtEl>
                                              <p:spTgt spid="33"/>
                                            </p:tgtEl>
                                            <p:attrNameLst>
                                              <p:attrName>ppt_h</p:attrName>
                                            </p:attrNameLst>
                                          </p:cBhvr>
                                          <p:tavLst>
                                            <p:tav tm="0">
                                              <p:val>
                                                <p:fltVal val="0"/>
                                              </p:val>
                                            </p:tav>
                                            <p:tav tm="100000">
                                              <p:val>
                                                <p:strVal val="#ppt_h"/>
                                              </p:val>
                                            </p:tav>
                                          </p:tavLst>
                                        </p:anim>
                                        <p:animEffect transition="in" filter="fade">
                                          <p:cBhvr>
                                            <p:cTn id="46" dur="500"/>
                                            <p:tgtEl>
                                              <p:spTgt spid="33"/>
                                            </p:tgtEl>
                                          </p:cBhvr>
                                        </p:animEffect>
                                      </p:childTnLst>
                                    </p:cTn>
                                  </p:par>
                                  <p:par>
                                    <p:cTn id="47" presetID="22" presetClass="entr" presetSubtype="8" fill="hold" grpId="0" nodeType="withEffect">
                                      <p:stCondLst>
                                        <p:cond delay="1750"/>
                                      </p:stCondLst>
                                      <p:childTnLst>
                                        <p:set>
                                          <p:cBhvr>
                                            <p:cTn id="48" dur="1" fill="hold">
                                              <p:stCondLst>
                                                <p:cond delay="0"/>
                                              </p:stCondLst>
                                            </p:cTn>
                                            <p:tgtEl>
                                              <p:spTgt spid="34"/>
                                            </p:tgtEl>
                                            <p:attrNameLst>
                                              <p:attrName>style.visibility</p:attrName>
                                            </p:attrNameLst>
                                          </p:cBhvr>
                                          <p:to>
                                            <p:strVal val="visible"/>
                                          </p:to>
                                        </p:set>
                                        <p:animEffect transition="in" filter="wipe(left)">
                                          <p:cBhvr>
                                            <p:cTn id="49"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33" grpId="0"/>
          <p:bldP spid="34" grpId="0"/>
          <p:bldP spid="35" grpId="0" animBg="1"/>
          <p:bldP spid="36" grpId="0" animBg="1"/>
          <p:bldP spid="37" grpId="0" animBg="1"/>
          <p:bldP spid="38" grpId="0" animBg="1"/>
          <p:bldP spid="39" grpId="0" animBg="1"/>
        </p:bldLst>
      </p:timing>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1044492" y="576947"/>
            <a:ext cx="349448" cy="746713"/>
            <a:chOff x="4950565" y="2141272"/>
            <a:chExt cx="3094826" cy="2773962"/>
          </a:xfrm>
        </p:grpSpPr>
        <p:sp>
          <p:nvSpPr>
            <p:cNvPr id="22" name="椭圆 21"/>
            <p:cNvSpPr/>
            <p:nvPr/>
          </p:nvSpPr>
          <p:spPr>
            <a:xfrm>
              <a:off x="4950565" y="2141272"/>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23" name="椭圆 22"/>
            <p:cNvSpPr/>
            <p:nvPr/>
          </p:nvSpPr>
          <p:spPr>
            <a:xfrm>
              <a:off x="7893507" y="4763350"/>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grpSp>
      <p:sp>
        <p:nvSpPr>
          <p:cNvPr id="36" name="椭圆 35"/>
          <p:cNvSpPr/>
          <p:nvPr/>
        </p:nvSpPr>
        <p:spPr>
          <a:xfrm>
            <a:off x="1044492" y="174356"/>
            <a:ext cx="640419" cy="680410"/>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7" name="椭圆 36"/>
          <p:cNvSpPr/>
          <p:nvPr/>
        </p:nvSpPr>
        <p:spPr>
          <a:xfrm>
            <a:off x="548500" y="685039"/>
            <a:ext cx="429267" cy="429267"/>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8" name="椭圆 37"/>
          <p:cNvSpPr/>
          <p:nvPr/>
        </p:nvSpPr>
        <p:spPr>
          <a:xfrm>
            <a:off x="964672" y="1096817"/>
            <a:ext cx="226842" cy="226842"/>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9" name="椭圆 38"/>
          <p:cNvSpPr/>
          <p:nvPr/>
        </p:nvSpPr>
        <p:spPr>
          <a:xfrm>
            <a:off x="1264455" y="996120"/>
            <a:ext cx="293204" cy="293204"/>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Rectangle 50">
            <a:extLst>
              <a:ext uri="{FF2B5EF4-FFF2-40B4-BE49-F238E27FC236}">
                <a16:creationId xmlns:a16="http://schemas.microsoft.com/office/drawing/2014/main" id="{B19E1CFA-1077-47A5-8269-BADA5825BC72}"/>
              </a:ext>
            </a:extLst>
          </p:cNvPr>
          <p:cNvSpPr txBox="1">
            <a:spLocks noChangeArrowheads="1"/>
          </p:cNvSpPr>
          <p:nvPr/>
        </p:nvSpPr>
        <p:spPr bwMode="auto">
          <a:xfrm>
            <a:off x="3760854" y="246959"/>
            <a:ext cx="4534927" cy="6461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latinLnBrk="1" hangingPunct="0">
              <a:spcBef>
                <a:spcPct val="0"/>
              </a:spcBef>
              <a:spcAft>
                <a:spcPct val="0"/>
              </a:spcAft>
              <a:defRPr lang="zh-TW" altLang="zh-TW" sz="1200" kern="1200">
                <a:solidFill>
                  <a:schemeClr val="bg1"/>
                </a:solidFill>
                <a:latin typeface="+mj-lt"/>
                <a:ea typeface="HY견고딕" pitchFamily="18" charset="-127"/>
                <a:cs typeface="+mj-cs"/>
              </a:defRPr>
            </a:lvl1pPr>
            <a:lvl2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2pPr>
            <a:lvl3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3pPr>
            <a:lvl4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4pPr>
            <a:lvl5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5pPr>
            <a:lvl6pPr marL="457200" algn="l" rtl="0" fontAlgn="base" latinLnBrk="1">
              <a:spcBef>
                <a:spcPct val="0"/>
              </a:spcBef>
              <a:spcAft>
                <a:spcPct val="0"/>
              </a:spcAft>
              <a:defRPr sz="3600">
                <a:solidFill>
                  <a:schemeClr val="bg1"/>
                </a:solidFill>
                <a:latin typeface="Calibri" pitchFamily="34" charset="0"/>
                <a:ea typeface="HY견고딕" pitchFamily="18" charset="-127"/>
              </a:defRPr>
            </a:lvl6pPr>
            <a:lvl7pPr marL="914400" algn="l" rtl="0" fontAlgn="base" latinLnBrk="1">
              <a:spcBef>
                <a:spcPct val="0"/>
              </a:spcBef>
              <a:spcAft>
                <a:spcPct val="0"/>
              </a:spcAft>
              <a:defRPr sz="3600">
                <a:solidFill>
                  <a:schemeClr val="bg1"/>
                </a:solidFill>
                <a:latin typeface="Calibri" pitchFamily="34" charset="0"/>
                <a:ea typeface="HY견고딕" pitchFamily="18" charset="-127"/>
              </a:defRPr>
            </a:lvl7pPr>
            <a:lvl8pPr marL="1371600" algn="l" rtl="0" fontAlgn="base" latinLnBrk="1">
              <a:spcBef>
                <a:spcPct val="0"/>
              </a:spcBef>
              <a:spcAft>
                <a:spcPct val="0"/>
              </a:spcAft>
              <a:defRPr sz="3600">
                <a:solidFill>
                  <a:schemeClr val="bg1"/>
                </a:solidFill>
                <a:latin typeface="Calibri" pitchFamily="34" charset="0"/>
                <a:ea typeface="HY견고딕" pitchFamily="18" charset="-127"/>
              </a:defRPr>
            </a:lvl8pPr>
            <a:lvl9pPr marL="1828800" algn="l" rtl="0" fontAlgn="base" latinLnBrk="1">
              <a:spcBef>
                <a:spcPct val="0"/>
              </a:spcBef>
              <a:spcAft>
                <a:spcPct val="0"/>
              </a:spcAft>
              <a:defRPr sz="3600">
                <a:solidFill>
                  <a:schemeClr val="bg1"/>
                </a:solidFill>
                <a:latin typeface="Calibri" pitchFamily="34" charset="0"/>
                <a:ea typeface="HY견고딕" pitchFamily="18" charset="-127"/>
              </a:defRPr>
            </a:lvl9pPr>
          </a:lstStyle>
          <a:p>
            <a:pPr algn="ctr" eaLnBrk="1" hangingPunct="1"/>
            <a:r>
              <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繳費注意事項</a:t>
            </a:r>
          </a:p>
        </p:txBody>
      </p:sp>
      <p:sp>
        <p:nvSpPr>
          <p:cNvPr id="78" name="내용 개체 틀 4">
            <a:extLst>
              <a:ext uri="{FF2B5EF4-FFF2-40B4-BE49-F238E27FC236}">
                <a16:creationId xmlns:a16="http://schemas.microsoft.com/office/drawing/2014/main" id="{991BB414-801F-4967-928C-CAB176ECFC8F}"/>
              </a:ext>
            </a:extLst>
          </p:cNvPr>
          <p:cNvSpPr txBox="1">
            <a:spLocks/>
          </p:cNvSpPr>
          <p:nvPr/>
        </p:nvSpPr>
        <p:spPr>
          <a:xfrm>
            <a:off x="1411057" y="1465347"/>
            <a:ext cx="4684943" cy="2520000"/>
          </a:xfrm>
          <a:prstGeom prst="rect">
            <a:avLst/>
          </a:prstGeom>
          <a:solidFill>
            <a:schemeClr val="accent6">
              <a:lumMod val="20000"/>
              <a:lumOff val="80000"/>
            </a:schemeClr>
          </a:solidFill>
          <a:ln>
            <a:noFill/>
            <a:headEnd type="none" w="med" len="med"/>
            <a:tailEnd type="none" w="med" len="med"/>
          </a:ln>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lIns="180000" tIns="180000" rIns="18000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114300" indent="-342900">
              <a:buClr>
                <a:schemeClr val="accent2"/>
              </a:buClr>
              <a:buFont typeface="Wingdings" panose="05000000000000000000" pitchFamily="2" charset="2"/>
              <a:buChar char="n"/>
            </a:pPr>
            <a:r>
              <a:rPr lang="zh-TW" altLang="en-US" sz="24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報名費</a:t>
            </a:r>
            <a:endParaRPr lang="en-US" altLang="zh-TW" sz="24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a:lnSpc>
                <a:spcPct val="100000"/>
              </a:lnSpc>
              <a:spcBef>
                <a:spcPts val="0"/>
              </a:spcBef>
            </a:pPr>
            <a:r>
              <a:rPr lang="zh-TW" altLang="en-US" sz="18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每位考生</a:t>
            </a:r>
            <a:r>
              <a:rPr lang="en-US" altLang="zh-TW" sz="18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200</a:t>
            </a:r>
            <a:r>
              <a:rPr lang="zh-TW" altLang="en-US" sz="18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元</a:t>
            </a:r>
            <a:endParaRPr lang="en-US" altLang="zh-TW" sz="18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endParaRPr>
          </a:p>
          <a:p>
            <a:pPr>
              <a:lnSpc>
                <a:spcPct val="100000"/>
              </a:lnSpc>
              <a:spcBef>
                <a:spcPts val="0"/>
              </a:spcBef>
            </a:pPr>
            <a:r>
              <a:rPr lang="zh-TW" altLang="zh-TW" sz="18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低收入戶考生：全免優待</a:t>
            </a:r>
            <a:endParaRPr lang="en-US" altLang="zh-TW" sz="18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endParaRPr>
          </a:p>
          <a:p>
            <a:pPr>
              <a:lnSpc>
                <a:spcPct val="100000"/>
              </a:lnSpc>
              <a:spcBef>
                <a:spcPts val="0"/>
              </a:spcBef>
            </a:pPr>
            <a:r>
              <a:rPr lang="zh-TW"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中低收入戶考生：新臺幣</a:t>
            </a:r>
            <a:r>
              <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80</a:t>
            </a:r>
            <a:r>
              <a:rPr lang="zh-TW"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元整</a:t>
            </a:r>
            <a:endParaRPr lang="en-US" altLang="zh-TW" sz="18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234000" indent="-360000" algn="just">
              <a:lnSpc>
                <a:spcPct val="100000"/>
              </a:lnSpc>
              <a:spcBef>
                <a:spcPts val="0"/>
              </a:spcBef>
              <a:buNone/>
            </a:pPr>
            <a:r>
              <a:rPr lang="en-US" altLang="zh-TW" sz="1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1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經推薦學校審核通過即可減免，證明文件毋須郵寄至本會。</a:t>
            </a:r>
            <a:endParaRPr lang="en-US" altLang="zh-TW" sz="1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marL="234000" indent="-360000" algn="just">
              <a:lnSpc>
                <a:spcPct val="100000"/>
              </a:lnSpc>
              <a:spcBef>
                <a:spcPts val="0"/>
              </a:spcBef>
              <a:buNone/>
            </a:pPr>
            <a:r>
              <a:rPr lang="en-US" altLang="zh-TW" sz="1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1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如考生今年被取消低收或中低收入戶身分，但於報名學測時有具備低收或中低收入戶身分，即</a:t>
            </a:r>
            <a:r>
              <a:rPr lang="zh-TW" altLang="en-US" sz="14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從寬認定</a:t>
            </a:r>
            <a:r>
              <a:rPr lang="zh-TW" altLang="en-US" sz="1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其具備減免資格。</a:t>
            </a:r>
            <a:endParaRPr lang="en-US" altLang="zh-TW" sz="14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79" name="내용 개체 틀 5">
            <a:extLst>
              <a:ext uri="{FF2B5EF4-FFF2-40B4-BE49-F238E27FC236}">
                <a16:creationId xmlns:a16="http://schemas.microsoft.com/office/drawing/2014/main" id="{08ADF27A-9749-4BA8-91D9-A76ABD71CD1A}"/>
              </a:ext>
            </a:extLst>
          </p:cNvPr>
          <p:cNvSpPr txBox="1">
            <a:spLocks/>
          </p:cNvSpPr>
          <p:nvPr/>
        </p:nvSpPr>
        <p:spPr>
          <a:xfrm>
            <a:off x="6796666" y="1465347"/>
            <a:ext cx="4683600" cy="2520000"/>
          </a:xfrm>
          <a:prstGeom prst="rect">
            <a:avLst/>
          </a:prstGeom>
          <a:solidFill>
            <a:schemeClr val="accent6">
              <a:lumMod val="20000"/>
              <a:lumOff val="80000"/>
            </a:schemeClr>
          </a:solidFill>
          <a:ln>
            <a:noFill/>
            <a:headEnd type="none" w="med" len="med"/>
            <a:tailEnd type="none" w="med" len="med"/>
          </a:ln>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180000" tIns="18000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114300" indent="-342900">
              <a:buClr>
                <a:schemeClr val="accent2"/>
              </a:buClr>
              <a:buFont typeface="Wingdings" panose="05000000000000000000" pitchFamily="2" charset="2"/>
              <a:buChar char="n"/>
            </a:pPr>
            <a:r>
              <a:rPr lang="zh-TW" altLang="en-US" sz="24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報名費帳號</a:t>
            </a:r>
            <a:endParaRPr lang="en-US" altLang="zh-TW" sz="24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a:lnSpc>
                <a:spcPct val="100000"/>
              </a:lnSpc>
            </a:pPr>
            <a:r>
              <a:rPr lang="zh-TW" altLang="en-US" sz="18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各校的報名費帳號都不同，請依照報名系統繳費報表中的帳號繳納</a:t>
            </a:r>
            <a:endParaRPr lang="en-US" altLang="ko-KR" sz="18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80" name="내용 개체 틀 6">
            <a:extLst>
              <a:ext uri="{FF2B5EF4-FFF2-40B4-BE49-F238E27FC236}">
                <a16:creationId xmlns:a16="http://schemas.microsoft.com/office/drawing/2014/main" id="{0B6C6AE5-1C37-4950-8902-60F079CD7B60}"/>
              </a:ext>
            </a:extLst>
          </p:cNvPr>
          <p:cNvSpPr txBox="1">
            <a:spLocks/>
          </p:cNvSpPr>
          <p:nvPr/>
        </p:nvSpPr>
        <p:spPr>
          <a:xfrm>
            <a:off x="1411057" y="4229573"/>
            <a:ext cx="4684944" cy="2400249"/>
          </a:xfrm>
          <a:prstGeom prst="rect">
            <a:avLst/>
          </a:prstGeom>
          <a:solidFill>
            <a:schemeClr val="accent6">
              <a:lumMod val="20000"/>
              <a:lumOff val="80000"/>
            </a:schemeClr>
          </a:solidFill>
          <a:ln>
            <a:noFill/>
            <a:headEnd type="none" w="med" len="med"/>
            <a:tailEnd type="none" w="med" len="med"/>
          </a:ln>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180000" tIns="18000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114300" indent="-342900">
              <a:buClr>
                <a:schemeClr val="accent2"/>
              </a:buClr>
              <a:buFont typeface="Wingdings" panose="05000000000000000000" pitchFamily="2" charset="2"/>
              <a:buChar char="n"/>
            </a:pPr>
            <a:r>
              <a:rPr lang="zh-TW" altLang="en-US" sz="24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繳費時間</a:t>
            </a:r>
            <a:r>
              <a:rPr lang="ko-KR" altLang="en-US" sz="2000" b="1" dirty="0">
                <a:solidFill>
                  <a:schemeClr val="tx1"/>
                </a:solidFill>
                <a:latin typeface="微軟正黑體" panose="020B0604030504040204" pitchFamily="34" charset="-120"/>
                <a:ea typeface="HY헤드라인M" pitchFamily="18" charset="-127"/>
                <a:cs typeface="Times New Roman" panose="02020603050405020304" pitchFamily="18" charset="0"/>
              </a:rPr>
              <a:t> </a:t>
            </a:r>
            <a:endParaRPr lang="en-US" altLang="ko-KR" sz="20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p>
            <a:pPr>
              <a:lnSpc>
                <a:spcPct val="100000"/>
              </a:lnSpc>
            </a:pPr>
            <a:r>
              <a:rPr lang="en-US" altLang="zh-TW" sz="18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111.03.15</a:t>
            </a:r>
            <a:r>
              <a:rPr lang="zh-TW" altLang="en-US" sz="18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上午</a:t>
            </a:r>
            <a:r>
              <a:rPr lang="en-US" altLang="zh-TW" sz="18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0</a:t>
            </a:r>
            <a:r>
              <a:rPr lang="zh-TW" altLang="en-US" sz="18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時起至</a:t>
            </a:r>
            <a:br>
              <a:rPr lang="en-US" altLang="zh-TW" sz="18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br>
            <a:r>
              <a:rPr lang="en-US" altLang="zh-TW" sz="18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111.03.16</a:t>
            </a:r>
            <a:r>
              <a:rPr lang="zh-TW" altLang="en-US" sz="18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下午</a:t>
            </a:r>
            <a:r>
              <a:rPr lang="en-US" altLang="zh-TW" sz="18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5</a:t>
            </a:r>
            <a:r>
              <a:rPr lang="zh-TW" altLang="en-US" sz="18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時止</a:t>
            </a:r>
            <a:endParaRPr lang="en-US" altLang="ko-KR" sz="18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81" name="내용 개체 틀 7">
            <a:extLst>
              <a:ext uri="{FF2B5EF4-FFF2-40B4-BE49-F238E27FC236}">
                <a16:creationId xmlns:a16="http://schemas.microsoft.com/office/drawing/2014/main" id="{0E81F139-5152-401F-8F1C-EFEC400BE9A8}"/>
              </a:ext>
            </a:extLst>
          </p:cNvPr>
          <p:cNvSpPr txBox="1">
            <a:spLocks/>
          </p:cNvSpPr>
          <p:nvPr/>
        </p:nvSpPr>
        <p:spPr>
          <a:xfrm>
            <a:off x="6796667" y="4229573"/>
            <a:ext cx="4683600" cy="2400249"/>
          </a:xfrm>
          <a:prstGeom prst="rect">
            <a:avLst/>
          </a:prstGeom>
          <a:solidFill>
            <a:schemeClr val="accent6">
              <a:lumMod val="20000"/>
              <a:lumOff val="80000"/>
            </a:schemeClr>
          </a:solidFill>
          <a:ln>
            <a:noFill/>
            <a:headEnd type="none" w="med" len="med"/>
            <a:tailEnd type="none" w="med" len="med"/>
          </a:ln>
          <a:effectLst>
            <a:outerShdw blurRad="63500" sx="102000" sy="102000" algn="ctr"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180000" tIns="18000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114300" indent="-342900">
              <a:spcBef>
                <a:spcPts val="0"/>
              </a:spcBef>
              <a:buClr>
                <a:schemeClr val="accent2"/>
              </a:buClr>
              <a:buFont typeface="Wingdings" panose="05000000000000000000" pitchFamily="2" charset="2"/>
              <a:buChar char="n"/>
            </a:pPr>
            <a:r>
              <a:rPr lang="zh-TW" altLang="en-US" sz="2400" b="1"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繳費方式</a:t>
            </a:r>
            <a:r>
              <a:rPr lang="ko-KR" altLang="en-US" sz="1500" dirty="0">
                <a:solidFill>
                  <a:schemeClr val="tx1"/>
                </a:solidFill>
                <a:latin typeface="微軟正黑體" panose="020B0604030504040204" pitchFamily="34" charset="-120"/>
                <a:ea typeface="HY헤드라인M" pitchFamily="18" charset="-127"/>
                <a:cs typeface="Times New Roman" panose="02020603050405020304" pitchFamily="18" charset="0"/>
              </a:rPr>
              <a:t> </a:t>
            </a:r>
            <a:r>
              <a:rPr lang="en-US" altLang="zh-TW" sz="15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15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報名費帳號僅限繳費一次</a:t>
            </a:r>
            <a:r>
              <a:rPr lang="en-US" altLang="zh-TW" sz="15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ko-KR" sz="1500" dirty="0">
              <a:solidFill>
                <a:srgbClr val="FF0000"/>
              </a:solidFill>
              <a:latin typeface="微軟正黑體" panose="020B0604030504040204" pitchFamily="34" charset="-120"/>
              <a:ea typeface="微軟正黑體" panose="020B0604030504040204" pitchFamily="34" charset="-120"/>
              <a:cs typeface="Times New Roman" panose="02020603050405020304" pitchFamily="18" charset="0"/>
            </a:endParaRPr>
          </a:p>
          <a:p>
            <a:pPr>
              <a:lnSpc>
                <a:spcPct val="100000"/>
              </a:lnSpc>
              <a:spcBef>
                <a:spcPts val="600"/>
              </a:spcBef>
            </a:pPr>
            <a:r>
              <a:rPr lang="zh-TW" altLang="en-US" sz="15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至臺灣銀行各分行繳費</a:t>
            </a:r>
            <a:br>
              <a:rPr lang="zh-TW" altLang="en-US" sz="15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br>
            <a:r>
              <a:rPr lang="zh-TW" altLang="en-US" sz="15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持由報名系統列印出之「臺灣銀行專用繳費單」臨櫃繳費</a:t>
            </a:r>
            <a:endParaRPr lang="en-US" altLang="zh-TW" sz="15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endParaRPr>
          </a:p>
          <a:p>
            <a:pPr>
              <a:lnSpc>
                <a:spcPct val="100000"/>
              </a:lnSpc>
              <a:spcBef>
                <a:spcPts val="600"/>
              </a:spcBef>
            </a:pPr>
            <a:r>
              <a:rPr lang="zh-TW" altLang="en-US" sz="15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至各金融機構跨行匯款</a:t>
            </a:r>
            <a:br>
              <a:rPr lang="en-US" altLang="zh-TW" sz="15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br>
            <a:r>
              <a:rPr lang="zh-TW" altLang="en-US" sz="15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須填寫各金融機構的跨行匯款單</a:t>
            </a:r>
            <a:endParaRPr lang="en-US" altLang="zh-TW" sz="15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endParaRPr>
          </a:p>
          <a:p>
            <a:pPr>
              <a:lnSpc>
                <a:spcPct val="100000"/>
              </a:lnSpc>
              <a:spcBef>
                <a:spcPts val="600"/>
              </a:spcBef>
            </a:pPr>
            <a:r>
              <a:rPr lang="zh-TW" altLang="en-US" sz="15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至自動櫃員機</a:t>
            </a:r>
            <a:r>
              <a:rPr lang="en-US" altLang="zh-TW" sz="15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(ATM)</a:t>
            </a:r>
            <a:r>
              <a:rPr lang="zh-TW" altLang="en-US" sz="15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或網路</a:t>
            </a:r>
            <a:r>
              <a:rPr lang="en-US" altLang="zh-TW" sz="15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ATM</a:t>
            </a:r>
            <a:r>
              <a:rPr lang="zh-TW" altLang="en-US" sz="15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轉帳繳費</a:t>
            </a:r>
            <a:br>
              <a:rPr lang="en-US" altLang="zh-TW" sz="15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br>
            <a:r>
              <a:rPr lang="zh-TW" altLang="en-US" sz="15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轉帳金額上限依持卡銀行規定</a:t>
            </a:r>
            <a:endParaRPr lang="ko-KR" altLang="en-US" sz="15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pic>
        <p:nvPicPr>
          <p:cNvPr id="17" name="圖片 16">
            <a:extLst>
              <a:ext uri="{FF2B5EF4-FFF2-40B4-BE49-F238E27FC236}">
                <a16:creationId xmlns:a16="http://schemas.microsoft.com/office/drawing/2014/main" id="{3B26CADB-CF44-4EFE-9416-895BF130C5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6929" y="204707"/>
            <a:ext cx="1771199" cy="540000"/>
          </a:xfrm>
          <a:prstGeom prst="rect">
            <a:avLst/>
          </a:prstGeom>
        </p:spPr>
      </p:pic>
      <p:sp>
        <p:nvSpPr>
          <p:cNvPr id="3" name="投影片編號版面配置區 2">
            <a:extLst>
              <a:ext uri="{FF2B5EF4-FFF2-40B4-BE49-F238E27FC236}">
                <a16:creationId xmlns:a16="http://schemas.microsoft.com/office/drawing/2014/main" id="{44F7F059-8B4D-4DAE-AEC2-E270F48C6DCB}"/>
              </a:ext>
            </a:extLst>
          </p:cNvPr>
          <p:cNvSpPr>
            <a:spLocks noGrp="1"/>
          </p:cNvSpPr>
          <p:nvPr>
            <p:ph type="sldNum" sz="quarter" idx="12"/>
          </p:nvPr>
        </p:nvSpPr>
        <p:spPr/>
        <p:txBody>
          <a:bodyPr/>
          <a:lstStyle/>
          <a:p>
            <a:fld id="{ABC027CB-4B16-4B21-A276-8705E54D5316}" type="slidenum">
              <a:rPr lang="zh-CN" altLang="en-US" smtClean="0"/>
              <a:pPr/>
              <a:t>3</a:t>
            </a:fld>
            <a:endParaRPr lang="zh-CN" altLang="en-US"/>
          </a:p>
        </p:txBody>
      </p:sp>
    </p:spTree>
    <p:extLst>
      <p:ext uri="{BB962C8B-B14F-4D97-AF65-F5344CB8AC3E}">
        <p14:creationId xmlns:p14="http://schemas.microsoft.com/office/powerpoint/2010/main" val="290634062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14:presetBounceEnd="20000">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14:bounceEnd="20000">
                                          <p:cBhvr additive="base">
                                            <p:cTn id="7" dur="500" fill="hold"/>
                                            <p:tgtEl>
                                              <p:spTgt spid="36"/>
                                            </p:tgtEl>
                                            <p:attrNameLst>
                                              <p:attrName>ppt_x</p:attrName>
                                            </p:attrNameLst>
                                          </p:cBhvr>
                                          <p:tavLst>
                                            <p:tav tm="0">
                                              <p:val>
                                                <p:strVal val="1+#ppt_w/2"/>
                                              </p:val>
                                            </p:tav>
                                            <p:tav tm="100000">
                                              <p:val>
                                                <p:strVal val="#ppt_x"/>
                                              </p:val>
                                            </p:tav>
                                          </p:tavLst>
                                        </p:anim>
                                        <p:anim calcmode="lin" valueType="num" p14:bounceEnd="20000">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14:presetBounceEnd="20000">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14:bounceEnd="20000">
                                          <p:cBhvr additive="base">
                                            <p:cTn id="11" dur="500" fill="hold"/>
                                            <p:tgtEl>
                                              <p:spTgt spid="37"/>
                                            </p:tgtEl>
                                            <p:attrNameLst>
                                              <p:attrName>ppt_x</p:attrName>
                                            </p:attrNameLst>
                                          </p:cBhvr>
                                          <p:tavLst>
                                            <p:tav tm="0">
                                              <p:val>
                                                <p:strVal val="1+#ppt_w/2"/>
                                              </p:val>
                                            </p:tav>
                                            <p:tav tm="100000">
                                              <p:val>
                                                <p:strVal val="#ppt_x"/>
                                              </p:val>
                                            </p:tav>
                                          </p:tavLst>
                                        </p:anim>
                                        <p:anim calcmode="lin" valueType="num" p14:bounceEnd="20000">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14:presetBounceEnd="20000">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14:bounceEnd="20000">
                                          <p:cBhvr additive="base">
                                            <p:cTn id="15" dur="500" fill="hold"/>
                                            <p:tgtEl>
                                              <p:spTgt spid="39"/>
                                            </p:tgtEl>
                                            <p:attrNameLst>
                                              <p:attrName>ppt_x</p:attrName>
                                            </p:attrNameLst>
                                          </p:cBhvr>
                                          <p:tavLst>
                                            <p:tav tm="0">
                                              <p:val>
                                                <p:strVal val="1+#ppt_w/2"/>
                                              </p:val>
                                            </p:tav>
                                            <p:tav tm="100000">
                                              <p:val>
                                                <p:strVal val="#ppt_x"/>
                                              </p:val>
                                            </p:tav>
                                          </p:tavLst>
                                        </p:anim>
                                        <p:anim calcmode="lin" valueType="num" p14:bounceEnd="20000">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14:presetBounceEnd="20000">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14:bounceEnd="20000">
                                          <p:cBhvr additive="base">
                                            <p:cTn id="19" dur="500" fill="hold"/>
                                            <p:tgtEl>
                                              <p:spTgt spid="38"/>
                                            </p:tgtEl>
                                            <p:attrNameLst>
                                              <p:attrName>ppt_x</p:attrName>
                                            </p:attrNameLst>
                                          </p:cBhvr>
                                          <p:tavLst>
                                            <p:tav tm="0">
                                              <p:val>
                                                <p:strVal val="1+#ppt_w/2"/>
                                              </p:val>
                                            </p:tav>
                                            <p:tav tm="100000">
                                              <p:val>
                                                <p:strVal val="#ppt_x"/>
                                              </p:val>
                                            </p:tav>
                                          </p:tavLst>
                                        </p:anim>
                                        <p:anim calcmode="lin" valueType="num" p14:bounceEnd="20000">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1+#ppt_w/2"/>
                                              </p:val>
                                            </p:tav>
                                            <p:tav tm="100000">
                                              <p:val>
                                                <p:strVal val="#ppt_x"/>
                                              </p:val>
                                            </p:tav>
                                          </p:tavLst>
                                        </p:anim>
                                        <p:anim calcmode="lin" valueType="num">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1+#ppt_w/2"/>
                                              </p:val>
                                            </p:tav>
                                            <p:tav tm="100000">
                                              <p:val>
                                                <p:strVal val="#ppt_x"/>
                                              </p:val>
                                            </p:tav>
                                          </p:tavLst>
                                        </p:anim>
                                        <p:anim calcmode="lin" valueType="num">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1+#ppt_w/2"/>
                                              </p:val>
                                            </p:tav>
                                            <p:tav tm="100000">
                                              <p:val>
                                                <p:strVal val="#ppt_x"/>
                                              </p:val>
                                            </p:tav>
                                          </p:tavLst>
                                        </p:anim>
                                        <p:anim calcmode="lin" valueType="num">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1021220" y="656459"/>
            <a:ext cx="349448" cy="746713"/>
            <a:chOff x="4950565" y="2141272"/>
            <a:chExt cx="3094826" cy="2773962"/>
          </a:xfrm>
        </p:grpSpPr>
        <p:sp>
          <p:nvSpPr>
            <p:cNvPr id="22" name="椭圆 21"/>
            <p:cNvSpPr/>
            <p:nvPr/>
          </p:nvSpPr>
          <p:spPr>
            <a:xfrm>
              <a:off x="4950565" y="2141272"/>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23" name="椭圆 22"/>
            <p:cNvSpPr/>
            <p:nvPr/>
          </p:nvSpPr>
          <p:spPr>
            <a:xfrm>
              <a:off x="7893507" y="4763350"/>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grpSp>
      <p:sp>
        <p:nvSpPr>
          <p:cNvPr id="36" name="椭圆 35"/>
          <p:cNvSpPr/>
          <p:nvPr/>
        </p:nvSpPr>
        <p:spPr>
          <a:xfrm>
            <a:off x="1021220" y="253868"/>
            <a:ext cx="640419" cy="680410"/>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7" name="椭圆 36"/>
          <p:cNvSpPr/>
          <p:nvPr/>
        </p:nvSpPr>
        <p:spPr>
          <a:xfrm>
            <a:off x="525228" y="764551"/>
            <a:ext cx="429267" cy="429267"/>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8" name="椭圆 37"/>
          <p:cNvSpPr/>
          <p:nvPr/>
        </p:nvSpPr>
        <p:spPr>
          <a:xfrm>
            <a:off x="941400" y="1176329"/>
            <a:ext cx="226842" cy="226842"/>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9" name="椭圆 38"/>
          <p:cNvSpPr/>
          <p:nvPr/>
        </p:nvSpPr>
        <p:spPr>
          <a:xfrm>
            <a:off x="1241183" y="1075632"/>
            <a:ext cx="293204" cy="293204"/>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Rectangle 50">
            <a:extLst>
              <a:ext uri="{FF2B5EF4-FFF2-40B4-BE49-F238E27FC236}">
                <a16:creationId xmlns:a16="http://schemas.microsoft.com/office/drawing/2014/main" id="{B19E1CFA-1077-47A5-8269-BADA5825BC72}"/>
              </a:ext>
            </a:extLst>
          </p:cNvPr>
          <p:cNvSpPr txBox="1">
            <a:spLocks noChangeArrowheads="1"/>
          </p:cNvSpPr>
          <p:nvPr/>
        </p:nvSpPr>
        <p:spPr bwMode="auto">
          <a:xfrm>
            <a:off x="3760854" y="425377"/>
            <a:ext cx="4534927" cy="6461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latinLnBrk="1" hangingPunct="0">
              <a:spcBef>
                <a:spcPct val="0"/>
              </a:spcBef>
              <a:spcAft>
                <a:spcPct val="0"/>
              </a:spcAft>
              <a:defRPr lang="zh-TW" altLang="zh-TW" sz="1200" kern="1200">
                <a:solidFill>
                  <a:schemeClr val="bg1"/>
                </a:solidFill>
                <a:latin typeface="+mj-lt"/>
                <a:ea typeface="HY견고딕" pitchFamily="18" charset="-127"/>
                <a:cs typeface="+mj-cs"/>
              </a:defRPr>
            </a:lvl1pPr>
            <a:lvl2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2pPr>
            <a:lvl3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3pPr>
            <a:lvl4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4pPr>
            <a:lvl5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5pPr>
            <a:lvl6pPr marL="457200" algn="l" rtl="0" fontAlgn="base" latinLnBrk="1">
              <a:spcBef>
                <a:spcPct val="0"/>
              </a:spcBef>
              <a:spcAft>
                <a:spcPct val="0"/>
              </a:spcAft>
              <a:defRPr sz="3600">
                <a:solidFill>
                  <a:schemeClr val="bg1"/>
                </a:solidFill>
                <a:latin typeface="Calibri" pitchFamily="34" charset="0"/>
                <a:ea typeface="HY견고딕" pitchFamily="18" charset="-127"/>
              </a:defRPr>
            </a:lvl6pPr>
            <a:lvl7pPr marL="914400" algn="l" rtl="0" fontAlgn="base" latinLnBrk="1">
              <a:spcBef>
                <a:spcPct val="0"/>
              </a:spcBef>
              <a:spcAft>
                <a:spcPct val="0"/>
              </a:spcAft>
              <a:defRPr sz="3600">
                <a:solidFill>
                  <a:schemeClr val="bg1"/>
                </a:solidFill>
                <a:latin typeface="Calibri" pitchFamily="34" charset="0"/>
                <a:ea typeface="HY견고딕" pitchFamily="18" charset="-127"/>
              </a:defRPr>
            </a:lvl7pPr>
            <a:lvl8pPr marL="1371600" algn="l" rtl="0" fontAlgn="base" latinLnBrk="1">
              <a:spcBef>
                <a:spcPct val="0"/>
              </a:spcBef>
              <a:spcAft>
                <a:spcPct val="0"/>
              </a:spcAft>
              <a:defRPr sz="3600">
                <a:solidFill>
                  <a:schemeClr val="bg1"/>
                </a:solidFill>
                <a:latin typeface="Calibri" pitchFamily="34" charset="0"/>
                <a:ea typeface="HY견고딕" pitchFamily="18" charset="-127"/>
              </a:defRPr>
            </a:lvl8pPr>
            <a:lvl9pPr marL="1828800" algn="l" rtl="0" fontAlgn="base" latinLnBrk="1">
              <a:spcBef>
                <a:spcPct val="0"/>
              </a:spcBef>
              <a:spcAft>
                <a:spcPct val="0"/>
              </a:spcAft>
              <a:defRPr sz="3600">
                <a:solidFill>
                  <a:schemeClr val="bg1"/>
                </a:solidFill>
                <a:latin typeface="Calibri" pitchFamily="34" charset="0"/>
                <a:ea typeface="HY견고딕" pitchFamily="18" charset="-127"/>
              </a:defRPr>
            </a:lvl9pPr>
          </a:lstStyle>
          <a:p>
            <a:pPr algn="ctr" eaLnBrk="1" hangingPunct="1"/>
            <a:r>
              <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繳費注意事項</a:t>
            </a:r>
            <a:r>
              <a:rPr lang="en-US" altLang="zh-TW"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a:t>
            </a:r>
            <a:r>
              <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續</a:t>
            </a:r>
            <a:r>
              <a:rPr lang="en-US" altLang="zh-TW"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a:t>
            </a:r>
            <a:endPar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endParaRPr>
          </a:p>
        </p:txBody>
      </p:sp>
      <p:pic>
        <p:nvPicPr>
          <p:cNvPr id="17" name="圖片 16" descr="&lt;strong&gt;支票&lt;/strong&gt; - 维基百科，自由的百科全书">
            <a:extLst>
              <a:ext uri="{FF2B5EF4-FFF2-40B4-BE49-F238E27FC236}">
                <a16:creationId xmlns:a16="http://schemas.microsoft.com/office/drawing/2014/main" id="{2D98DA87-EAF7-4415-AAC2-7C2A58D12AF8}"/>
              </a:ext>
            </a:extLst>
          </p:cNvPr>
          <p:cNvPicPr>
            <a:picLocks noChangeAspect="1"/>
          </p:cNvPicPr>
          <p:nvPr/>
        </p:nvPicPr>
        <p:blipFill rotWithShape="1">
          <a:blip r:embed="rId3">
            <a:extLst>
              <a:ext uri="{28A0092B-C50C-407E-A947-70E740481C1C}">
                <a14:useLocalDpi xmlns:a14="http://schemas.microsoft.com/office/drawing/2010/main" val="0"/>
              </a:ext>
            </a:extLst>
          </a:blip>
          <a:srcRect b="17388"/>
          <a:stretch/>
        </p:blipFill>
        <p:spPr>
          <a:xfrm>
            <a:off x="2040674" y="1352159"/>
            <a:ext cx="7342654" cy="2698481"/>
          </a:xfrm>
          <a:prstGeom prst="rect">
            <a:avLst/>
          </a:prstGeom>
          <a:solidFill>
            <a:srgbClr val="FFFFFF">
              <a:shade val="85000"/>
            </a:srgbClr>
          </a:solidFill>
          <a:ln w="88900" cap="sq">
            <a:noFill/>
            <a:miter lim="800000"/>
          </a:ln>
          <a:effectLst>
            <a:outerShdw blurRad="50800" dist="38100" dir="2700000" algn="tl" rotWithShape="0">
              <a:prstClr val="black">
                <a:alpha val="40000"/>
              </a:prstClr>
            </a:outerShdw>
          </a:effectLst>
        </p:spPr>
      </p:pic>
      <p:sp>
        <p:nvSpPr>
          <p:cNvPr id="18" name="TextBox 103">
            <a:extLst>
              <a:ext uri="{FF2B5EF4-FFF2-40B4-BE49-F238E27FC236}">
                <a16:creationId xmlns:a16="http://schemas.microsoft.com/office/drawing/2014/main" id="{DEA2BCD1-699E-4CC1-B55A-5D4B6BC506A6}"/>
              </a:ext>
            </a:extLst>
          </p:cNvPr>
          <p:cNvSpPr txBox="1">
            <a:spLocks noChangeArrowheads="1"/>
          </p:cNvSpPr>
          <p:nvPr/>
        </p:nvSpPr>
        <p:spPr bwMode="auto">
          <a:xfrm>
            <a:off x="1721657" y="4301769"/>
            <a:ext cx="8344019" cy="2130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6700" indent="-266700" eaLnBrk="0" hangingPunct="0">
              <a:defRPr kumimoji="1">
                <a:solidFill>
                  <a:schemeClr val="tx1"/>
                </a:solidFill>
                <a:latin typeface="Gulim" pitchFamily="34" charset="-127"/>
                <a:ea typeface="Gulim" pitchFamily="34" charset="-127"/>
              </a:defRPr>
            </a:lvl1pPr>
            <a:lvl2pPr marL="742950" indent="-285750" eaLnBrk="0" hangingPunct="0">
              <a:defRPr kumimoji="1">
                <a:solidFill>
                  <a:schemeClr val="tx1"/>
                </a:solidFill>
                <a:latin typeface="Gulim" pitchFamily="34" charset="-127"/>
                <a:ea typeface="Gulim" pitchFamily="34" charset="-127"/>
              </a:defRPr>
            </a:lvl2pPr>
            <a:lvl3pPr marL="1143000" indent="-228600" eaLnBrk="0" hangingPunct="0">
              <a:defRPr kumimoji="1">
                <a:solidFill>
                  <a:schemeClr val="tx1"/>
                </a:solidFill>
                <a:latin typeface="Gulim" pitchFamily="34" charset="-127"/>
                <a:ea typeface="Gulim" pitchFamily="34" charset="-127"/>
              </a:defRPr>
            </a:lvl3pPr>
            <a:lvl4pPr marL="1600200" indent="-228600" eaLnBrk="0" hangingPunct="0">
              <a:defRPr kumimoji="1">
                <a:solidFill>
                  <a:schemeClr val="tx1"/>
                </a:solidFill>
                <a:latin typeface="Gulim" pitchFamily="34" charset="-127"/>
                <a:ea typeface="Gulim" pitchFamily="34" charset="-127"/>
              </a:defRPr>
            </a:lvl4pPr>
            <a:lvl5pPr marL="2057400" indent="-228600" eaLnBrk="0" hangingPunct="0">
              <a:defRPr kumimoji="1">
                <a:solidFill>
                  <a:schemeClr val="tx1"/>
                </a:solidFill>
                <a:latin typeface="Gulim" pitchFamily="34" charset="-127"/>
                <a:ea typeface="Gulim" pitchFamily="34" charset="-127"/>
              </a:defRPr>
            </a:lvl5pPr>
            <a:lvl6pPr marL="2514600" indent="-228600" eaLnBrk="0" fontAlgn="base" latinLnBrk="1" hangingPunct="0">
              <a:spcBef>
                <a:spcPct val="0"/>
              </a:spcBef>
              <a:spcAft>
                <a:spcPct val="0"/>
              </a:spcAft>
              <a:defRPr kumimoji="1">
                <a:solidFill>
                  <a:schemeClr val="tx1"/>
                </a:solidFill>
                <a:latin typeface="Gulim" pitchFamily="34" charset="-127"/>
                <a:ea typeface="Gulim" pitchFamily="34" charset="-127"/>
              </a:defRPr>
            </a:lvl6pPr>
            <a:lvl7pPr marL="2971800" indent="-228600" eaLnBrk="0" fontAlgn="base" latinLnBrk="1" hangingPunct="0">
              <a:spcBef>
                <a:spcPct val="0"/>
              </a:spcBef>
              <a:spcAft>
                <a:spcPct val="0"/>
              </a:spcAft>
              <a:defRPr kumimoji="1">
                <a:solidFill>
                  <a:schemeClr val="tx1"/>
                </a:solidFill>
                <a:latin typeface="Gulim" pitchFamily="34" charset="-127"/>
                <a:ea typeface="Gulim" pitchFamily="34" charset="-127"/>
              </a:defRPr>
            </a:lvl7pPr>
            <a:lvl8pPr marL="3429000" indent="-228600" eaLnBrk="0" fontAlgn="base" latinLnBrk="1" hangingPunct="0">
              <a:spcBef>
                <a:spcPct val="0"/>
              </a:spcBef>
              <a:spcAft>
                <a:spcPct val="0"/>
              </a:spcAft>
              <a:defRPr kumimoji="1">
                <a:solidFill>
                  <a:schemeClr val="tx1"/>
                </a:solidFill>
                <a:latin typeface="Gulim" pitchFamily="34" charset="-127"/>
                <a:ea typeface="Gulim" pitchFamily="34" charset="-127"/>
              </a:defRPr>
            </a:lvl8pPr>
            <a:lvl9pPr marL="3886200" indent="-228600" eaLnBrk="0" fontAlgn="base" latinLnBrk="1" hangingPunct="0">
              <a:spcBef>
                <a:spcPct val="0"/>
              </a:spcBef>
              <a:spcAft>
                <a:spcPct val="0"/>
              </a:spcAft>
              <a:defRPr kumimoji="1">
                <a:solidFill>
                  <a:schemeClr val="tx1"/>
                </a:solidFill>
                <a:latin typeface="Gulim" pitchFamily="34" charset="-127"/>
                <a:ea typeface="Gulim" pitchFamily="34" charset="-127"/>
              </a:defRPr>
            </a:lvl9pPr>
          </a:lstStyle>
          <a:p>
            <a:pPr eaLnBrk="1" hangingPunct="1">
              <a:lnSpc>
                <a:spcPct val="150000"/>
              </a:lnSpc>
              <a:spcBef>
                <a:spcPts val="1000"/>
              </a:spcBef>
              <a:buClr>
                <a:schemeClr val="accent1"/>
              </a:buClr>
              <a:buFont typeface="Wingdings 2" pitchFamily="18" charset="2"/>
              <a:buChar char=""/>
            </a:pPr>
            <a:r>
              <a:rPr kumimoji="0" lang="zh-TW" altLang="en-US" sz="2000" b="1" dirty="0">
                <a:latin typeface="微軟正黑體" panose="020B0604030504040204" pitchFamily="34" charset="-120"/>
                <a:ea typeface="微軟正黑體" panose="020B0604030504040204" pitchFamily="34" charset="-120"/>
                <a:cs typeface="Times New Roman" pitchFamily="18" charset="0"/>
              </a:rPr>
              <a:t>持票據至金融機構繳款者</a:t>
            </a:r>
            <a:endParaRPr kumimoji="0" lang="en-US" altLang="zh-TW" sz="2000" b="1" dirty="0">
              <a:latin typeface="微軟正黑體" panose="020B0604030504040204" pitchFamily="34" charset="-120"/>
              <a:ea typeface="微軟正黑體" panose="020B0604030504040204" pitchFamily="34" charset="-120"/>
              <a:cs typeface="Times New Roman" pitchFamily="18" charset="0"/>
            </a:endParaRPr>
          </a:p>
          <a:p>
            <a:pPr marL="800100" lvl="1" indent="-342900" eaLnBrk="1" hangingPunct="1">
              <a:lnSpc>
                <a:spcPct val="150000"/>
              </a:lnSpc>
              <a:buClr>
                <a:srgbClr val="384DC0"/>
              </a:buClr>
              <a:buFont typeface="+mj-lt"/>
              <a:buAutoNum type="arabicPeriod"/>
              <a:defRPr/>
            </a:pPr>
            <a:r>
              <a:rPr kumimoji="0" lang="zh-TW" altLang="en-US" dirty="0">
                <a:latin typeface="微軟正黑體" panose="020B0604030504040204" pitchFamily="34" charset="-120"/>
                <a:ea typeface="微軟正黑體" panose="020B0604030504040204" pitchFamily="34" charset="-120"/>
                <a:cs typeface="Times New Roman" pitchFamily="18" charset="0"/>
              </a:rPr>
              <a:t>須填寫各金融機構的跨行匯款單或臺灣銀行繳費單</a:t>
            </a:r>
            <a:endParaRPr kumimoji="0" lang="en-US" altLang="zh-TW" dirty="0">
              <a:latin typeface="微軟正黑體" panose="020B0604030504040204" pitchFamily="34" charset="-120"/>
              <a:ea typeface="微軟正黑體" panose="020B0604030504040204" pitchFamily="34" charset="-120"/>
              <a:cs typeface="Times New Roman" pitchFamily="18" charset="0"/>
            </a:endParaRPr>
          </a:p>
          <a:p>
            <a:pPr marL="800100" lvl="1" indent="-342900" eaLnBrk="1" hangingPunct="1">
              <a:lnSpc>
                <a:spcPct val="150000"/>
              </a:lnSpc>
              <a:buClr>
                <a:srgbClr val="384DC0"/>
              </a:buClr>
              <a:buFont typeface="+mj-lt"/>
              <a:buAutoNum type="arabicPeriod"/>
              <a:defRPr/>
            </a:pPr>
            <a:r>
              <a:rPr kumimoji="0" lang="zh-TW" altLang="en-US" dirty="0">
                <a:latin typeface="微軟正黑體" panose="020B0604030504040204" pitchFamily="34" charset="-120"/>
                <a:ea typeface="微軟正黑體" panose="020B0604030504040204" pitchFamily="34" charset="-120"/>
                <a:cs typeface="Times New Roman" pitchFamily="18" charset="0"/>
              </a:rPr>
              <a:t>跨行匯款單及繳費單須填寫繳款人姓名、聯絡電話、地址等資料</a:t>
            </a:r>
            <a:endParaRPr kumimoji="0" lang="en-US" altLang="zh-TW" dirty="0">
              <a:latin typeface="微軟正黑體" panose="020B0604030504040204" pitchFamily="34" charset="-120"/>
              <a:ea typeface="微軟正黑體" panose="020B0604030504040204" pitchFamily="34" charset="-120"/>
              <a:cs typeface="Times New Roman" pitchFamily="18" charset="0"/>
            </a:endParaRPr>
          </a:p>
          <a:p>
            <a:pPr marL="800100" lvl="1" indent="-342900" eaLnBrk="1" hangingPunct="1">
              <a:lnSpc>
                <a:spcPct val="150000"/>
              </a:lnSpc>
              <a:buClr>
                <a:srgbClr val="384DC0"/>
              </a:buClr>
              <a:buFont typeface="+mj-lt"/>
              <a:buAutoNum type="arabicPeriod"/>
              <a:defRPr/>
            </a:pPr>
            <a:r>
              <a:rPr kumimoji="0" lang="zh-TW" altLang="en-US" dirty="0">
                <a:latin typeface="微軟正黑體" panose="020B0604030504040204" pitchFamily="34" charset="-120"/>
                <a:ea typeface="微軟正黑體" panose="020B0604030504040204" pitchFamily="34" charset="-120"/>
                <a:cs typeface="Times New Roman" pitchFamily="18" charset="0"/>
              </a:rPr>
              <a:t>抬頭請註明：</a:t>
            </a:r>
            <a:r>
              <a:rPr kumimoji="0" lang="en-US" altLang="zh-TW" spc="-150" dirty="0">
                <a:solidFill>
                  <a:srgbClr val="FF0000"/>
                </a:solidFill>
                <a:latin typeface="微軟正黑體" panose="020B0604030504040204" pitchFamily="34" charset="-120"/>
                <a:ea typeface="微軟正黑體" panose="020B0604030504040204" pitchFamily="34" charset="-120"/>
                <a:cs typeface="Times New Roman" pitchFamily="18" charset="0"/>
              </a:rPr>
              <a:t>『</a:t>
            </a:r>
            <a:r>
              <a:rPr kumimoji="0" lang="zh-TW" altLang="en-US" spc="-150" dirty="0">
                <a:solidFill>
                  <a:srgbClr val="FF0000"/>
                </a:solidFill>
                <a:latin typeface="微軟正黑體" panose="020B0604030504040204" pitchFamily="34" charset="-120"/>
                <a:ea typeface="微軟正黑體" panose="020B0604030504040204" pitchFamily="34" charset="-120"/>
                <a:cs typeface="Times New Roman" pitchFamily="18" charset="0"/>
              </a:rPr>
              <a:t>限入大學招生委員會聯合會</a:t>
            </a:r>
            <a:r>
              <a:rPr kumimoji="0" lang="en-US" altLang="zh-TW" spc="-150" dirty="0">
                <a:solidFill>
                  <a:srgbClr val="FF0000"/>
                </a:solidFill>
                <a:latin typeface="微軟正黑體" panose="020B0604030504040204" pitchFamily="34" charset="-120"/>
                <a:ea typeface="微軟正黑體" panose="020B0604030504040204" pitchFamily="34" charset="-120"/>
                <a:cs typeface="Times New Roman" pitchFamily="18" charset="0"/>
              </a:rPr>
              <a:t>-</a:t>
            </a:r>
            <a:r>
              <a:rPr kumimoji="0" lang="zh-TW" altLang="en-US" spc="-150" dirty="0">
                <a:solidFill>
                  <a:srgbClr val="FF0000"/>
                </a:solidFill>
                <a:latin typeface="微軟正黑體" panose="020B0604030504040204" pitchFamily="34" charset="-120"/>
                <a:ea typeface="微軟正黑體" panose="020B0604030504040204" pitchFamily="34" charset="-120"/>
                <a:cs typeface="Times New Roman" pitchFamily="18" charset="0"/>
              </a:rPr>
              <a:t>大學甄選入學委員會</a:t>
            </a:r>
            <a:r>
              <a:rPr kumimoji="0" lang="en-US" altLang="zh-TW" spc="-150" dirty="0">
                <a:solidFill>
                  <a:srgbClr val="FF0000"/>
                </a:solidFill>
                <a:latin typeface="微軟正黑體" panose="020B0604030504040204" pitchFamily="34" charset="-120"/>
                <a:ea typeface="微軟正黑體" panose="020B0604030504040204" pitchFamily="34" charset="-120"/>
                <a:cs typeface="Times New Roman" pitchFamily="18" charset="0"/>
              </a:rPr>
              <a:t>』</a:t>
            </a:r>
          </a:p>
          <a:p>
            <a:pPr marL="800100" lvl="1" indent="-342900" eaLnBrk="1" hangingPunct="1">
              <a:lnSpc>
                <a:spcPct val="150000"/>
              </a:lnSpc>
              <a:buClr>
                <a:srgbClr val="384DC0"/>
              </a:buClr>
              <a:buFont typeface="+mj-lt"/>
              <a:buAutoNum type="arabicPeriod" startAt="4"/>
              <a:defRPr/>
            </a:pPr>
            <a:r>
              <a:rPr kumimoji="0" lang="zh-TW" altLang="en-US" dirty="0">
                <a:latin typeface="微軟正黑體" panose="020B0604030504040204" pitchFamily="34" charset="-120"/>
                <a:ea typeface="微軟正黑體" panose="020B0604030504040204" pitchFamily="34" charset="-120"/>
                <a:cs typeface="Times New Roman" pitchFamily="18" charset="0"/>
              </a:rPr>
              <a:t>票據背面須填寫</a:t>
            </a:r>
            <a:r>
              <a:rPr lang="en-US" altLang="zh-TW"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報名費帳號</a:t>
            </a:r>
            <a:r>
              <a:rPr lang="en-US" altLang="zh-TW"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a:t>
            </a:r>
            <a:endParaRPr kumimoji="0" lang="en-US" altLang="zh-TW" b="1" dirty="0">
              <a:latin typeface="微軟正黑體" panose="020B0604030504040204" pitchFamily="34" charset="-120"/>
              <a:ea typeface="微軟正黑體" panose="020B0604030504040204" pitchFamily="34" charset="-120"/>
              <a:cs typeface="Times New Roman" pitchFamily="18" charset="0"/>
            </a:endParaRPr>
          </a:p>
        </p:txBody>
      </p:sp>
      <p:pic>
        <p:nvPicPr>
          <p:cNvPr id="14" name="圖片 13">
            <a:extLst>
              <a:ext uri="{FF2B5EF4-FFF2-40B4-BE49-F238E27FC236}">
                <a16:creationId xmlns:a16="http://schemas.microsoft.com/office/drawing/2014/main" id="{0FAD94C1-2460-4C0D-A308-8CF58F5D1C1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6929" y="204707"/>
            <a:ext cx="1771199" cy="540000"/>
          </a:xfrm>
          <a:prstGeom prst="rect">
            <a:avLst/>
          </a:prstGeom>
        </p:spPr>
      </p:pic>
      <p:sp>
        <p:nvSpPr>
          <p:cNvPr id="3" name="投影片編號版面配置區 2">
            <a:extLst>
              <a:ext uri="{FF2B5EF4-FFF2-40B4-BE49-F238E27FC236}">
                <a16:creationId xmlns:a16="http://schemas.microsoft.com/office/drawing/2014/main" id="{56890B48-DE52-47F8-86EA-7B07AAC94D76}"/>
              </a:ext>
            </a:extLst>
          </p:cNvPr>
          <p:cNvSpPr>
            <a:spLocks noGrp="1"/>
          </p:cNvSpPr>
          <p:nvPr>
            <p:ph type="sldNum" sz="quarter" idx="12"/>
          </p:nvPr>
        </p:nvSpPr>
        <p:spPr/>
        <p:txBody>
          <a:bodyPr/>
          <a:lstStyle/>
          <a:p>
            <a:fld id="{ABC027CB-4B16-4B21-A276-8705E54D5316}" type="slidenum">
              <a:rPr lang="zh-CN" altLang="en-US" smtClean="0"/>
              <a:pPr/>
              <a:t>4</a:t>
            </a:fld>
            <a:endParaRPr lang="zh-CN" altLang="en-US"/>
          </a:p>
        </p:txBody>
      </p:sp>
    </p:spTree>
    <p:extLst>
      <p:ext uri="{BB962C8B-B14F-4D97-AF65-F5344CB8AC3E}">
        <p14:creationId xmlns:p14="http://schemas.microsoft.com/office/powerpoint/2010/main" val="420423571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14:presetBounceEnd="20000">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14:bounceEnd="20000">
                                          <p:cBhvr additive="base">
                                            <p:cTn id="7" dur="500" fill="hold"/>
                                            <p:tgtEl>
                                              <p:spTgt spid="36"/>
                                            </p:tgtEl>
                                            <p:attrNameLst>
                                              <p:attrName>ppt_x</p:attrName>
                                            </p:attrNameLst>
                                          </p:cBhvr>
                                          <p:tavLst>
                                            <p:tav tm="0">
                                              <p:val>
                                                <p:strVal val="1+#ppt_w/2"/>
                                              </p:val>
                                            </p:tav>
                                            <p:tav tm="100000">
                                              <p:val>
                                                <p:strVal val="#ppt_x"/>
                                              </p:val>
                                            </p:tav>
                                          </p:tavLst>
                                        </p:anim>
                                        <p:anim calcmode="lin" valueType="num" p14:bounceEnd="20000">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14:presetBounceEnd="20000">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14:bounceEnd="20000">
                                          <p:cBhvr additive="base">
                                            <p:cTn id="11" dur="500" fill="hold"/>
                                            <p:tgtEl>
                                              <p:spTgt spid="37"/>
                                            </p:tgtEl>
                                            <p:attrNameLst>
                                              <p:attrName>ppt_x</p:attrName>
                                            </p:attrNameLst>
                                          </p:cBhvr>
                                          <p:tavLst>
                                            <p:tav tm="0">
                                              <p:val>
                                                <p:strVal val="1+#ppt_w/2"/>
                                              </p:val>
                                            </p:tav>
                                            <p:tav tm="100000">
                                              <p:val>
                                                <p:strVal val="#ppt_x"/>
                                              </p:val>
                                            </p:tav>
                                          </p:tavLst>
                                        </p:anim>
                                        <p:anim calcmode="lin" valueType="num" p14:bounceEnd="20000">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14:presetBounceEnd="20000">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14:bounceEnd="20000">
                                          <p:cBhvr additive="base">
                                            <p:cTn id="15" dur="500" fill="hold"/>
                                            <p:tgtEl>
                                              <p:spTgt spid="39"/>
                                            </p:tgtEl>
                                            <p:attrNameLst>
                                              <p:attrName>ppt_x</p:attrName>
                                            </p:attrNameLst>
                                          </p:cBhvr>
                                          <p:tavLst>
                                            <p:tav tm="0">
                                              <p:val>
                                                <p:strVal val="1+#ppt_w/2"/>
                                              </p:val>
                                            </p:tav>
                                            <p:tav tm="100000">
                                              <p:val>
                                                <p:strVal val="#ppt_x"/>
                                              </p:val>
                                            </p:tav>
                                          </p:tavLst>
                                        </p:anim>
                                        <p:anim calcmode="lin" valueType="num" p14:bounceEnd="20000">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14:presetBounceEnd="20000">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14:bounceEnd="20000">
                                          <p:cBhvr additive="base">
                                            <p:cTn id="19" dur="500" fill="hold"/>
                                            <p:tgtEl>
                                              <p:spTgt spid="38"/>
                                            </p:tgtEl>
                                            <p:attrNameLst>
                                              <p:attrName>ppt_x</p:attrName>
                                            </p:attrNameLst>
                                          </p:cBhvr>
                                          <p:tavLst>
                                            <p:tav tm="0">
                                              <p:val>
                                                <p:strVal val="1+#ppt_w/2"/>
                                              </p:val>
                                            </p:tav>
                                            <p:tav tm="100000">
                                              <p:val>
                                                <p:strVal val="#ppt_x"/>
                                              </p:val>
                                            </p:tav>
                                          </p:tavLst>
                                        </p:anim>
                                        <p:anim calcmode="lin" valueType="num" p14:bounceEnd="20000">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1+#ppt_w/2"/>
                                              </p:val>
                                            </p:tav>
                                            <p:tav tm="100000">
                                              <p:val>
                                                <p:strVal val="#ppt_x"/>
                                              </p:val>
                                            </p:tav>
                                          </p:tavLst>
                                        </p:anim>
                                        <p:anim calcmode="lin" valueType="num">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1+#ppt_w/2"/>
                                              </p:val>
                                            </p:tav>
                                            <p:tav tm="100000">
                                              <p:val>
                                                <p:strVal val="#ppt_x"/>
                                              </p:val>
                                            </p:tav>
                                          </p:tavLst>
                                        </p:anim>
                                        <p:anim calcmode="lin" valueType="num">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1+#ppt_w/2"/>
                                              </p:val>
                                            </p:tav>
                                            <p:tav tm="100000">
                                              <p:val>
                                                <p:strVal val="#ppt_x"/>
                                              </p:val>
                                            </p:tav>
                                          </p:tavLst>
                                        </p:anim>
                                        <p:anim calcmode="lin" valueType="num">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877223" y="576947"/>
            <a:ext cx="349448" cy="746713"/>
            <a:chOff x="4950565" y="2141272"/>
            <a:chExt cx="3094826" cy="2773962"/>
          </a:xfrm>
        </p:grpSpPr>
        <p:sp>
          <p:nvSpPr>
            <p:cNvPr id="22" name="椭圆 21"/>
            <p:cNvSpPr/>
            <p:nvPr/>
          </p:nvSpPr>
          <p:spPr>
            <a:xfrm>
              <a:off x="4950565" y="2141272"/>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23" name="椭圆 22"/>
            <p:cNvSpPr/>
            <p:nvPr/>
          </p:nvSpPr>
          <p:spPr>
            <a:xfrm>
              <a:off x="7893507" y="4763350"/>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grpSp>
      <p:sp>
        <p:nvSpPr>
          <p:cNvPr id="36" name="椭圆 35"/>
          <p:cNvSpPr/>
          <p:nvPr/>
        </p:nvSpPr>
        <p:spPr>
          <a:xfrm>
            <a:off x="877223" y="174356"/>
            <a:ext cx="640419" cy="680410"/>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7" name="椭圆 36"/>
          <p:cNvSpPr/>
          <p:nvPr/>
        </p:nvSpPr>
        <p:spPr>
          <a:xfrm>
            <a:off x="381231" y="685039"/>
            <a:ext cx="429267" cy="429267"/>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8" name="椭圆 37"/>
          <p:cNvSpPr/>
          <p:nvPr/>
        </p:nvSpPr>
        <p:spPr>
          <a:xfrm>
            <a:off x="797403" y="1096817"/>
            <a:ext cx="226842" cy="226842"/>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9" name="椭圆 38"/>
          <p:cNvSpPr/>
          <p:nvPr/>
        </p:nvSpPr>
        <p:spPr>
          <a:xfrm>
            <a:off x="1097186" y="996120"/>
            <a:ext cx="293204" cy="293204"/>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Rectangle 50">
            <a:extLst>
              <a:ext uri="{FF2B5EF4-FFF2-40B4-BE49-F238E27FC236}">
                <a16:creationId xmlns:a16="http://schemas.microsoft.com/office/drawing/2014/main" id="{B19E1CFA-1077-47A5-8269-BADA5825BC72}"/>
              </a:ext>
            </a:extLst>
          </p:cNvPr>
          <p:cNvSpPr txBox="1">
            <a:spLocks noChangeArrowheads="1"/>
          </p:cNvSpPr>
          <p:nvPr/>
        </p:nvSpPr>
        <p:spPr bwMode="auto">
          <a:xfrm>
            <a:off x="3738552" y="402770"/>
            <a:ext cx="4534927" cy="6461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latinLnBrk="1" hangingPunct="0">
              <a:spcBef>
                <a:spcPct val="0"/>
              </a:spcBef>
              <a:spcAft>
                <a:spcPct val="0"/>
              </a:spcAft>
              <a:defRPr lang="zh-TW" altLang="zh-TW" sz="1200" kern="1200">
                <a:solidFill>
                  <a:schemeClr val="bg1"/>
                </a:solidFill>
                <a:latin typeface="+mj-lt"/>
                <a:ea typeface="HY견고딕" pitchFamily="18" charset="-127"/>
                <a:cs typeface="+mj-cs"/>
              </a:defRPr>
            </a:lvl1pPr>
            <a:lvl2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2pPr>
            <a:lvl3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3pPr>
            <a:lvl4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4pPr>
            <a:lvl5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5pPr>
            <a:lvl6pPr marL="457200" algn="l" rtl="0" fontAlgn="base" latinLnBrk="1">
              <a:spcBef>
                <a:spcPct val="0"/>
              </a:spcBef>
              <a:spcAft>
                <a:spcPct val="0"/>
              </a:spcAft>
              <a:defRPr sz="3600">
                <a:solidFill>
                  <a:schemeClr val="bg1"/>
                </a:solidFill>
                <a:latin typeface="Calibri" pitchFamily="34" charset="0"/>
                <a:ea typeface="HY견고딕" pitchFamily="18" charset="-127"/>
              </a:defRPr>
            </a:lvl6pPr>
            <a:lvl7pPr marL="914400" algn="l" rtl="0" fontAlgn="base" latinLnBrk="1">
              <a:spcBef>
                <a:spcPct val="0"/>
              </a:spcBef>
              <a:spcAft>
                <a:spcPct val="0"/>
              </a:spcAft>
              <a:defRPr sz="3600">
                <a:solidFill>
                  <a:schemeClr val="bg1"/>
                </a:solidFill>
                <a:latin typeface="Calibri" pitchFamily="34" charset="0"/>
                <a:ea typeface="HY견고딕" pitchFamily="18" charset="-127"/>
              </a:defRPr>
            </a:lvl7pPr>
            <a:lvl8pPr marL="1371600" algn="l" rtl="0" fontAlgn="base" latinLnBrk="1">
              <a:spcBef>
                <a:spcPct val="0"/>
              </a:spcBef>
              <a:spcAft>
                <a:spcPct val="0"/>
              </a:spcAft>
              <a:defRPr sz="3600">
                <a:solidFill>
                  <a:schemeClr val="bg1"/>
                </a:solidFill>
                <a:latin typeface="Calibri" pitchFamily="34" charset="0"/>
                <a:ea typeface="HY견고딕" pitchFamily="18" charset="-127"/>
              </a:defRPr>
            </a:lvl8pPr>
            <a:lvl9pPr marL="1828800" algn="l" rtl="0" fontAlgn="base" latinLnBrk="1">
              <a:spcBef>
                <a:spcPct val="0"/>
              </a:spcBef>
              <a:spcAft>
                <a:spcPct val="0"/>
              </a:spcAft>
              <a:defRPr sz="3600">
                <a:solidFill>
                  <a:schemeClr val="bg1"/>
                </a:solidFill>
                <a:latin typeface="Calibri" pitchFamily="34" charset="0"/>
                <a:ea typeface="HY견고딕" pitchFamily="18" charset="-127"/>
              </a:defRPr>
            </a:lvl9pPr>
          </a:lstStyle>
          <a:p>
            <a:pPr algn="ctr"/>
            <a:r>
              <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報名注意事項</a:t>
            </a:r>
          </a:p>
        </p:txBody>
      </p:sp>
      <p:sp>
        <p:nvSpPr>
          <p:cNvPr id="15" name="Rectangle 1">
            <a:extLst>
              <a:ext uri="{FF2B5EF4-FFF2-40B4-BE49-F238E27FC236}">
                <a16:creationId xmlns:a16="http://schemas.microsoft.com/office/drawing/2014/main" id="{20F7719B-24F7-4202-866D-1294F3F41CF4}"/>
              </a:ext>
            </a:extLst>
          </p:cNvPr>
          <p:cNvSpPr>
            <a:spLocks noChangeArrowheads="1"/>
          </p:cNvSpPr>
          <p:nvPr/>
        </p:nvSpPr>
        <p:spPr bwMode="auto">
          <a:xfrm>
            <a:off x="1832117" y="1159634"/>
            <a:ext cx="7559675" cy="1182375"/>
          </a:xfrm>
          <a:prstGeom prst="rect">
            <a:avLst/>
          </a:prstGeom>
          <a:noFill/>
          <a:ln w="9525">
            <a:noFill/>
            <a:miter lim="800000"/>
            <a:headEnd/>
            <a:tailEnd/>
          </a:ln>
        </p:spPr>
        <p:txBody>
          <a:bodyPr wrap="square" anchor="ctr">
            <a:spAutoFit/>
          </a:bodyPr>
          <a:lstStyle/>
          <a:p>
            <a:pPr marL="342900" lvl="1" indent="-342900">
              <a:lnSpc>
                <a:spcPts val="2500"/>
              </a:lnSpc>
              <a:spcAft>
                <a:spcPts val="1000"/>
              </a:spcAft>
              <a:buClr>
                <a:srgbClr val="FF0000"/>
              </a:buClr>
              <a:buFont typeface="Wingdings" pitchFamily="2" charset="2"/>
              <a:buChar char="n"/>
              <a:defRPr/>
            </a:pPr>
            <a:r>
              <a:rPr lang="zh-TW" altLang="en-US" sz="2400" dirty="0">
                <a:latin typeface="微軟正黑體" panose="020B0604030504040204" pitchFamily="34" charset="-120"/>
                <a:ea typeface="微軟正黑體" panose="020B0604030504040204" pitchFamily="34" charset="-120"/>
              </a:rPr>
              <a:t>推薦學校推薦所屬學生</a:t>
            </a:r>
            <a:r>
              <a:rPr lang="zh-TW" altLang="en-US" sz="2400" dirty="0">
                <a:solidFill>
                  <a:srgbClr val="FF0000"/>
                </a:solidFill>
                <a:latin typeface="微軟正黑體" panose="020B0604030504040204" pitchFamily="34" charset="-120"/>
                <a:ea typeface="微軟正黑體" panose="020B0604030504040204" pitchFamily="34" charset="-120"/>
              </a:rPr>
              <a:t>須符合大學</a:t>
            </a:r>
            <a:r>
              <a:rPr lang="zh-TW" altLang="zh-TW" sz="2400" dirty="0">
                <a:solidFill>
                  <a:srgbClr val="FF0000"/>
                </a:solidFill>
                <a:latin typeface="微軟正黑體" panose="020B0604030504040204" pitchFamily="34" charset="-120"/>
                <a:ea typeface="微軟正黑體" panose="020B0604030504040204" pitchFamily="34" charset="-120"/>
              </a:rPr>
              <a:t>「在校學業成績」全校排名百分比</a:t>
            </a:r>
            <a:r>
              <a:rPr lang="zh-TW" altLang="en-US" sz="2400" dirty="0">
                <a:solidFill>
                  <a:srgbClr val="FF0000"/>
                </a:solidFill>
                <a:latin typeface="微軟正黑體" panose="020B0604030504040204" pitchFamily="34" charset="-120"/>
                <a:ea typeface="微軟正黑體" panose="020B0604030504040204" pitchFamily="34" charset="-120"/>
              </a:rPr>
              <a:t>之規定</a:t>
            </a:r>
            <a:r>
              <a:rPr lang="en-US" altLang="zh-TW" sz="24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(20%</a:t>
            </a:r>
            <a:r>
              <a:rPr lang="zh-TW" altLang="en-US" sz="24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30</a:t>
            </a:r>
            <a:r>
              <a:rPr lang="zh-TW" altLang="en-US" sz="24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40</a:t>
            </a:r>
            <a:r>
              <a:rPr lang="zh-TW" altLang="en-US" sz="24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50</a:t>
            </a:r>
            <a:r>
              <a:rPr lang="zh-TW" altLang="en-US" sz="24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rgbClr val="0000CC"/>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latin typeface="微軟正黑體" panose="020B0604030504040204" pitchFamily="34" charset="-120"/>
                <a:ea typeface="微軟正黑體" panose="020B0604030504040204" pitchFamily="34" charset="-120"/>
              </a:rPr>
              <a:t>。</a:t>
            </a:r>
            <a:endParaRPr lang="en-US" altLang="zh-TW" sz="2000" dirty="0">
              <a:latin typeface="微軟正黑體" panose="020B0604030504040204" pitchFamily="34" charset="-120"/>
              <a:ea typeface="微軟正黑體" panose="020B0604030504040204" pitchFamily="34" charset="-120"/>
            </a:endParaRPr>
          </a:p>
          <a:p>
            <a:pPr marL="342900" lvl="1" indent="-342900">
              <a:lnSpc>
                <a:spcPts val="2500"/>
              </a:lnSpc>
              <a:spcAft>
                <a:spcPts val="1000"/>
              </a:spcAft>
              <a:buClr>
                <a:srgbClr val="FF0000"/>
              </a:buClr>
              <a:buFont typeface="Wingdings" pitchFamily="2" charset="2"/>
              <a:buChar char="n"/>
              <a:defRPr/>
            </a:pPr>
            <a:r>
              <a:rPr lang="zh-TW" altLang="en-US" sz="2400" b="1" dirty="0">
                <a:latin typeface="微軟正黑體" panose="020B0604030504040204" pitchFamily="34" charset="-120"/>
                <a:ea typeface="微軟正黑體" panose="020B0604030504040204" pitchFamily="34" charset="-120"/>
              </a:rPr>
              <a:t>各學群分類原則如下：</a:t>
            </a:r>
            <a:endParaRPr lang="en-US" altLang="zh-TW" sz="2400" dirty="0">
              <a:latin typeface="微軟正黑體" panose="020B0604030504040204" pitchFamily="34" charset="-120"/>
              <a:ea typeface="微軟正黑體" panose="020B0604030504040204" pitchFamily="34" charset="-120"/>
            </a:endParaRPr>
          </a:p>
        </p:txBody>
      </p:sp>
      <p:graphicFrame>
        <p:nvGraphicFramePr>
          <p:cNvPr id="19" name="表格 18">
            <a:extLst>
              <a:ext uri="{FF2B5EF4-FFF2-40B4-BE49-F238E27FC236}">
                <a16:creationId xmlns:a16="http://schemas.microsoft.com/office/drawing/2014/main" id="{62037526-A0E8-453B-908E-15623CAAAD9D}"/>
              </a:ext>
            </a:extLst>
          </p:cNvPr>
          <p:cNvGraphicFramePr>
            <a:graphicFrameLocks noGrp="1"/>
          </p:cNvGraphicFramePr>
          <p:nvPr>
            <p:extLst>
              <p:ext uri="{D42A27DB-BD31-4B8C-83A1-F6EECF244321}">
                <p14:modId xmlns:p14="http://schemas.microsoft.com/office/powerpoint/2010/main" val="302567570"/>
              </p:ext>
            </p:extLst>
          </p:nvPr>
        </p:nvGraphicFramePr>
        <p:xfrm>
          <a:off x="2133873" y="2315477"/>
          <a:ext cx="9335887" cy="3959140"/>
        </p:xfrm>
        <a:graphic>
          <a:graphicData uri="http://schemas.openxmlformats.org/drawingml/2006/table">
            <a:tbl>
              <a:tblPr firstRow="1" bandCol="1">
                <a:tableStyleId>{10A1B5D5-9B99-4C35-A422-299274C87663}</a:tableStyleId>
              </a:tblPr>
              <a:tblGrid>
                <a:gridCol w="1759401">
                  <a:extLst>
                    <a:ext uri="{9D8B030D-6E8A-4147-A177-3AD203B41FA5}">
                      <a16:colId xmlns:a16="http://schemas.microsoft.com/office/drawing/2014/main" val="20000"/>
                    </a:ext>
                  </a:extLst>
                </a:gridCol>
                <a:gridCol w="3614658">
                  <a:extLst>
                    <a:ext uri="{9D8B030D-6E8A-4147-A177-3AD203B41FA5}">
                      <a16:colId xmlns:a16="http://schemas.microsoft.com/office/drawing/2014/main" val="20001"/>
                    </a:ext>
                  </a:extLst>
                </a:gridCol>
                <a:gridCol w="3961828">
                  <a:extLst>
                    <a:ext uri="{9D8B030D-6E8A-4147-A177-3AD203B41FA5}">
                      <a16:colId xmlns:a16="http://schemas.microsoft.com/office/drawing/2014/main" val="20002"/>
                    </a:ext>
                  </a:extLst>
                </a:gridCol>
              </a:tblGrid>
              <a:tr h="418477">
                <a:tc>
                  <a:txBody>
                    <a:bodyPr/>
                    <a:lstStyle/>
                    <a:p>
                      <a:pPr algn="ctr"/>
                      <a:r>
                        <a:rPr kumimoji="1" lang="zh-TW" altLang="en-US" sz="1800" kern="1200" dirty="0">
                          <a:latin typeface="微軟正黑體" panose="020B0604030504040204" pitchFamily="34" charset="-120"/>
                          <a:ea typeface="微軟正黑體" panose="020B0604030504040204" pitchFamily="34" charset="-120"/>
                        </a:rPr>
                        <a:t>學群</a:t>
                      </a:r>
                      <a:endParaRPr kumimoji="1" lang="zh-TW" altLang="en-US" sz="1800" kern="1200" dirty="0">
                        <a:solidFill>
                          <a:schemeClr val="tx1"/>
                        </a:solidFill>
                        <a:latin typeface="微軟正黑體" panose="020B0604030504040204" pitchFamily="34" charset="-120"/>
                        <a:ea typeface="微軟正黑體" panose="020B0604030504040204" pitchFamily="34" charset="-120"/>
                        <a:cs typeface="+mn-cs"/>
                      </a:endParaRPr>
                    </a:p>
                  </a:txBody>
                  <a:tcPr marL="91433" marR="91433" marT="45721" marB="45721" anchor="ctr"/>
                </a:tc>
                <a:tc>
                  <a:txBody>
                    <a:bodyPr/>
                    <a:lstStyle/>
                    <a:p>
                      <a:pPr algn="ctr"/>
                      <a:r>
                        <a:rPr kumimoji="1" lang="zh-TW" altLang="en-US" sz="1800" kern="1200" dirty="0">
                          <a:latin typeface="微軟正黑體" panose="020B0604030504040204" pitchFamily="34" charset="-120"/>
                          <a:ea typeface="微軟正黑體" panose="020B0604030504040204" pitchFamily="34" charset="-120"/>
                        </a:rPr>
                        <a:t>所屬學系</a:t>
                      </a:r>
                      <a:endParaRPr kumimoji="1" lang="zh-TW" altLang="en-US" sz="1800" kern="1200" dirty="0">
                        <a:solidFill>
                          <a:schemeClr val="tx1"/>
                        </a:solidFill>
                        <a:latin typeface="微軟正黑體" panose="020B0604030504040204" pitchFamily="34" charset="-120"/>
                        <a:ea typeface="微軟正黑體" panose="020B0604030504040204" pitchFamily="34" charset="-120"/>
                        <a:cs typeface="+mn-cs"/>
                      </a:endParaRPr>
                    </a:p>
                  </a:txBody>
                  <a:tcPr marL="91433" marR="91433" marT="45721" marB="45721" anchor="ctr"/>
                </a:tc>
                <a:tc>
                  <a:txBody>
                    <a:bodyPr/>
                    <a:lstStyle/>
                    <a:p>
                      <a:pPr marL="0" indent="0" algn="ctr">
                        <a:buFontTx/>
                        <a:buNone/>
                      </a:pPr>
                      <a:r>
                        <a:rPr kumimoji="1" lang="zh-TW" altLang="en-US" sz="1800" kern="1200" dirty="0">
                          <a:latin typeface="微軟正黑體" panose="020B0604030504040204" pitchFamily="34" charset="-120"/>
                          <a:ea typeface="微軟正黑體" panose="020B0604030504040204" pitchFamily="34" charset="-120"/>
                        </a:rPr>
                        <a:t>可推薦學生</a:t>
                      </a:r>
                      <a:endParaRPr kumimoji="1" lang="zh-TW" altLang="en-US" sz="1800" kern="1200" dirty="0">
                        <a:solidFill>
                          <a:schemeClr val="tx1"/>
                        </a:solidFill>
                        <a:latin typeface="微軟正黑體" panose="020B0604030504040204" pitchFamily="34" charset="-120"/>
                        <a:ea typeface="微軟正黑體" panose="020B0604030504040204" pitchFamily="34" charset="-120"/>
                        <a:cs typeface="+mn-cs"/>
                      </a:endParaRPr>
                    </a:p>
                  </a:txBody>
                  <a:tcPr marL="91433" marR="91433" marT="45721" marB="45721" anchor="ctr"/>
                </a:tc>
                <a:extLst>
                  <a:ext uri="{0D108BD9-81ED-4DB2-BD59-A6C34878D82A}">
                    <a16:rowId xmlns:a16="http://schemas.microsoft.com/office/drawing/2014/main" val="10000"/>
                  </a:ext>
                </a:extLst>
              </a:tr>
              <a:tr h="648260">
                <a:tc>
                  <a:txBody>
                    <a:bodyPr/>
                    <a:lstStyle/>
                    <a:p>
                      <a:pPr algn="ctr"/>
                      <a:r>
                        <a:rPr kumimoji="1" lang="zh-TW" altLang="zh-TW" sz="1800" dirty="0">
                          <a:latin typeface="微軟正黑體" panose="020B0604030504040204" pitchFamily="34" charset="-120"/>
                          <a:ea typeface="微軟正黑體" panose="020B0604030504040204" pitchFamily="34" charset="-120"/>
                        </a:rPr>
                        <a:t>第一類學群</a:t>
                      </a:r>
                      <a:endParaRPr lang="zh-TW" altLang="en-US" sz="1800" b="0" dirty="0">
                        <a:solidFill>
                          <a:schemeClr val="bg2">
                            <a:lumMod val="50000"/>
                          </a:schemeClr>
                        </a:solidFill>
                        <a:latin typeface="微軟正黑體" panose="020B0604030504040204" pitchFamily="34" charset="-120"/>
                        <a:ea typeface="微軟正黑體" panose="020B0604030504040204" pitchFamily="34" charset="-120"/>
                      </a:endParaRPr>
                    </a:p>
                  </a:txBody>
                  <a:tcPr marL="91433" marR="91433" marT="45721" marB="45721" anchor="ctr"/>
                </a:tc>
                <a:tc>
                  <a:txBody>
                    <a:bodyPr/>
                    <a:lstStyle/>
                    <a:p>
                      <a:r>
                        <a:rPr kumimoji="1" lang="zh-TW" altLang="zh-TW" sz="1800" dirty="0">
                          <a:latin typeface="微軟正黑體" panose="020B0604030504040204" pitchFamily="34" charset="-120"/>
                          <a:ea typeface="微軟正黑體" panose="020B0604030504040204" pitchFamily="34" charset="-120"/>
                        </a:rPr>
                        <a:t>文、法、商、社會科學、教育、管理等學系（學程）</a:t>
                      </a:r>
                      <a:endParaRPr lang="zh-TW" altLang="en-US" sz="1800" b="0" dirty="0">
                        <a:latin typeface="微軟正黑體" panose="020B0604030504040204" pitchFamily="34" charset="-120"/>
                        <a:ea typeface="微軟正黑體" panose="020B0604030504040204" pitchFamily="34" charset="-120"/>
                      </a:endParaRPr>
                    </a:p>
                  </a:txBody>
                  <a:tcPr marL="91433" marR="91433" marT="45721" marB="45721" anchor="ctr"/>
                </a:tc>
                <a:tc rowSpan="3">
                  <a:txBody>
                    <a:bodyPr/>
                    <a:lstStyle/>
                    <a:p>
                      <a:pPr marL="285750" indent="-285750">
                        <a:buFont typeface="Arial" pitchFamily="34" charset="0"/>
                        <a:buChar char="•"/>
                      </a:pPr>
                      <a:r>
                        <a:rPr lang="zh-TW" altLang="en-US" sz="1800" dirty="0">
                          <a:latin typeface="微軟正黑體" panose="020B0604030504040204" pitchFamily="34" charset="-120"/>
                          <a:ea typeface="微軟正黑體" panose="020B0604030504040204" pitchFamily="34" charset="-120"/>
                        </a:rPr>
                        <a:t>普通科</a:t>
                      </a:r>
                      <a:r>
                        <a:rPr kumimoji="1" lang="zh-TW" altLang="zh-TW" sz="1800" dirty="0">
                          <a:latin typeface="微軟正黑體" panose="020B0604030504040204" pitchFamily="34" charset="-120"/>
                          <a:ea typeface="微軟正黑體" panose="020B0604030504040204" pitchFamily="34" charset="-120"/>
                        </a:rPr>
                        <a:t>（</a:t>
                      </a:r>
                      <a:r>
                        <a:rPr lang="zh-TW" altLang="en-US" sz="1800" dirty="0">
                          <a:latin typeface="微軟正黑體" panose="020B0604030504040204" pitchFamily="34" charset="-120"/>
                          <a:ea typeface="微軟正黑體" panose="020B0604030504040204" pitchFamily="34" charset="-120"/>
                        </a:rPr>
                        <a:t>含科學班、資優班</a:t>
                      </a:r>
                      <a:r>
                        <a:rPr kumimoji="1" lang="zh-TW" altLang="zh-TW" sz="1800" dirty="0">
                          <a:latin typeface="微軟正黑體" panose="020B0604030504040204" pitchFamily="34" charset="-120"/>
                          <a:ea typeface="微軟正黑體" panose="020B0604030504040204" pitchFamily="34" charset="-120"/>
                        </a:rPr>
                        <a:t>）</a:t>
                      </a:r>
                      <a:r>
                        <a:rPr lang="zh-TW" altLang="en-US" sz="1800" dirty="0">
                          <a:latin typeface="微軟正黑體" panose="020B0604030504040204" pitchFamily="34" charset="-120"/>
                          <a:ea typeface="微軟正黑體" panose="020B0604030504040204" pitchFamily="34" charset="-120"/>
                        </a:rPr>
                        <a:t>學生</a:t>
                      </a:r>
                      <a:endParaRPr lang="en-US" altLang="zh-TW" sz="1800" dirty="0">
                        <a:latin typeface="微軟正黑體" panose="020B0604030504040204" pitchFamily="34" charset="-120"/>
                        <a:ea typeface="微軟正黑體" panose="020B0604030504040204" pitchFamily="34" charset="-120"/>
                      </a:endParaRPr>
                    </a:p>
                    <a:p>
                      <a:pPr marL="285750" indent="-285750">
                        <a:buFont typeface="Arial" pitchFamily="34" charset="0"/>
                        <a:buChar char="•"/>
                      </a:pPr>
                      <a:r>
                        <a:rPr lang="zh-TW" altLang="en-US" sz="1800" dirty="0">
                          <a:latin typeface="微軟正黑體" panose="020B0604030504040204" pitchFamily="34" charset="-120"/>
                          <a:ea typeface="微軟正黑體" panose="020B0604030504040204" pitchFamily="34" charset="-120"/>
                        </a:rPr>
                        <a:t>綜合高中全程修習學術學程學生</a:t>
                      </a:r>
                      <a:endParaRPr lang="zh-TW" altLang="en-US" sz="1800" b="0" dirty="0">
                        <a:solidFill>
                          <a:schemeClr val="accent4"/>
                        </a:solidFill>
                        <a:latin typeface="微軟正黑體" panose="020B0604030504040204" pitchFamily="34" charset="-120"/>
                        <a:ea typeface="微軟正黑體" panose="020B0604030504040204" pitchFamily="34" charset="-120"/>
                      </a:endParaRPr>
                    </a:p>
                  </a:txBody>
                  <a:tcPr marL="91433" marR="91433" marT="45721" marB="45721" anchor="ctr"/>
                </a:tc>
                <a:extLst>
                  <a:ext uri="{0D108BD9-81ED-4DB2-BD59-A6C34878D82A}">
                    <a16:rowId xmlns:a16="http://schemas.microsoft.com/office/drawing/2014/main" val="10001"/>
                  </a:ext>
                </a:extLst>
              </a:tr>
              <a:tr h="370435">
                <a:tc>
                  <a:txBody>
                    <a:bodyPr/>
                    <a:lstStyle/>
                    <a:p>
                      <a:pPr algn="ctr"/>
                      <a:r>
                        <a:rPr kumimoji="1" lang="zh-TW" altLang="zh-TW" sz="1800" dirty="0">
                          <a:latin typeface="微軟正黑體" panose="020B0604030504040204" pitchFamily="34" charset="-120"/>
                          <a:ea typeface="微軟正黑體" panose="020B0604030504040204" pitchFamily="34" charset="-120"/>
                        </a:rPr>
                        <a:t>第二類學群</a:t>
                      </a:r>
                      <a:endParaRPr lang="zh-TW" altLang="en-US" sz="1800" b="0" dirty="0">
                        <a:solidFill>
                          <a:schemeClr val="bg2">
                            <a:lumMod val="50000"/>
                          </a:schemeClr>
                        </a:solidFill>
                        <a:latin typeface="微軟正黑體" panose="020B0604030504040204" pitchFamily="34" charset="-120"/>
                        <a:ea typeface="微軟正黑體" panose="020B0604030504040204" pitchFamily="34" charset="-120"/>
                      </a:endParaRPr>
                    </a:p>
                  </a:txBody>
                  <a:tcPr marL="91433" marR="91433" marT="45721" marB="45721" anchor="ctr"/>
                </a:tc>
                <a:tc>
                  <a:txBody>
                    <a:bodyPr/>
                    <a:lstStyle/>
                    <a:p>
                      <a:r>
                        <a:rPr kumimoji="1" lang="zh-TW" altLang="zh-TW" sz="1800" dirty="0">
                          <a:latin typeface="微軟正黑體" panose="020B0604030504040204" pitchFamily="34" charset="-120"/>
                          <a:ea typeface="微軟正黑體" panose="020B0604030504040204" pitchFamily="34" charset="-120"/>
                        </a:rPr>
                        <a:t>理、工等學系（學程）</a:t>
                      </a:r>
                      <a:endParaRPr lang="zh-TW" altLang="en-US" sz="1800" b="0" dirty="0">
                        <a:latin typeface="微軟正黑體" panose="020B0604030504040204" pitchFamily="34" charset="-120"/>
                        <a:ea typeface="微軟正黑體" panose="020B0604030504040204" pitchFamily="34" charset="-120"/>
                      </a:endParaRPr>
                    </a:p>
                  </a:txBody>
                  <a:tcPr marL="91433" marR="91433" marT="45721" marB="45721" anchor="ctr"/>
                </a:tc>
                <a:tc vMerge="1">
                  <a:txBody>
                    <a:bodyPr/>
                    <a:lstStyle/>
                    <a:p>
                      <a:endParaRPr lang="zh-TW" altLang="en-US" sz="1600" b="0" dirty="0"/>
                    </a:p>
                  </a:txBody>
                  <a:tcPr/>
                </a:tc>
                <a:extLst>
                  <a:ext uri="{0D108BD9-81ED-4DB2-BD59-A6C34878D82A}">
                    <a16:rowId xmlns:a16="http://schemas.microsoft.com/office/drawing/2014/main" val="10002"/>
                  </a:ext>
                </a:extLst>
              </a:tr>
              <a:tr h="391968">
                <a:tc>
                  <a:txBody>
                    <a:bodyPr/>
                    <a:lstStyle/>
                    <a:p>
                      <a:pPr algn="ctr"/>
                      <a:r>
                        <a:rPr kumimoji="1" lang="zh-TW" altLang="zh-TW" sz="1800" dirty="0">
                          <a:latin typeface="微軟正黑體" panose="020B0604030504040204" pitchFamily="34" charset="-120"/>
                          <a:ea typeface="微軟正黑體" panose="020B0604030504040204" pitchFamily="34" charset="-120"/>
                        </a:rPr>
                        <a:t>第三類學群</a:t>
                      </a:r>
                      <a:endParaRPr lang="zh-TW" altLang="en-US" sz="1800" b="0" dirty="0">
                        <a:solidFill>
                          <a:schemeClr val="bg2">
                            <a:lumMod val="50000"/>
                          </a:schemeClr>
                        </a:solidFill>
                        <a:latin typeface="微軟正黑體" panose="020B0604030504040204" pitchFamily="34" charset="-120"/>
                        <a:ea typeface="微軟正黑體" panose="020B0604030504040204" pitchFamily="34" charset="-120"/>
                      </a:endParaRPr>
                    </a:p>
                  </a:txBody>
                  <a:tcPr marL="91433" marR="91433" marT="45721" marB="45721" anchor="ctr"/>
                </a:tc>
                <a:tc>
                  <a:txBody>
                    <a:bodyPr/>
                    <a:lstStyle/>
                    <a:p>
                      <a:r>
                        <a:rPr kumimoji="1" lang="zh-TW" altLang="zh-TW" sz="1800" dirty="0">
                          <a:latin typeface="微軟正黑體" panose="020B0604030504040204" pitchFamily="34" charset="-120"/>
                          <a:ea typeface="微軟正黑體" panose="020B0604030504040204" pitchFamily="34" charset="-120"/>
                        </a:rPr>
                        <a:t>醫、生命科學、農等學系（學程）</a:t>
                      </a:r>
                      <a:endParaRPr lang="zh-TW" altLang="en-US" sz="1800" b="0" dirty="0">
                        <a:latin typeface="微軟正黑體" panose="020B0604030504040204" pitchFamily="34" charset="-120"/>
                        <a:ea typeface="微軟正黑體" panose="020B0604030504040204" pitchFamily="34" charset="-120"/>
                      </a:endParaRPr>
                    </a:p>
                  </a:txBody>
                  <a:tcPr marL="91433" marR="91433" marT="45721" marB="45721" anchor="ctr"/>
                </a:tc>
                <a:tc vMerge="1">
                  <a:txBody>
                    <a:bodyPr/>
                    <a:lstStyle/>
                    <a:p>
                      <a:endParaRPr lang="zh-TW" altLang="en-US" sz="1600" b="0" dirty="0"/>
                    </a:p>
                  </a:txBody>
                  <a:tcPr/>
                </a:tc>
                <a:extLst>
                  <a:ext uri="{0D108BD9-81ED-4DB2-BD59-A6C34878D82A}">
                    <a16:rowId xmlns:a16="http://schemas.microsoft.com/office/drawing/2014/main" val="10003"/>
                  </a:ext>
                </a:extLst>
              </a:tr>
              <a:tr h="370435">
                <a:tc>
                  <a:txBody>
                    <a:bodyPr/>
                    <a:lstStyle/>
                    <a:p>
                      <a:pPr algn="ctr"/>
                      <a:r>
                        <a:rPr kumimoji="1" lang="zh-TW" altLang="zh-TW" sz="1800" dirty="0">
                          <a:latin typeface="微軟正黑體" panose="020B0604030504040204" pitchFamily="34" charset="-120"/>
                          <a:ea typeface="微軟正黑體" panose="020B0604030504040204" pitchFamily="34" charset="-120"/>
                        </a:rPr>
                        <a:t>第四類學群</a:t>
                      </a:r>
                      <a:endParaRPr lang="zh-TW" altLang="en-US" sz="1800" b="0" dirty="0">
                        <a:solidFill>
                          <a:schemeClr val="bg2">
                            <a:lumMod val="50000"/>
                          </a:schemeClr>
                        </a:solidFill>
                        <a:latin typeface="微軟正黑體" panose="020B0604030504040204" pitchFamily="34" charset="-120"/>
                        <a:ea typeface="微軟正黑體" panose="020B0604030504040204" pitchFamily="34" charset="-120"/>
                      </a:endParaRPr>
                    </a:p>
                  </a:txBody>
                  <a:tcPr marL="91433" marR="91433" marT="45721" marB="4572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zh-TW" sz="1800" dirty="0">
                          <a:latin typeface="微軟正黑體" panose="020B0604030504040204" pitchFamily="34" charset="-120"/>
                          <a:ea typeface="微軟正黑體" panose="020B0604030504040204" pitchFamily="34" charset="-120"/>
                        </a:rPr>
                        <a:t>音樂相關學系（學程）</a:t>
                      </a:r>
                      <a:endParaRPr lang="zh-TW" altLang="en-US" sz="1800" b="0" dirty="0">
                        <a:latin typeface="微軟正黑體" panose="020B0604030504040204" pitchFamily="34" charset="-120"/>
                        <a:ea typeface="微軟正黑體" panose="020B0604030504040204" pitchFamily="34" charset="-120"/>
                      </a:endParaRPr>
                    </a:p>
                  </a:txBody>
                  <a:tcPr marL="91433" marR="91433" marT="45721" marB="45721" anchor="ctr"/>
                </a:tc>
                <a:tc>
                  <a:txBody>
                    <a:bodyPr/>
                    <a:lstStyle/>
                    <a:p>
                      <a:pPr marL="285750" indent="-285750">
                        <a:buFont typeface="Arial" pitchFamily="34" charset="0"/>
                        <a:buChar char="•"/>
                      </a:pPr>
                      <a:r>
                        <a:rPr lang="zh-TW" altLang="en-US" sz="1800" dirty="0">
                          <a:latin typeface="微軟正黑體" panose="020B0604030504040204" pitchFamily="34" charset="-120"/>
                          <a:ea typeface="微軟正黑體" panose="020B0604030504040204" pitchFamily="34" charset="-120"/>
                        </a:rPr>
                        <a:t>普通科音樂班學生</a:t>
                      </a:r>
                      <a:endParaRPr lang="zh-TW" altLang="en-US" sz="1800" b="0" dirty="0">
                        <a:solidFill>
                          <a:schemeClr val="accent4"/>
                        </a:solidFill>
                        <a:latin typeface="微軟正黑體" panose="020B0604030504040204" pitchFamily="34" charset="-120"/>
                        <a:ea typeface="微軟正黑體" panose="020B0604030504040204" pitchFamily="34" charset="-120"/>
                      </a:endParaRPr>
                    </a:p>
                  </a:txBody>
                  <a:tcPr marL="91433" marR="91433" marT="45721" marB="45721" anchor="ctr"/>
                </a:tc>
                <a:extLst>
                  <a:ext uri="{0D108BD9-81ED-4DB2-BD59-A6C34878D82A}">
                    <a16:rowId xmlns:a16="http://schemas.microsoft.com/office/drawing/2014/main" val="10004"/>
                  </a:ext>
                </a:extLst>
              </a:tr>
              <a:tr h="370435">
                <a:tc>
                  <a:txBody>
                    <a:bodyPr/>
                    <a:lstStyle/>
                    <a:p>
                      <a:pPr algn="ctr"/>
                      <a:r>
                        <a:rPr kumimoji="1" lang="zh-TW" altLang="zh-TW" sz="1800" dirty="0">
                          <a:latin typeface="微軟正黑體" panose="020B0604030504040204" pitchFamily="34" charset="-120"/>
                          <a:ea typeface="微軟正黑體" panose="020B0604030504040204" pitchFamily="34" charset="-120"/>
                        </a:rPr>
                        <a:t>第五類學群</a:t>
                      </a:r>
                      <a:endParaRPr lang="zh-TW" altLang="en-US" sz="1800" b="0" dirty="0">
                        <a:solidFill>
                          <a:schemeClr val="bg2">
                            <a:lumMod val="50000"/>
                          </a:schemeClr>
                        </a:solidFill>
                        <a:latin typeface="微軟正黑體" panose="020B0604030504040204" pitchFamily="34" charset="-120"/>
                        <a:ea typeface="微軟正黑體" panose="020B0604030504040204" pitchFamily="34" charset="-120"/>
                      </a:endParaRPr>
                    </a:p>
                  </a:txBody>
                  <a:tcPr marL="91433" marR="91433" marT="45721" marB="45721" anchor="ctr"/>
                </a:tc>
                <a:tc>
                  <a:txBody>
                    <a:bodyPr/>
                    <a:lstStyle/>
                    <a:p>
                      <a:r>
                        <a:rPr kumimoji="1" lang="zh-TW" altLang="zh-TW" sz="1800" dirty="0">
                          <a:latin typeface="微軟正黑體" panose="020B0604030504040204" pitchFamily="34" charset="-120"/>
                          <a:ea typeface="微軟正黑體" panose="020B0604030504040204" pitchFamily="34" charset="-120"/>
                        </a:rPr>
                        <a:t>美術相關學系（學程）</a:t>
                      </a:r>
                      <a:endParaRPr lang="zh-TW" altLang="en-US" sz="1800" b="0" dirty="0">
                        <a:latin typeface="微軟正黑體" panose="020B0604030504040204" pitchFamily="34" charset="-120"/>
                        <a:ea typeface="微軟正黑體" panose="020B0604030504040204" pitchFamily="34" charset="-120"/>
                      </a:endParaRPr>
                    </a:p>
                  </a:txBody>
                  <a:tcPr marL="91433" marR="91433" marT="45721" marB="45721" anchor="ctr"/>
                </a:tc>
                <a:tc>
                  <a:txBody>
                    <a:bodyPr/>
                    <a:lstStyle/>
                    <a:p>
                      <a:pPr marL="285750" indent="-285750">
                        <a:buFont typeface="Arial" pitchFamily="34" charset="0"/>
                        <a:buChar char="•"/>
                      </a:pPr>
                      <a:r>
                        <a:rPr lang="zh-TW" altLang="en-US" sz="1800" dirty="0">
                          <a:latin typeface="微軟正黑體" panose="020B0604030504040204" pitchFamily="34" charset="-120"/>
                          <a:ea typeface="微軟正黑體" panose="020B0604030504040204" pitchFamily="34" charset="-120"/>
                        </a:rPr>
                        <a:t>普通科美術班學生</a:t>
                      </a:r>
                      <a:endParaRPr lang="zh-TW" altLang="en-US" sz="1800" b="0" dirty="0">
                        <a:solidFill>
                          <a:schemeClr val="accent4"/>
                        </a:solidFill>
                        <a:latin typeface="微軟正黑體" panose="020B0604030504040204" pitchFamily="34" charset="-120"/>
                        <a:ea typeface="微軟正黑體" panose="020B0604030504040204" pitchFamily="34" charset="-120"/>
                      </a:endParaRPr>
                    </a:p>
                  </a:txBody>
                  <a:tcPr marL="91433" marR="91433" marT="45721" marB="45721" anchor="ctr"/>
                </a:tc>
                <a:extLst>
                  <a:ext uri="{0D108BD9-81ED-4DB2-BD59-A6C34878D82A}">
                    <a16:rowId xmlns:a16="http://schemas.microsoft.com/office/drawing/2014/main" val="10005"/>
                  </a:ext>
                </a:extLst>
              </a:tr>
              <a:tr h="370435">
                <a:tc>
                  <a:txBody>
                    <a:bodyPr/>
                    <a:lstStyle/>
                    <a:p>
                      <a:pPr algn="ctr"/>
                      <a:r>
                        <a:rPr kumimoji="1" lang="zh-TW" altLang="zh-TW" sz="1800" dirty="0">
                          <a:latin typeface="微軟正黑體" panose="020B0604030504040204" pitchFamily="34" charset="-120"/>
                          <a:ea typeface="微軟正黑體" panose="020B0604030504040204" pitchFamily="34" charset="-120"/>
                        </a:rPr>
                        <a:t>第六類學群</a:t>
                      </a:r>
                      <a:endParaRPr lang="zh-TW" altLang="en-US" sz="1800" b="0" dirty="0">
                        <a:solidFill>
                          <a:schemeClr val="bg2">
                            <a:lumMod val="50000"/>
                          </a:schemeClr>
                        </a:solidFill>
                        <a:latin typeface="微軟正黑體" panose="020B0604030504040204" pitchFamily="34" charset="-120"/>
                        <a:ea typeface="微軟正黑體" panose="020B0604030504040204" pitchFamily="34" charset="-120"/>
                      </a:endParaRPr>
                    </a:p>
                  </a:txBody>
                  <a:tcPr marL="91433" marR="91433" marT="45721" marB="4572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zh-TW" sz="1800" dirty="0">
                          <a:latin typeface="微軟正黑體" panose="020B0604030504040204" pitchFamily="34" charset="-120"/>
                          <a:ea typeface="微軟正黑體" panose="020B0604030504040204" pitchFamily="34" charset="-120"/>
                        </a:rPr>
                        <a:t>舞蹈相關學系（學程）</a:t>
                      </a:r>
                      <a:endParaRPr lang="zh-TW" altLang="en-US" sz="1800" b="0" dirty="0">
                        <a:latin typeface="微軟正黑體" panose="020B0604030504040204" pitchFamily="34" charset="-120"/>
                        <a:ea typeface="微軟正黑體" panose="020B0604030504040204" pitchFamily="34" charset="-120"/>
                      </a:endParaRPr>
                    </a:p>
                  </a:txBody>
                  <a:tcPr marL="91433" marR="91433" marT="45721" marB="45721" anchor="ctr"/>
                </a:tc>
                <a:tc>
                  <a:txBody>
                    <a:bodyPr/>
                    <a:lstStyle/>
                    <a:p>
                      <a:pPr marL="285750" indent="-285750">
                        <a:buFont typeface="Arial" pitchFamily="34" charset="0"/>
                        <a:buChar char="•"/>
                      </a:pPr>
                      <a:r>
                        <a:rPr lang="zh-TW" altLang="en-US" sz="1800" dirty="0">
                          <a:latin typeface="微軟正黑體" panose="020B0604030504040204" pitchFamily="34" charset="-120"/>
                          <a:ea typeface="微軟正黑體" panose="020B0604030504040204" pitchFamily="34" charset="-120"/>
                        </a:rPr>
                        <a:t>普通科舞蹈班學生</a:t>
                      </a:r>
                      <a:endParaRPr lang="zh-TW" altLang="en-US" sz="1800" b="0" dirty="0">
                        <a:solidFill>
                          <a:schemeClr val="accent4"/>
                        </a:solidFill>
                        <a:latin typeface="微軟正黑體" panose="020B0604030504040204" pitchFamily="34" charset="-120"/>
                        <a:ea typeface="微軟正黑體" panose="020B0604030504040204" pitchFamily="34" charset="-120"/>
                      </a:endParaRPr>
                    </a:p>
                  </a:txBody>
                  <a:tcPr marL="91433" marR="91433" marT="45721" marB="45721" anchor="ctr"/>
                </a:tc>
                <a:extLst>
                  <a:ext uri="{0D108BD9-81ED-4DB2-BD59-A6C34878D82A}">
                    <a16:rowId xmlns:a16="http://schemas.microsoft.com/office/drawing/2014/main" val="10006"/>
                  </a:ext>
                </a:extLst>
              </a:tr>
              <a:tr h="370435">
                <a:tc>
                  <a:txBody>
                    <a:bodyPr/>
                    <a:lstStyle/>
                    <a:p>
                      <a:pPr algn="ctr"/>
                      <a:r>
                        <a:rPr kumimoji="1" lang="zh-TW" altLang="zh-TW" sz="1800" dirty="0">
                          <a:latin typeface="微軟正黑體" panose="020B0604030504040204" pitchFamily="34" charset="-120"/>
                          <a:ea typeface="微軟正黑體" panose="020B0604030504040204" pitchFamily="34" charset="-120"/>
                        </a:rPr>
                        <a:t>第七類學群</a:t>
                      </a:r>
                      <a:endParaRPr lang="zh-TW" altLang="en-US" sz="1800" b="0" dirty="0">
                        <a:solidFill>
                          <a:schemeClr val="bg2">
                            <a:lumMod val="50000"/>
                          </a:schemeClr>
                        </a:solidFill>
                        <a:latin typeface="微軟正黑體" panose="020B0604030504040204" pitchFamily="34" charset="-120"/>
                        <a:ea typeface="微軟正黑體" panose="020B0604030504040204" pitchFamily="34" charset="-120"/>
                      </a:endParaRPr>
                    </a:p>
                  </a:txBody>
                  <a:tcPr marL="91433" marR="91433" marT="45721" marB="45721" anchor="ctr"/>
                </a:tc>
                <a:tc>
                  <a:txBody>
                    <a:bodyPr/>
                    <a:lstStyle/>
                    <a:p>
                      <a:r>
                        <a:rPr kumimoji="1" lang="zh-TW" altLang="zh-TW" sz="1800" dirty="0">
                          <a:latin typeface="微軟正黑體" panose="020B0604030504040204" pitchFamily="34" charset="-120"/>
                          <a:ea typeface="微軟正黑體" panose="020B0604030504040204" pitchFamily="34" charset="-120"/>
                        </a:rPr>
                        <a:t>體育相關學系（學程）</a:t>
                      </a:r>
                      <a:endParaRPr lang="zh-TW" altLang="en-US" sz="1800" b="0" dirty="0">
                        <a:latin typeface="微軟正黑體" panose="020B0604030504040204" pitchFamily="34" charset="-120"/>
                        <a:ea typeface="微軟正黑體" panose="020B0604030504040204" pitchFamily="34" charset="-120"/>
                      </a:endParaRPr>
                    </a:p>
                  </a:txBody>
                  <a:tcPr marL="91433" marR="91433" marT="45721" marB="45721" anchor="ctr"/>
                </a:tc>
                <a:tc>
                  <a:txBody>
                    <a:bodyPr/>
                    <a:lstStyle/>
                    <a:p>
                      <a:pPr marL="285750" indent="-285750">
                        <a:buFont typeface="Arial" pitchFamily="34" charset="0"/>
                        <a:buChar char="•"/>
                      </a:pPr>
                      <a:r>
                        <a:rPr lang="zh-TW" altLang="en-US" sz="1800" dirty="0">
                          <a:latin typeface="微軟正黑體" panose="020B0604030504040204" pitchFamily="34" charset="-120"/>
                          <a:ea typeface="微軟正黑體" panose="020B0604030504040204" pitchFamily="34" charset="-120"/>
                        </a:rPr>
                        <a:t>普通科體育班學生</a:t>
                      </a:r>
                      <a:endParaRPr lang="zh-TW" altLang="en-US" sz="1800" b="0" dirty="0">
                        <a:solidFill>
                          <a:schemeClr val="accent4"/>
                        </a:solidFill>
                        <a:latin typeface="微軟正黑體" panose="020B0604030504040204" pitchFamily="34" charset="-120"/>
                        <a:ea typeface="微軟正黑體" panose="020B0604030504040204" pitchFamily="34" charset="-120"/>
                      </a:endParaRPr>
                    </a:p>
                  </a:txBody>
                  <a:tcPr marL="91433" marR="91433" marT="45721" marB="45721" anchor="ctr"/>
                </a:tc>
                <a:extLst>
                  <a:ext uri="{0D108BD9-81ED-4DB2-BD59-A6C34878D82A}">
                    <a16:rowId xmlns:a16="http://schemas.microsoft.com/office/drawing/2014/main" val="10007"/>
                  </a:ext>
                </a:extLst>
              </a:tr>
              <a:tr h="6482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zh-TW" altLang="zh-TW" sz="1800" dirty="0">
                          <a:latin typeface="微軟正黑體" panose="020B0604030504040204" pitchFamily="34" charset="-120"/>
                          <a:ea typeface="微軟正黑體" panose="020B0604030504040204" pitchFamily="34" charset="-120"/>
                        </a:rPr>
                        <a:t>第</a:t>
                      </a:r>
                      <a:r>
                        <a:rPr kumimoji="1" lang="zh-TW" altLang="en-US" sz="1800" dirty="0">
                          <a:latin typeface="微軟正黑體" panose="020B0604030504040204" pitchFamily="34" charset="-120"/>
                          <a:ea typeface="微軟正黑體" panose="020B0604030504040204" pitchFamily="34" charset="-120"/>
                        </a:rPr>
                        <a:t>八</a:t>
                      </a:r>
                      <a:r>
                        <a:rPr kumimoji="1" lang="zh-TW" altLang="zh-TW" sz="1800" dirty="0">
                          <a:latin typeface="微軟正黑體" panose="020B0604030504040204" pitchFamily="34" charset="-120"/>
                          <a:ea typeface="微軟正黑體" panose="020B0604030504040204" pitchFamily="34" charset="-120"/>
                        </a:rPr>
                        <a:t>類學群</a:t>
                      </a:r>
                      <a:endParaRPr lang="zh-TW" altLang="en-US" sz="1800" b="1" dirty="0">
                        <a:solidFill>
                          <a:schemeClr val="bg2">
                            <a:lumMod val="50000"/>
                          </a:schemeClr>
                        </a:solidFill>
                        <a:latin typeface="微軟正黑體" panose="020B0604030504040204" pitchFamily="34" charset="-120"/>
                        <a:ea typeface="微軟正黑體" panose="020B0604030504040204" pitchFamily="34" charset="-120"/>
                      </a:endParaRPr>
                    </a:p>
                  </a:txBody>
                  <a:tcPr marL="91433" marR="91433" marT="45721" marB="45721" anchor="ctr"/>
                </a:tc>
                <a:tc>
                  <a:txBody>
                    <a:bodyPr/>
                    <a:lstStyle/>
                    <a:p>
                      <a:r>
                        <a:rPr kumimoji="1" lang="zh-TW" altLang="zh-TW" sz="1800" kern="1200" dirty="0">
                          <a:latin typeface="微軟正黑體" panose="020B0604030504040204" pitchFamily="34" charset="-120"/>
                          <a:ea typeface="微軟正黑體" panose="020B0604030504040204" pitchFamily="34" charset="-120"/>
                        </a:rPr>
                        <a:t>醫學系</a:t>
                      </a:r>
                      <a:r>
                        <a:rPr kumimoji="1" lang="zh-TW" altLang="en-US" sz="1800" kern="1200" dirty="0">
                          <a:latin typeface="微軟正黑體" panose="020B0604030504040204" pitchFamily="34" charset="-120"/>
                          <a:ea typeface="微軟正黑體" panose="020B0604030504040204" pitchFamily="34" charset="-120"/>
                        </a:rPr>
                        <a:t>、牙醫學系</a:t>
                      </a:r>
                      <a:endParaRPr kumimoji="1" lang="zh-TW" altLang="en-US" sz="1800" b="1" kern="1200" dirty="0">
                        <a:solidFill>
                          <a:schemeClr val="dk1"/>
                        </a:solidFill>
                        <a:latin typeface="微軟正黑體" panose="020B0604030504040204" pitchFamily="34" charset="-120"/>
                        <a:ea typeface="微軟正黑體" panose="020B0604030504040204" pitchFamily="34" charset="-120"/>
                        <a:cs typeface="+mn-cs"/>
                      </a:endParaRPr>
                    </a:p>
                  </a:txBody>
                  <a:tcPr marL="91433" marR="91433" marT="45721" marB="45721" anchor="ctr"/>
                </a:tc>
                <a:tc>
                  <a:txBody>
                    <a:bodyPr/>
                    <a:lstStyle/>
                    <a:p>
                      <a:pPr marL="285750" indent="-285750">
                        <a:buFont typeface="Arial" pitchFamily="34" charset="0"/>
                        <a:buChar char="•"/>
                      </a:pPr>
                      <a:r>
                        <a:rPr lang="zh-TW" altLang="en-US" sz="1800" dirty="0">
                          <a:latin typeface="微軟正黑體" panose="020B0604030504040204" pitchFamily="34" charset="-120"/>
                          <a:ea typeface="微軟正黑體" panose="020B0604030504040204" pitchFamily="34" charset="-120"/>
                        </a:rPr>
                        <a:t>普通科</a:t>
                      </a:r>
                      <a:r>
                        <a:rPr kumimoji="1" lang="zh-TW" altLang="zh-TW" sz="1800" dirty="0">
                          <a:latin typeface="微軟正黑體" panose="020B0604030504040204" pitchFamily="34" charset="-120"/>
                          <a:ea typeface="微軟正黑體" panose="020B0604030504040204" pitchFamily="34" charset="-120"/>
                        </a:rPr>
                        <a:t>（</a:t>
                      </a:r>
                      <a:r>
                        <a:rPr lang="zh-TW" altLang="en-US" sz="1800" dirty="0">
                          <a:latin typeface="微軟正黑體" panose="020B0604030504040204" pitchFamily="34" charset="-120"/>
                          <a:ea typeface="微軟正黑體" panose="020B0604030504040204" pitchFamily="34" charset="-120"/>
                        </a:rPr>
                        <a:t>含科學班、資優班</a:t>
                      </a:r>
                      <a:r>
                        <a:rPr kumimoji="1" lang="zh-TW" altLang="zh-TW" sz="1800" dirty="0">
                          <a:latin typeface="微軟正黑體" panose="020B0604030504040204" pitchFamily="34" charset="-120"/>
                          <a:ea typeface="微軟正黑體" panose="020B0604030504040204" pitchFamily="34" charset="-120"/>
                        </a:rPr>
                        <a:t>）</a:t>
                      </a:r>
                      <a:r>
                        <a:rPr lang="zh-TW" altLang="en-US" sz="1800" dirty="0">
                          <a:latin typeface="微軟正黑體" panose="020B0604030504040204" pitchFamily="34" charset="-120"/>
                          <a:ea typeface="微軟正黑體" panose="020B0604030504040204" pitchFamily="34" charset="-120"/>
                        </a:rPr>
                        <a:t>學生</a:t>
                      </a:r>
                      <a:endParaRPr lang="en-US" altLang="zh-TW" sz="1800" dirty="0">
                        <a:latin typeface="微軟正黑體" panose="020B0604030504040204" pitchFamily="34" charset="-120"/>
                        <a:ea typeface="微軟正黑體" panose="020B0604030504040204" pitchFamily="34" charset="-120"/>
                      </a:endParaRPr>
                    </a:p>
                    <a:p>
                      <a:pPr marL="285750" indent="-285750">
                        <a:buFont typeface="Arial" pitchFamily="34" charset="0"/>
                        <a:buChar char="•"/>
                      </a:pPr>
                      <a:r>
                        <a:rPr lang="zh-TW" altLang="en-US" sz="1800" dirty="0">
                          <a:latin typeface="微軟正黑體" panose="020B0604030504040204" pitchFamily="34" charset="-120"/>
                          <a:ea typeface="微軟正黑體" panose="020B0604030504040204" pitchFamily="34" charset="-120"/>
                        </a:rPr>
                        <a:t>綜合高中全程修習學術學程學生</a:t>
                      </a:r>
                      <a:endParaRPr lang="zh-TW" altLang="en-US" sz="1800" b="1" dirty="0">
                        <a:solidFill>
                          <a:schemeClr val="accent4"/>
                        </a:solidFill>
                        <a:latin typeface="微軟正黑體" panose="020B0604030504040204" pitchFamily="34" charset="-120"/>
                        <a:ea typeface="微軟正黑體" panose="020B0604030504040204" pitchFamily="34" charset="-120"/>
                      </a:endParaRPr>
                    </a:p>
                  </a:txBody>
                  <a:tcPr marL="91433" marR="91433" marT="45721" marB="45721" anchor="ctr"/>
                </a:tc>
                <a:extLst>
                  <a:ext uri="{0D108BD9-81ED-4DB2-BD59-A6C34878D82A}">
                    <a16:rowId xmlns:a16="http://schemas.microsoft.com/office/drawing/2014/main" val="10008"/>
                  </a:ext>
                </a:extLst>
              </a:tr>
            </a:tbl>
          </a:graphicData>
        </a:graphic>
      </p:graphicFrame>
      <p:pic>
        <p:nvPicPr>
          <p:cNvPr id="14" name="圖片 13">
            <a:extLst>
              <a:ext uri="{FF2B5EF4-FFF2-40B4-BE49-F238E27FC236}">
                <a16:creationId xmlns:a16="http://schemas.microsoft.com/office/drawing/2014/main" id="{99EB0F31-925F-430B-8680-7363C55AEED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6929" y="204707"/>
            <a:ext cx="1771199" cy="540000"/>
          </a:xfrm>
          <a:prstGeom prst="rect">
            <a:avLst/>
          </a:prstGeom>
        </p:spPr>
      </p:pic>
      <p:sp>
        <p:nvSpPr>
          <p:cNvPr id="3" name="投影片編號版面配置區 2">
            <a:extLst>
              <a:ext uri="{FF2B5EF4-FFF2-40B4-BE49-F238E27FC236}">
                <a16:creationId xmlns:a16="http://schemas.microsoft.com/office/drawing/2014/main" id="{7D0C602A-2D1C-4D79-B67D-0C19ED774717}"/>
              </a:ext>
            </a:extLst>
          </p:cNvPr>
          <p:cNvSpPr>
            <a:spLocks noGrp="1"/>
          </p:cNvSpPr>
          <p:nvPr>
            <p:ph type="sldNum" sz="quarter" idx="12"/>
          </p:nvPr>
        </p:nvSpPr>
        <p:spPr/>
        <p:txBody>
          <a:bodyPr/>
          <a:lstStyle/>
          <a:p>
            <a:fld id="{ABC027CB-4B16-4B21-A276-8705E54D5316}" type="slidenum">
              <a:rPr lang="zh-CN" altLang="en-US" smtClean="0"/>
              <a:pPr/>
              <a:t>5</a:t>
            </a:fld>
            <a:endParaRPr lang="zh-CN" altLang="en-US"/>
          </a:p>
        </p:txBody>
      </p:sp>
    </p:spTree>
    <p:extLst>
      <p:ext uri="{BB962C8B-B14F-4D97-AF65-F5344CB8AC3E}">
        <p14:creationId xmlns:p14="http://schemas.microsoft.com/office/powerpoint/2010/main" val="137992301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14:presetBounceEnd="20000">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14:bounceEnd="20000">
                                          <p:cBhvr additive="base">
                                            <p:cTn id="7" dur="500" fill="hold"/>
                                            <p:tgtEl>
                                              <p:spTgt spid="36"/>
                                            </p:tgtEl>
                                            <p:attrNameLst>
                                              <p:attrName>ppt_x</p:attrName>
                                            </p:attrNameLst>
                                          </p:cBhvr>
                                          <p:tavLst>
                                            <p:tav tm="0">
                                              <p:val>
                                                <p:strVal val="1+#ppt_w/2"/>
                                              </p:val>
                                            </p:tav>
                                            <p:tav tm="100000">
                                              <p:val>
                                                <p:strVal val="#ppt_x"/>
                                              </p:val>
                                            </p:tav>
                                          </p:tavLst>
                                        </p:anim>
                                        <p:anim calcmode="lin" valueType="num" p14:bounceEnd="20000">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14:presetBounceEnd="20000">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14:bounceEnd="20000">
                                          <p:cBhvr additive="base">
                                            <p:cTn id="11" dur="500" fill="hold"/>
                                            <p:tgtEl>
                                              <p:spTgt spid="37"/>
                                            </p:tgtEl>
                                            <p:attrNameLst>
                                              <p:attrName>ppt_x</p:attrName>
                                            </p:attrNameLst>
                                          </p:cBhvr>
                                          <p:tavLst>
                                            <p:tav tm="0">
                                              <p:val>
                                                <p:strVal val="1+#ppt_w/2"/>
                                              </p:val>
                                            </p:tav>
                                            <p:tav tm="100000">
                                              <p:val>
                                                <p:strVal val="#ppt_x"/>
                                              </p:val>
                                            </p:tav>
                                          </p:tavLst>
                                        </p:anim>
                                        <p:anim calcmode="lin" valueType="num" p14:bounceEnd="20000">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14:presetBounceEnd="20000">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14:bounceEnd="20000">
                                          <p:cBhvr additive="base">
                                            <p:cTn id="15" dur="500" fill="hold"/>
                                            <p:tgtEl>
                                              <p:spTgt spid="39"/>
                                            </p:tgtEl>
                                            <p:attrNameLst>
                                              <p:attrName>ppt_x</p:attrName>
                                            </p:attrNameLst>
                                          </p:cBhvr>
                                          <p:tavLst>
                                            <p:tav tm="0">
                                              <p:val>
                                                <p:strVal val="1+#ppt_w/2"/>
                                              </p:val>
                                            </p:tav>
                                            <p:tav tm="100000">
                                              <p:val>
                                                <p:strVal val="#ppt_x"/>
                                              </p:val>
                                            </p:tav>
                                          </p:tavLst>
                                        </p:anim>
                                        <p:anim calcmode="lin" valueType="num" p14:bounceEnd="20000">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14:presetBounceEnd="20000">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14:bounceEnd="20000">
                                          <p:cBhvr additive="base">
                                            <p:cTn id="19" dur="500" fill="hold"/>
                                            <p:tgtEl>
                                              <p:spTgt spid="38"/>
                                            </p:tgtEl>
                                            <p:attrNameLst>
                                              <p:attrName>ppt_x</p:attrName>
                                            </p:attrNameLst>
                                          </p:cBhvr>
                                          <p:tavLst>
                                            <p:tav tm="0">
                                              <p:val>
                                                <p:strVal val="1+#ppt_w/2"/>
                                              </p:val>
                                            </p:tav>
                                            <p:tav tm="100000">
                                              <p:val>
                                                <p:strVal val="#ppt_x"/>
                                              </p:val>
                                            </p:tav>
                                          </p:tavLst>
                                        </p:anim>
                                        <p:anim calcmode="lin" valueType="num" p14:bounceEnd="20000">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1+#ppt_w/2"/>
                                              </p:val>
                                            </p:tav>
                                            <p:tav tm="100000">
                                              <p:val>
                                                <p:strVal val="#ppt_x"/>
                                              </p:val>
                                            </p:tav>
                                          </p:tavLst>
                                        </p:anim>
                                        <p:anim calcmode="lin" valueType="num">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1+#ppt_w/2"/>
                                              </p:val>
                                            </p:tav>
                                            <p:tav tm="100000">
                                              <p:val>
                                                <p:strVal val="#ppt_x"/>
                                              </p:val>
                                            </p:tav>
                                          </p:tavLst>
                                        </p:anim>
                                        <p:anim calcmode="lin" valueType="num">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1+#ppt_w/2"/>
                                              </p:val>
                                            </p:tav>
                                            <p:tav tm="100000">
                                              <p:val>
                                                <p:strVal val="#ppt_x"/>
                                              </p:val>
                                            </p:tav>
                                          </p:tavLst>
                                        </p:anim>
                                        <p:anim calcmode="lin" valueType="num">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1210306" y="636582"/>
            <a:ext cx="311906" cy="651989"/>
            <a:chOff x="4950565" y="2141272"/>
            <a:chExt cx="3094826" cy="2773962"/>
          </a:xfrm>
        </p:grpSpPr>
        <p:sp>
          <p:nvSpPr>
            <p:cNvPr id="22" name="椭圆 21"/>
            <p:cNvSpPr/>
            <p:nvPr/>
          </p:nvSpPr>
          <p:spPr>
            <a:xfrm>
              <a:off x="4950565" y="2141272"/>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23" name="椭圆 22"/>
            <p:cNvSpPr/>
            <p:nvPr/>
          </p:nvSpPr>
          <p:spPr>
            <a:xfrm>
              <a:off x="7893507" y="4763350"/>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grpSp>
      <p:sp>
        <p:nvSpPr>
          <p:cNvPr id="36" name="椭圆 35"/>
          <p:cNvSpPr/>
          <p:nvPr/>
        </p:nvSpPr>
        <p:spPr>
          <a:xfrm>
            <a:off x="1210305" y="233991"/>
            <a:ext cx="571618" cy="594097"/>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7" name="椭圆 36"/>
          <p:cNvSpPr/>
          <p:nvPr/>
        </p:nvSpPr>
        <p:spPr>
          <a:xfrm>
            <a:off x="714313" y="744674"/>
            <a:ext cx="383150" cy="374813"/>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8" name="椭圆 37"/>
          <p:cNvSpPr/>
          <p:nvPr/>
        </p:nvSpPr>
        <p:spPr>
          <a:xfrm>
            <a:off x="1130486" y="1156452"/>
            <a:ext cx="202472" cy="198066"/>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9" name="椭圆 38"/>
          <p:cNvSpPr/>
          <p:nvPr/>
        </p:nvSpPr>
        <p:spPr>
          <a:xfrm>
            <a:off x="1430270" y="1055755"/>
            <a:ext cx="261705" cy="256009"/>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Rectangle 50">
            <a:extLst>
              <a:ext uri="{FF2B5EF4-FFF2-40B4-BE49-F238E27FC236}">
                <a16:creationId xmlns:a16="http://schemas.microsoft.com/office/drawing/2014/main" id="{B19E1CFA-1077-47A5-8269-BADA5825BC72}"/>
              </a:ext>
            </a:extLst>
          </p:cNvPr>
          <p:cNvSpPr txBox="1">
            <a:spLocks noChangeArrowheads="1"/>
          </p:cNvSpPr>
          <p:nvPr/>
        </p:nvSpPr>
        <p:spPr bwMode="auto">
          <a:xfrm>
            <a:off x="3671645" y="333113"/>
            <a:ext cx="4534927" cy="6461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latinLnBrk="1" hangingPunct="0">
              <a:spcBef>
                <a:spcPct val="0"/>
              </a:spcBef>
              <a:spcAft>
                <a:spcPct val="0"/>
              </a:spcAft>
              <a:defRPr lang="zh-TW" altLang="zh-TW" sz="1200" kern="1200">
                <a:solidFill>
                  <a:schemeClr val="bg1"/>
                </a:solidFill>
                <a:latin typeface="+mj-lt"/>
                <a:ea typeface="HY견고딕" pitchFamily="18" charset="-127"/>
                <a:cs typeface="+mj-cs"/>
              </a:defRPr>
            </a:lvl1pPr>
            <a:lvl2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2pPr>
            <a:lvl3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3pPr>
            <a:lvl4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4pPr>
            <a:lvl5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5pPr>
            <a:lvl6pPr marL="457200" algn="l" rtl="0" fontAlgn="base" latinLnBrk="1">
              <a:spcBef>
                <a:spcPct val="0"/>
              </a:spcBef>
              <a:spcAft>
                <a:spcPct val="0"/>
              </a:spcAft>
              <a:defRPr sz="3600">
                <a:solidFill>
                  <a:schemeClr val="bg1"/>
                </a:solidFill>
                <a:latin typeface="Calibri" pitchFamily="34" charset="0"/>
                <a:ea typeface="HY견고딕" pitchFamily="18" charset="-127"/>
              </a:defRPr>
            </a:lvl6pPr>
            <a:lvl7pPr marL="914400" algn="l" rtl="0" fontAlgn="base" latinLnBrk="1">
              <a:spcBef>
                <a:spcPct val="0"/>
              </a:spcBef>
              <a:spcAft>
                <a:spcPct val="0"/>
              </a:spcAft>
              <a:defRPr sz="3600">
                <a:solidFill>
                  <a:schemeClr val="bg1"/>
                </a:solidFill>
                <a:latin typeface="Calibri" pitchFamily="34" charset="0"/>
                <a:ea typeface="HY견고딕" pitchFamily="18" charset="-127"/>
              </a:defRPr>
            </a:lvl7pPr>
            <a:lvl8pPr marL="1371600" algn="l" rtl="0" fontAlgn="base" latinLnBrk="1">
              <a:spcBef>
                <a:spcPct val="0"/>
              </a:spcBef>
              <a:spcAft>
                <a:spcPct val="0"/>
              </a:spcAft>
              <a:defRPr sz="3600">
                <a:solidFill>
                  <a:schemeClr val="bg1"/>
                </a:solidFill>
                <a:latin typeface="Calibri" pitchFamily="34" charset="0"/>
                <a:ea typeface="HY견고딕" pitchFamily="18" charset="-127"/>
              </a:defRPr>
            </a:lvl8pPr>
            <a:lvl9pPr marL="1828800" algn="l" rtl="0" fontAlgn="base" latinLnBrk="1">
              <a:spcBef>
                <a:spcPct val="0"/>
              </a:spcBef>
              <a:spcAft>
                <a:spcPct val="0"/>
              </a:spcAft>
              <a:defRPr sz="3600">
                <a:solidFill>
                  <a:schemeClr val="bg1"/>
                </a:solidFill>
                <a:latin typeface="Calibri" pitchFamily="34" charset="0"/>
                <a:ea typeface="HY견고딕" pitchFamily="18" charset="-127"/>
              </a:defRPr>
            </a:lvl9pPr>
          </a:lstStyle>
          <a:p>
            <a:pPr algn="ctr"/>
            <a:r>
              <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報名注意事項</a:t>
            </a:r>
            <a:r>
              <a:rPr lang="en-US" altLang="zh-TW"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a:t>
            </a:r>
            <a:r>
              <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續</a:t>
            </a:r>
            <a:r>
              <a:rPr lang="en-US" altLang="zh-TW"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a:t>
            </a:r>
            <a:endPar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endParaRPr>
          </a:p>
        </p:txBody>
      </p:sp>
      <p:sp>
        <p:nvSpPr>
          <p:cNvPr id="13" name="Rectangle 1">
            <a:extLst>
              <a:ext uri="{FF2B5EF4-FFF2-40B4-BE49-F238E27FC236}">
                <a16:creationId xmlns:a16="http://schemas.microsoft.com/office/drawing/2014/main" id="{92B840EA-A4C7-4A38-97EC-DB1F70331AA9}"/>
              </a:ext>
            </a:extLst>
          </p:cNvPr>
          <p:cNvSpPr>
            <a:spLocks noChangeArrowheads="1"/>
          </p:cNvSpPr>
          <p:nvPr/>
        </p:nvSpPr>
        <p:spPr bwMode="auto">
          <a:xfrm>
            <a:off x="1789916" y="1039896"/>
            <a:ext cx="9039577" cy="2277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Autofit/>
          </a:bodyPr>
          <a:lstStyle>
            <a:lvl1pPr marL="342900" indent="-342900" eaLnBrk="0" hangingPunct="0">
              <a:spcBef>
                <a:spcPct val="20000"/>
              </a:spcBef>
              <a:buChar char="•"/>
              <a:defRPr kumimoji="1" sz="800">
                <a:solidFill>
                  <a:srgbClr val="5F5F5F"/>
                </a:solidFill>
                <a:latin typeface="Times New Roman" pitchFamily="18" charset="0"/>
                <a:ea typeface="HY견고딕" pitchFamily="18" charset="-127"/>
                <a:cs typeface="Arial" charset="0"/>
              </a:defRPr>
            </a:lvl1pPr>
            <a:lvl2pPr marL="269875" indent="-269875" eaLnBrk="0" hangingPunct="0">
              <a:spcBef>
                <a:spcPct val="20000"/>
              </a:spcBef>
              <a:buChar char="–"/>
              <a:defRPr kumimoji="1" sz="800">
                <a:solidFill>
                  <a:srgbClr val="5F5F5F"/>
                </a:solidFill>
                <a:latin typeface="Times New Roman" pitchFamily="18" charset="0"/>
                <a:ea typeface="HY견고딕" pitchFamily="18" charset="-127"/>
                <a:cs typeface="Arial" charset="0"/>
              </a:defRPr>
            </a:lvl2pPr>
            <a:lvl3pPr marL="11430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3pPr>
            <a:lvl4pPr marL="16002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4pPr>
            <a:lvl5pPr marL="2057400" indent="-228600" eaLnBrk="0" hangingPunct="0">
              <a:spcBef>
                <a:spcPct val="20000"/>
              </a:spcBef>
              <a:buChar char="»"/>
              <a:defRPr kumimoji="1" sz="800">
                <a:solidFill>
                  <a:srgbClr val="5F5F5F"/>
                </a:solidFill>
                <a:latin typeface="Times New Roman" pitchFamily="18" charset="0"/>
                <a:ea typeface="HY견고딕" pitchFamily="18" charset="-127"/>
                <a:cs typeface="Arial" charset="0"/>
              </a:defRPr>
            </a:lvl5pPr>
            <a:lvl6pPr marL="25146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6pPr>
            <a:lvl7pPr marL="29718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7pPr>
            <a:lvl8pPr marL="34290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8pPr>
            <a:lvl9pPr marL="3886200" indent="-228600" eaLnBrk="0" fontAlgn="base" latinLnBrk="1" hangingPunct="0">
              <a:spcBef>
                <a:spcPct val="20000"/>
              </a:spcBef>
              <a:spcAft>
                <a:spcPct val="0"/>
              </a:spcAft>
              <a:buChar char="»"/>
              <a:defRPr kumimoji="1" sz="800">
                <a:solidFill>
                  <a:srgbClr val="5F5F5F"/>
                </a:solidFill>
                <a:latin typeface="Times New Roman" pitchFamily="18" charset="0"/>
                <a:ea typeface="HY견고딕" pitchFamily="18" charset="-127"/>
                <a:cs typeface="Arial" charset="0"/>
              </a:defRPr>
            </a:lvl9pPr>
          </a:lstStyle>
          <a:p>
            <a:pPr lvl="1" eaLnBrk="1" hangingPunct="1">
              <a:spcBef>
                <a:spcPts val="600"/>
              </a:spcBef>
              <a:buClr>
                <a:srgbClr val="FF0000"/>
              </a:buClr>
              <a:buFont typeface="Wingdings" pitchFamily="2" charset="2"/>
              <a:buChar char="n"/>
            </a:pPr>
            <a:r>
              <a:rPr kumimoji="0" lang="zh-TW" altLang="en-US" sz="2400" b="1" dirty="0">
                <a:solidFill>
                  <a:schemeClr val="tx1"/>
                </a:solidFill>
                <a:latin typeface="微軟正黑體" panose="020B0604030504040204" pitchFamily="34" charset="-120"/>
                <a:ea typeface="微軟正黑體" panose="020B0604030504040204" pitchFamily="34" charset="-120"/>
                <a:cs typeface="+mn-cs"/>
              </a:rPr>
              <a:t>可推薦名額及推薦順序</a:t>
            </a:r>
            <a:endParaRPr kumimoji="0" lang="en-US" altLang="zh-TW" sz="2400" b="1" dirty="0">
              <a:solidFill>
                <a:schemeClr val="tx1"/>
              </a:solidFill>
              <a:latin typeface="微軟正黑體" panose="020B0604030504040204" pitchFamily="34" charset="-120"/>
              <a:ea typeface="微軟正黑體" panose="020B0604030504040204" pitchFamily="34" charset="-120"/>
              <a:cs typeface="+mn-cs"/>
            </a:endParaRPr>
          </a:p>
          <a:p>
            <a:pPr marL="541338" lvl="2" indent="-271463" eaLnBrk="1" hangingPunct="1">
              <a:lnSpc>
                <a:spcPts val="2100"/>
              </a:lnSpc>
              <a:spcBef>
                <a:spcPts val="400"/>
              </a:spcBef>
              <a:buClr>
                <a:schemeClr val="accent2">
                  <a:lumMod val="75000"/>
                </a:schemeClr>
              </a:buClr>
              <a:buFont typeface="Arial" panose="020B0604020202020204" pitchFamily="34" charset="0"/>
              <a:buChar char="•"/>
            </a:pPr>
            <a:r>
              <a:rPr kumimoji="0" lang="zh-TW" altLang="zh-TW" sz="1800" dirty="0">
                <a:solidFill>
                  <a:schemeClr val="tx1"/>
                </a:solidFill>
                <a:latin typeface="微軟正黑體" pitchFamily="34" charset="-120"/>
                <a:ea typeface="微軟正黑體" pitchFamily="34" charset="-120"/>
              </a:rPr>
              <a:t>同一名學生僅限推薦報名至一所大學之一個學群</a:t>
            </a:r>
            <a:r>
              <a:rPr kumimoji="0" lang="zh-TW" altLang="en-US" sz="1800" dirty="0">
                <a:solidFill>
                  <a:schemeClr val="tx1"/>
                </a:solidFill>
                <a:latin typeface="微軟正黑體" pitchFamily="34" charset="-120"/>
                <a:ea typeface="微軟正黑體" pitchFamily="34" charset="-120"/>
              </a:rPr>
              <a:t>。</a:t>
            </a:r>
            <a:endParaRPr kumimoji="0" lang="en-US" altLang="zh-TW" sz="1800" dirty="0">
              <a:solidFill>
                <a:schemeClr val="tx1"/>
              </a:solidFill>
              <a:latin typeface="微軟正黑體" pitchFamily="34" charset="-120"/>
              <a:ea typeface="微軟正黑體" pitchFamily="34" charset="-120"/>
            </a:endParaRPr>
          </a:p>
          <a:p>
            <a:pPr marL="541338" lvl="2" indent="-271463" eaLnBrk="1" hangingPunct="1">
              <a:lnSpc>
                <a:spcPts val="2100"/>
              </a:lnSpc>
              <a:spcBef>
                <a:spcPts val="400"/>
              </a:spcBef>
              <a:buClr>
                <a:schemeClr val="accent2">
                  <a:lumMod val="75000"/>
                </a:schemeClr>
              </a:buClr>
              <a:buFont typeface="Arial" panose="020B0604020202020204" pitchFamily="34" charset="0"/>
              <a:buChar char="•"/>
            </a:pPr>
            <a:r>
              <a:rPr kumimoji="0" lang="zh-TW" altLang="en-US" sz="1800" dirty="0">
                <a:solidFill>
                  <a:srgbClr val="FF0000"/>
                </a:solidFill>
                <a:latin typeface="微軟正黑體" pitchFamily="34" charset="-120"/>
                <a:ea typeface="微軟正黑體" pitchFamily="34" charset="-120"/>
              </a:rPr>
              <a:t>第一、第二及第三類學群</a:t>
            </a:r>
            <a:r>
              <a:rPr kumimoji="0" lang="zh-TW" altLang="en-US" sz="1800" dirty="0">
                <a:solidFill>
                  <a:schemeClr val="tx1"/>
                </a:solidFill>
                <a:latin typeface="微軟正黑體" pitchFamily="34" charset="-120"/>
                <a:ea typeface="微軟正黑體" pitchFamily="34" charset="-120"/>
              </a:rPr>
              <a:t>得各別推薦符合資格學生至多</a:t>
            </a:r>
            <a:r>
              <a:rPr kumimoji="0" lang="en-US" altLang="zh-TW" sz="1800" dirty="0">
                <a:solidFill>
                  <a:schemeClr val="tx1"/>
                </a:solidFill>
                <a:latin typeface="微軟正黑體" pitchFamily="34" charset="-120"/>
                <a:ea typeface="微軟正黑體" pitchFamily="34" charset="-120"/>
              </a:rPr>
              <a:t>2</a:t>
            </a:r>
            <a:r>
              <a:rPr kumimoji="0" lang="zh-TW" altLang="en-US" sz="1800" dirty="0">
                <a:solidFill>
                  <a:schemeClr val="tx1"/>
                </a:solidFill>
                <a:latin typeface="微軟正黑體" pitchFamily="34" charset="-120"/>
                <a:ea typeface="微軟正黑體" pitchFamily="34" charset="-120"/>
              </a:rPr>
              <a:t>名，惟須合併排定推薦學生之推薦順序（即推薦順序</a:t>
            </a:r>
            <a:r>
              <a:rPr kumimoji="0" lang="en-US" altLang="zh-TW" sz="1800" dirty="0">
                <a:solidFill>
                  <a:schemeClr val="tx1"/>
                </a:solidFill>
                <a:latin typeface="微軟正黑體" pitchFamily="34" charset="-120"/>
                <a:ea typeface="微軟正黑體" pitchFamily="34" charset="-120"/>
              </a:rPr>
              <a:t>1</a:t>
            </a:r>
            <a:r>
              <a:rPr kumimoji="0" lang="zh-TW" altLang="en-US" sz="1800" dirty="0">
                <a:solidFill>
                  <a:schemeClr val="tx1"/>
                </a:solidFill>
                <a:latin typeface="微軟正黑體" pitchFamily="34" charset="-120"/>
                <a:ea typeface="微軟正黑體" pitchFamily="34" charset="-120"/>
              </a:rPr>
              <a:t>至</a:t>
            </a:r>
            <a:r>
              <a:rPr kumimoji="0" lang="en-US" altLang="zh-TW" sz="1800" dirty="0">
                <a:solidFill>
                  <a:schemeClr val="tx1"/>
                </a:solidFill>
                <a:latin typeface="微軟正黑體" pitchFamily="34" charset="-120"/>
                <a:ea typeface="微軟正黑體" pitchFamily="34" charset="-120"/>
              </a:rPr>
              <a:t>6</a:t>
            </a:r>
            <a:r>
              <a:rPr kumimoji="0" lang="zh-TW" altLang="en-US" sz="1800" dirty="0">
                <a:solidFill>
                  <a:schemeClr val="tx1"/>
                </a:solidFill>
                <a:latin typeface="微軟正黑體" pitchFamily="34" charset="-120"/>
                <a:ea typeface="微軟正黑體" pitchFamily="34" charset="-120"/>
              </a:rPr>
              <a:t>）。</a:t>
            </a:r>
            <a:endParaRPr kumimoji="0" lang="en-US" altLang="zh-TW" sz="1800" dirty="0">
              <a:solidFill>
                <a:schemeClr val="tx1"/>
              </a:solidFill>
              <a:latin typeface="微軟正黑體" pitchFamily="34" charset="-120"/>
              <a:ea typeface="微軟正黑體" pitchFamily="34" charset="-120"/>
            </a:endParaRPr>
          </a:p>
          <a:p>
            <a:pPr marL="541338" lvl="2" indent="-271463" eaLnBrk="1" hangingPunct="1">
              <a:lnSpc>
                <a:spcPts val="2100"/>
              </a:lnSpc>
              <a:spcBef>
                <a:spcPts val="400"/>
              </a:spcBef>
              <a:buClr>
                <a:schemeClr val="accent2">
                  <a:lumMod val="75000"/>
                </a:schemeClr>
              </a:buClr>
              <a:buFont typeface="Arial" panose="020B0604020202020204" pitchFamily="34" charset="0"/>
              <a:buChar char="•"/>
            </a:pPr>
            <a:r>
              <a:rPr kumimoji="0" lang="zh-TW" altLang="zh-TW" sz="1800" dirty="0">
                <a:solidFill>
                  <a:srgbClr val="FF0000"/>
                </a:solidFill>
                <a:latin typeface="微軟正黑體" pitchFamily="34" charset="-120"/>
                <a:ea typeface="微軟正黑體" pitchFamily="34" charset="-120"/>
              </a:rPr>
              <a:t>第四類學群、第五類學群、第六類學群、第七類學群</a:t>
            </a:r>
            <a:r>
              <a:rPr kumimoji="0" lang="zh-TW" altLang="en-US" sz="1800" dirty="0">
                <a:solidFill>
                  <a:srgbClr val="FF0000"/>
                </a:solidFill>
                <a:latin typeface="微軟正黑體" pitchFamily="34" charset="-120"/>
                <a:ea typeface="微軟正黑體" pitchFamily="34" charset="-120"/>
              </a:rPr>
              <a:t>、第八類學群</a:t>
            </a:r>
            <a:r>
              <a:rPr kumimoji="0" lang="zh-TW" altLang="en-US" sz="1800" dirty="0">
                <a:solidFill>
                  <a:schemeClr val="tx1"/>
                </a:solidFill>
                <a:latin typeface="微軟正黑體" pitchFamily="34" charset="-120"/>
                <a:ea typeface="微軟正黑體" pitchFamily="34" charset="-120"/>
              </a:rPr>
              <a:t>得各別推薦符合資格學生至多</a:t>
            </a:r>
            <a:r>
              <a:rPr kumimoji="0" lang="en-US" altLang="zh-TW" sz="1800" dirty="0">
                <a:solidFill>
                  <a:schemeClr val="tx1"/>
                </a:solidFill>
                <a:latin typeface="微軟正黑體" pitchFamily="34" charset="-120"/>
                <a:ea typeface="微軟正黑體" pitchFamily="34" charset="-120"/>
              </a:rPr>
              <a:t>2</a:t>
            </a:r>
            <a:r>
              <a:rPr kumimoji="0" lang="zh-TW" altLang="en-US" sz="1800" dirty="0">
                <a:solidFill>
                  <a:schemeClr val="tx1"/>
                </a:solidFill>
                <a:latin typeface="微軟正黑體" pitchFamily="34" charset="-120"/>
                <a:ea typeface="微軟正黑體" pitchFamily="34" charset="-120"/>
              </a:rPr>
              <a:t>名，並</a:t>
            </a:r>
            <a:r>
              <a:rPr kumimoji="0" lang="zh-TW" altLang="zh-TW" sz="1800" dirty="0">
                <a:solidFill>
                  <a:schemeClr val="tx1"/>
                </a:solidFill>
                <a:latin typeface="微軟正黑體" pitchFamily="34" charset="-120"/>
                <a:ea typeface="微軟正黑體" pitchFamily="34" charset="-120"/>
              </a:rPr>
              <a:t>各別排定推薦學生之優先順序</a:t>
            </a:r>
            <a:r>
              <a:rPr kumimoji="0" lang="zh-TW" altLang="en-US" sz="1800" dirty="0">
                <a:solidFill>
                  <a:schemeClr val="tx1"/>
                </a:solidFill>
                <a:latin typeface="微軟正黑體" pitchFamily="34" charset="-120"/>
                <a:ea typeface="微軟正黑體" pitchFamily="34" charset="-120"/>
              </a:rPr>
              <a:t>（即推薦順序</a:t>
            </a:r>
            <a:r>
              <a:rPr kumimoji="0" lang="en-US" altLang="zh-TW" sz="1800" dirty="0">
                <a:solidFill>
                  <a:schemeClr val="tx1"/>
                </a:solidFill>
                <a:latin typeface="微軟正黑體" pitchFamily="34" charset="-120"/>
                <a:ea typeface="微軟正黑體" pitchFamily="34" charset="-120"/>
              </a:rPr>
              <a:t>1</a:t>
            </a:r>
            <a:r>
              <a:rPr kumimoji="0" lang="zh-TW" altLang="en-US" sz="1800" dirty="0">
                <a:solidFill>
                  <a:schemeClr val="tx1"/>
                </a:solidFill>
                <a:latin typeface="微軟正黑體" pitchFamily="34" charset="-120"/>
                <a:ea typeface="微軟正黑體" pitchFamily="34" charset="-120"/>
              </a:rPr>
              <a:t>至</a:t>
            </a:r>
            <a:r>
              <a:rPr kumimoji="0" lang="en-US" altLang="zh-TW" sz="1800" dirty="0">
                <a:solidFill>
                  <a:schemeClr val="tx1"/>
                </a:solidFill>
                <a:latin typeface="微軟正黑體" pitchFamily="34" charset="-120"/>
                <a:ea typeface="微軟正黑體" pitchFamily="34" charset="-120"/>
              </a:rPr>
              <a:t>2</a:t>
            </a:r>
            <a:r>
              <a:rPr kumimoji="0" lang="zh-TW" altLang="en-US" sz="1800" dirty="0">
                <a:solidFill>
                  <a:schemeClr val="tx1"/>
                </a:solidFill>
                <a:latin typeface="微軟正黑體" pitchFamily="34" charset="-120"/>
                <a:ea typeface="微軟正黑體" pitchFamily="34" charset="-120"/>
              </a:rPr>
              <a:t>）。</a:t>
            </a:r>
            <a:endParaRPr kumimoji="0" lang="en-US" altLang="zh-TW" sz="1800" dirty="0">
              <a:solidFill>
                <a:schemeClr val="tx1"/>
              </a:solidFill>
              <a:latin typeface="微軟正黑體" pitchFamily="34" charset="-120"/>
              <a:ea typeface="微軟正黑體" pitchFamily="34" charset="-120"/>
            </a:endParaRPr>
          </a:p>
          <a:p>
            <a:pPr marL="541338" lvl="2" indent="-271463" eaLnBrk="1" hangingPunct="1">
              <a:lnSpc>
                <a:spcPts val="2100"/>
              </a:lnSpc>
              <a:spcBef>
                <a:spcPts val="400"/>
              </a:spcBef>
              <a:buClr>
                <a:schemeClr val="accent2">
                  <a:lumMod val="75000"/>
                </a:schemeClr>
              </a:buClr>
              <a:buFont typeface="Arial" panose="020B0604020202020204" pitchFamily="34" charset="0"/>
              <a:buChar char="•"/>
            </a:pPr>
            <a:r>
              <a:rPr kumimoji="0" lang="zh-TW" altLang="en-US" sz="1800" dirty="0">
                <a:solidFill>
                  <a:srgbClr val="FF0000"/>
                </a:solidFill>
                <a:latin typeface="微軟正黑體" pitchFamily="34" charset="-120"/>
                <a:ea typeface="微軟正黑體" pitchFamily="34" charset="-120"/>
              </a:rPr>
              <a:t>原住民學生</a:t>
            </a:r>
            <a:r>
              <a:rPr kumimoji="0" lang="zh-TW" altLang="en-US" sz="1800" dirty="0">
                <a:solidFill>
                  <a:schemeClr val="tx1"/>
                </a:solidFill>
                <a:latin typeface="微軟正黑體" pitchFamily="34" charset="-120"/>
                <a:ea typeface="微軟正黑體" pitchFamily="34" charset="-120"/>
              </a:rPr>
              <a:t>得另依前項規定推薦至招收原住民外加名額之校系。</a:t>
            </a:r>
            <a:endParaRPr kumimoji="0" lang="en-US" altLang="zh-TW" sz="1800" dirty="0">
              <a:solidFill>
                <a:schemeClr val="tx1"/>
              </a:solidFill>
              <a:latin typeface="微軟正黑體" pitchFamily="34" charset="-120"/>
              <a:ea typeface="微軟正黑體" pitchFamily="34" charset="-120"/>
            </a:endParaRPr>
          </a:p>
        </p:txBody>
      </p:sp>
      <p:sp>
        <p:nvSpPr>
          <p:cNvPr id="15" name="文字方塊 2">
            <a:extLst>
              <a:ext uri="{FF2B5EF4-FFF2-40B4-BE49-F238E27FC236}">
                <a16:creationId xmlns:a16="http://schemas.microsoft.com/office/drawing/2014/main" id="{9DEBBA2C-DC2F-4DEC-8A81-CC4CE944E613}"/>
              </a:ext>
            </a:extLst>
          </p:cNvPr>
          <p:cNvSpPr txBox="1">
            <a:spLocks noChangeArrowheads="1"/>
          </p:cNvSpPr>
          <p:nvPr/>
        </p:nvSpPr>
        <p:spPr bwMode="auto">
          <a:xfrm>
            <a:off x="1817193" y="3398805"/>
            <a:ext cx="9811589" cy="755853"/>
          </a:xfrm>
          <a:prstGeom prst="rect">
            <a:avLst/>
          </a:prstGeom>
          <a:noFill/>
          <a:ln w="28575">
            <a:noFill/>
            <a:headEnd/>
            <a:tailEnd/>
          </a:ln>
        </p:spPr>
        <p:style>
          <a:lnRef idx="2">
            <a:schemeClr val="accent2"/>
          </a:lnRef>
          <a:fillRef idx="1">
            <a:schemeClr val="lt1"/>
          </a:fillRef>
          <a:effectRef idx="0">
            <a:schemeClr val="accent2"/>
          </a:effectRef>
          <a:fontRef idx="minor">
            <a:schemeClr val="dk1"/>
          </a:fontRef>
        </p:style>
        <p:txBody>
          <a:bodyPr wrap="square">
            <a:noAutofit/>
          </a:bodyPr>
          <a:lstStyle/>
          <a:p>
            <a:pPr algn="just">
              <a:lnSpc>
                <a:spcPts val="2300"/>
              </a:lnSpc>
              <a:defRPr/>
            </a:pPr>
            <a:r>
              <a:rPr lang="zh-TW" altLang="en-US" dirty="0">
                <a:solidFill>
                  <a:srgbClr val="0000FF"/>
                </a:solidFill>
                <a:latin typeface="微軟正黑體" panose="020B0604030504040204" pitchFamily="34" charset="-120"/>
                <a:ea typeface="微軟正黑體" panose="020B0604030504040204" pitchFamily="34" charset="-120"/>
                <a:cs typeface="Times New Roman" pitchFamily="18" charset="0"/>
              </a:rPr>
              <a:t>例如：某設有普通科及體育班的高中，欲推薦學生至某大學的第一、第二、第三、第七及</a:t>
            </a:r>
            <a:endParaRPr lang="en-US" altLang="zh-TW" dirty="0">
              <a:solidFill>
                <a:srgbClr val="0000FF"/>
              </a:solidFill>
              <a:latin typeface="微軟正黑體" panose="020B0604030504040204" pitchFamily="34" charset="-120"/>
              <a:ea typeface="微軟正黑體" panose="020B0604030504040204" pitchFamily="34" charset="-120"/>
              <a:cs typeface="Times New Roman" pitchFamily="18" charset="0"/>
            </a:endParaRPr>
          </a:p>
          <a:p>
            <a:pPr algn="just">
              <a:lnSpc>
                <a:spcPts val="2300"/>
              </a:lnSpc>
              <a:defRPr/>
            </a:pPr>
            <a:r>
              <a:rPr lang="en-US" altLang="zh-TW" dirty="0">
                <a:solidFill>
                  <a:srgbClr val="0000FF"/>
                </a:solidFill>
                <a:latin typeface="微軟正黑體" panose="020B0604030504040204" pitchFamily="34" charset="-120"/>
                <a:ea typeface="微軟正黑體" panose="020B0604030504040204" pitchFamily="34" charset="-120"/>
                <a:cs typeface="Times New Roman" pitchFamily="18" charset="0"/>
              </a:rPr>
              <a:t>            </a:t>
            </a:r>
            <a:r>
              <a:rPr lang="zh-TW" altLang="en-US" dirty="0">
                <a:solidFill>
                  <a:srgbClr val="0000FF"/>
                </a:solidFill>
                <a:latin typeface="微軟正黑體" panose="020B0604030504040204" pitchFamily="34" charset="-120"/>
                <a:ea typeface="微軟正黑體" panose="020B0604030504040204" pitchFamily="34" charset="-120"/>
                <a:cs typeface="Times New Roman" pitchFamily="18" charset="0"/>
              </a:rPr>
              <a:t>第八類學群，則此高中於繁星推薦報名時對於該大學的可推薦名額及須排定的推薦順序</a:t>
            </a:r>
            <a:r>
              <a:rPr lang="zh-TW" altLang="en-US" sz="1600" dirty="0">
                <a:solidFill>
                  <a:srgbClr val="0000FF"/>
                </a:solidFill>
                <a:latin typeface="微軟正黑體" panose="020B0604030504040204" pitchFamily="34" charset="-120"/>
                <a:ea typeface="微軟正黑體" panose="020B0604030504040204" pitchFamily="34" charset="-120"/>
                <a:cs typeface="Times New Roman" pitchFamily="18" charset="0"/>
              </a:rPr>
              <a:t>：</a:t>
            </a:r>
            <a:endParaRPr lang="en-US" altLang="zh-TW" sz="1600" dirty="0">
              <a:solidFill>
                <a:srgbClr val="0000FF"/>
              </a:solidFill>
              <a:latin typeface="微軟正黑體" panose="020B0604030504040204" pitchFamily="34" charset="-120"/>
              <a:ea typeface="微軟正黑體" panose="020B0604030504040204" pitchFamily="34" charset="-120"/>
              <a:cs typeface="Times New Roman" pitchFamily="18" charset="0"/>
            </a:endParaRPr>
          </a:p>
          <a:p>
            <a:pPr>
              <a:defRPr/>
            </a:pPr>
            <a:endParaRPr lang="en-US" altLang="zh-TW" sz="1600" dirty="0">
              <a:solidFill>
                <a:schemeClr val="tx1"/>
              </a:solidFill>
              <a:latin typeface="+mn-ea"/>
            </a:endParaRPr>
          </a:p>
          <a:p>
            <a:pPr>
              <a:defRPr/>
            </a:pPr>
            <a:endParaRPr lang="en-US" altLang="zh-TW" sz="1600" dirty="0">
              <a:solidFill>
                <a:schemeClr val="tx1"/>
              </a:solidFill>
              <a:latin typeface="+mn-ea"/>
            </a:endParaRPr>
          </a:p>
          <a:p>
            <a:pPr>
              <a:defRPr/>
            </a:pPr>
            <a:endParaRPr lang="en-US" altLang="zh-TW" sz="2000" dirty="0">
              <a:latin typeface="標楷體" pitchFamily="65" charset="-120"/>
              <a:ea typeface="標楷體" pitchFamily="65" charset="-120"/>
            </a:endParaRPr>
          </a:p>
          <a:p>
            <a:pPr>
              <a:defRPr/>
            </a:pPr>
            <a:endParaRPr lang="en-US" altLang="zh-TW" sz="2000" dirty="0">
              <a:latin typeface="標楷體" pitchFamily="65" charset="-120"/>
              <a:ea typeface="標楷體" pitchFamily="65" charset="-120"/>
            </a:endParaRPr>
          </a:p>
          <a:p>
            <a:pPr>
              <a:defRPr/>
            </a:pPr>
            <a:endParaRPr lang="en-US" altLang="zh-TW" sz="2000" dirty="0">
              <a:latin typeface="標楷體" pitchFamily="65" charset="-120"/>
              <a:ea typeface="標楷體" pitchFamily="65" charset="-120"/>
            </a:endParaRPr>
          </a:p>
          <a:p>
            <a:pPr>
              <a:defRPr/>
            </a:pPr>
            <a:endParaRPr lang="en-US" altLang="zh-TW" sz="2000" dirty="0">
              <a:latin typeface="標楷體" pitchFamily="65" charset="-120"/>
              <a:ea typeface="標楷體" pitchFamily="65" charset="-120"/>
            </a:endParaRPr>
          </a:p>
          <a:p>
            <a:pPr>
              <a:defRPr/>
            </a:pPr>
            <a:endParaRPr lang="en-US" altLang="zh-TW" sz="2000" dirty="0">
              <a:latin typeface="標楷體" pitchFamily="65" charset="-120"/>
              <a:ea typeface="標楷體" pitchFamily="65" charset="-120"/>
            </a:endParaRPr>
          </a:p>
        </p:txBody>
      </p:sp>
      <p:graphicFrame>
        <p:nvGraphicFramePr>
          <p:cNvPr id="17" name="表格 16">
            <a:extLst>
              <a:ext uri="{FF2B5EF4-FFF2-40B4-BE49-F238E27FC236}">
                <a16:creationId xmlns:a16="http://schemas.microsoft.com/office/drawing/2014/main" id="{BD46FE25-7B91-40EB-8E70-C9190268D651}"/>
              </a:ext>
            </a:extLst>
          </p:cNvPr>
          <p:cNvGraphicFramePr>
            <a:graphicFrameLocks noGrp="1"/>
          </p:cNvGraphicFramePr>
          <p:nvPr>
            <p:extLst>
              <p:ext uri="{D42A27DB-BD31-4B8C-83A1-F6EECF244321}">
                <p14:modId xmlns:p14="http://schemas.microsoft.com/office/powerpoint/2010/main" val="1441922183"/>
              </p:ext>
            </p:extLst>
          </p:nvPr>
        </p:nvGraphicFramePr>
        <p:xfrm>
          <a:off x="2605674" y="4084383"/>
          <a:ext cx="6473144" cy="2194320"/>
        </p:xfrm>
        <a:graphic>
          <a:graphicData uri="http://schemas.openxmlformats.org/drawingml/2006/table">
            <a:tbl>
              <a:tblPr firstRow="1" bandCol="1">
                <a:tableStyleId>{FABFCF23-3B69-468F-B69F-88F6DE6A72F2}</a:tableStyleId>
              </a:tblPr>
              <a:tblGrid>
                <a:gridCol w="2039161">
                  <a:extLst>
                    <a:ext uri="{9D8B030D-6E8A-4147-A177-3AD203B41FA5}">
                      <a16:colId xmlns:a16="http://schemas.microsoft.com/office/drawing/2014/main" val="20000"/>
                    </a:ext>
                  </a:extLst>
                </a:gridCol>
                <a:gridCol w="1908604">
                  <a:extLst>
                    <a:ext uri="{9D8B030D-6E8A-4147-A177-3AD203B41FA5}">
                      <a16:colId xmlns:a16="http://schemas.microsoft.com/office/drawing/2014/main" val="20001"/>
                    </a:ext>
                  </a:extLst>
                </a:gridCol>
                <a:gridCol w="2525379">
                  <a:extLst>
                    <a:ext uri="{9D8B030D-6E8A-4147-A177-3AD203B41FA5}">
                      <a16:colId xmlns:a16="http://schemas.microsoft.com/office/drawing/2014/main" val="20002"/>
                    </a:ext>
                  </a:extLst>
                </a:gridCol>
              </a:tblGrid>
              <a:tr h="324036">
                <a:tc>
                  <a:txBody>
                    <a:bodyPr/>
                    <a:lstStyle/>
                    <a:p>
                      <a:pPr algn="ctr"/>
                      <a:r>
                        <a:rPr lang="zh-TW" altLang="en-US" sz="1800" dirty="0">
                          <a:latin typeface="微軟正黑體" panose="020B0604030504040204" pitchFamily="34" charset="-120"/>
                          <a:ea typeface="微軟正黑體" panose="020B0604030504040204" pitchFamily="34" charset="-120"/>
                        </a:rPr>
                        <a:t>學群</a:t>
                      </a:r>
                      <a:endParaRPr lang="zh-TW" altLang="en-US" sz="1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marL="91448" marR="91448" marT="45700" marB="45700" anchor="ctr"/>
                </a:tc>
                <a:tc>
                  <a:txBody>
                    <a:bodyPr/>
                    <a:lstStyle/>
                    <a:p>
                      <a:pPr algn="ctr"/>
                      <a:r>
                        <a:rPr lang="zh-TW" altLang="en-US" sz="1800" dirty="0">
                          <a:latin typeface="微軟正黑體" panose="020B0604030504040204" pitchFamily="34" charset="-120"/>
                          <a:ea typeface="微軟正黑體" panose="020B0604030504040204" pitchFamily="34" charset="-120"/>
                        </a:rPr>
                        <a:t>可推薦名額</a:t>
                      </a:r>
                      <a:endParaRPr lang="zh-TW" altLang="en-US" sz="1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marL="91448" marR="91448" marT="45700" marB="45700" anchor="ctr"/>
                </a:tc>
                <a:tc>
                  <a:txBody>
                    <a:bodyPr/>
                    <a:lstStyle/>
                    <a:p>
                      <a:pPr algn="ctr"/>
                      <a:r>
                        <a:rPr lang="zh-TW" altLang="en-US" sz="1800" dirty="0">
                          <a:latin typeface="微軟正黑體" panose="020B0604030504040204" pitchFamily="34" charset="-120"/>
                          <a:ea typeface="微軟正黑體" panose="020B0604030504040204" pitchFamily="34" charset="-120"/>
                        </a:rPr>
                        <a:t>推薦順序</a:t>
                      </a:r>
                      <a:endParaRPr lang="zh-TW" altLang="en-US" sz="1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marL="91448" marR="91448" marT="45700" marB="45700" anchor="ctr"/>
                </a:tc>
                <a:extLst>
                  <a:ext uri="{0D108BD9-81ED-4DB2-BD59-A6C34878D82A}">
                    <a16:rowId xmlns:a16="http://schemas.microsoft.com/office/drawing/2014/main" val="10000"/>
                  </a:ext>
                </a:extLst>
              </a:tr>
              <a:tr h="324036">
                <a:tc>
                  <a:txBody>
                    <a:bodyPr/>
                    <a:lstStyle/>
                    <a:p>
                      <a:pPr algn="ctr"/>
                      <a:r>
                        <a:rPr lang="zh-TW" altLang="en-US" sz="1800" dirty="0">
                          <a:latin typeface="微軟正黑體" panose="020B0604030504040204" pitchFamily="34" charset="-120"/>
                          <a:ea typeface="微軟正黑體" panose="020B0604030504040204" pitchFamily="34" charset="-120"/>
                        </a:rPr>
                        <a:t>第一類學群</a:t>
                      </a:r>
                      <a:endParaRPr lang="zh-TW" altLang="en-US" sz="1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marL="91448" marR="91448" marT="45700" marB="45700" anchor="ctr"/>
                </a:tc>
                <a:tc>
                  <a:txBody>
                    <a:bodyPr/>
                    <a:lstStyle/>
                    <a:p>
                      <a:pPr algn="ctr"/>
                      <a:r>
                        <a:rPr lang="en-US" altLang="zh-TW" sz="1800" dirty="0">
                          <a:latin typeface="微軟正黑體" panose="020B0604030504040204" pitchFamily="34" charset="-120"/>
                          <a:ea typeface="微軟正黑體" panose="020B0604030504040204" pitchFamily="34" charset="-120"/>
                        </a:rPr>
                        <a:t>2</a:t>
                      </a:r>
                      <a:endParaRPr lang="zh-TW" altLang="en-US" sz="1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marL="91448" marR="91448" marT="45700" marB="45700" anchor="ctr"/>
                </a:tc>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800" dirty="0">
                          <a:latin typeface="微軟正黑體" panose="020B0604030504040204" pitchFamily="34" charset="-120"/>
                          <a:ea typeface="微軟正黑體" panose="020B0604030504040204" pitchFamily="34" charset="-120"/>
                        </a:rPr>
                        <a:t>排</a:t>
                      </a:r>
                      <a:r>
                        <a:rPr lang="en-US" altLang="zh-TW" sz="1800" dirty="0">
                          <a:latin typeface="微軟正黑體" panose="020B0604030504040204" pitchFamily="34" charset="-120"/>
                          <a:ea typeface="微軟正黑體" panose="020B0604030504040204" pitchFamily="34" charset="-120"/>
                        </a:rPr>
                        <a:t>1</a:t>
                      </a:r>
                      <a:r>
                        <a:rPr lang="zh-TW" altLang="en-US" sz="1800" dirty="0">
                          <a:latin typeface="微軟正黑體" panose="020B0604030504040204" pitchFamily="34" charset="-120"/>
                          <a:ea typeface="微軟正黑體" panose="020B0604030504040204" pitchFamily="34" charset="-120"/>
                        </a:rPr>
                        <a:t>～</a:t>
                      </a:r>
                      <a:r>
                        <a:rPr lang="en-US" altLang="zh-TW" sz="1800" dirty="0">
                          <a:latin typeface="微軟正黑體" panose="020B0604030504040204" pitchFamily="34" charset="-120"/>
                          <a:ea typeface="微軟正黑體" panose="020B0604030504040204" pitchFamily="34" charset="-120"/>
                        </a:rPr>
                        <a:t>6 </a:t>
                      </a:r>
                      <a:r>
                        <a:rPr lang="zh-TW" altLang="en-US" sz="1800" dirty="0">
                          <a:latin typeface="微軟正黑體" panose="020B0604030504040204" pitchFamily="34" charset="-120"/>
                          <a:ea typeface="微軟正黑體" panose="020B0604030504040204" pitchFamily="34" charset="-120"/>
                        </a:rPr>
                        <a:t>的順序</a:t>
                      </a:r>
                      <a:endParaRPr lang="zh-TW" altLang="en-US" sz="1800" b="1" dirty="0">
                        <a:latin typeface="微軟正黑體" panose="020B0604030504040204" pitchFamily="34" charset="-120"/>
                        <a:ea typeface="微軟正黑體" panose="020B0604030504040204" pitchFamily="34" charset="-120"/>
                        <a:cs typeface="Times New Roman" panose="02020603050405020304" pitchFamily="18" charset="0"/>
                      </a:endParaRPr>
                    </a:p>
                  </a:txBody>
                  <a:tcPr marL="91448" marR="91448" marT="45700" marB="45700" anchor="ctr"/>
                </a:tc>
                <a:extLst>
                  <a:ext uri="{0D108BD9-81ED-4DB2-BD59-A6C34878D82A}">
                    <a16:rowId xmlns:a16="http://schemas.microsoft.com/office/drawing/2014/main" val="10001"/>
                  </a:ext>
                </a:extLst>
              </a:tr>
              <a:tr h="324036">
                <a:tc>
                  <a:txBody>
                    <a:bodyPr/>
                    <a:lstStyle/>
                    <a:p>
                      <a:pPr algn="ctr"/>
                      <a:r>
                        <a:rPr lang="zh-TW" altLang="en-US" sz="1800" dirty="0">
                          <a:latin typeface="微軟正黑體" panose="020B0604030504040204" pitchFamily="34" charset="-120"/>
                          <a:ea typeface="微軟正黑體" panose="020B0604030504040204" pitchFamily="34" charset="-120"/>
                        </a:rPr>
                        <a:t>第二類學群</a:t>
                      </a:r>
                      <a:endParaRPr lang="zh-TW" altLang="en-US" sz="1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marL="91448" marR="91448" marT="45700" marB="45700" anchor="ctr"/>
                </a:tc>
                <a:tc>
                  <a:txBody>
                    <a:bodyPr/>
                    <a:lstStyle/>
                    <a:p>
                      <a:pPr algn="ctr"/>
                      <a:r>
                        <a:rPr lang="en-US" altLang="zh-TW" sz="1800" dirty="0">
                          <a:latin typeface="微軟正黑體" panose="020B0604030504040204" pitchFamily="34" charset="-120"/>
                          <a:ea typeface="微軟正黑體" panose="020B0604030504040204" pitchFamily="34" charset="-120"/>
                        </a:rPr>
                        <a:t>2</a:t>
                      </a:r>
                      <a:endParaRPr lang="zh-TW" altLang="en-US" sz="1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marL="91448" marR="91448" marT="45700" marB="45700" anchor="ctr"/>
                </a:tc>
                <a:tc vMerge="1">
                  <a:txBody>
                    <a:bodyPr/>
                    <a:lstStyle/>
                    <a:p>
                      <a:pPr algn="ctr"/>
                      <a:endParaRPr lang="zh-TW" altLang="en-US" dirty="0">
                        <a:latin typeface="+mn-ea"/>
                        <a:ea typeface="+mn-ea"/>
                      </a:endParaRPr>
                    </a:p>
                  </a:txBody>
                  <a:tcPr anchor="ctr"/>
                </a:tc>
                <a:extLst>
                  <a:ext uri="{0D108BD9-81ED-4DB2-BD59-A6C34878D82A}">
                    <a16:rowId xmlns:a16="http://schemas.microsoft.com/office/drawing/2014/main" val="10002"/>
                  </a:ext>
                </a:extLst>
              </a:tr>
              <a:tr h="324036">
                <a:tc>
                  <a:txBody>
                    <a:bodyPr/>
                    <a:lstStyle/>
                    <a:p>
                      <a:pPr algn="ctr"/>
                      <a:r>
                        <a:rPr lang="zh-TW" altLang="en-US" sz="1800" dirty="0">
                          <a:latin typeface="微軟正黑體" panose="020B0604030504040204" pitchFamily="34" charset="-120"/>
                          <a:ea typeface="微軟正黑體" panose="020B0604030504040204" pitchFamily="34" charset="-120"/>
                        </a:rPr>
                        <a:t>第三類學群</a:t>
                      </a:r>
                      <a:endParaRPr lang="zh-TW" altLang="en-US" sz="1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marL="91448" marR="91448" marT="45700" marB="45700" anchor="ctr"/>
                </a:tc>
                <a:tc>
                  <a:txBody>
                    <a:bodyPr/>
                    <a:lstStyle/>
                    <a:p>
                      <a:pPr algn="ctr"/>
                      <a:r>
                        <a:rPr lang="en-US" altLang="zh-TW" sz="1800" dirty="0">
                          <a:latin typeface="微軟正黑體" panose="020B0604030504040204" pitchFamily="34" charset="-120"/>
                          <a:ea typeface="微軟正黑體" panose="020B0604030504040204" pitchFamily="34" charset="-120"/>
                        </a:rPr>
                        <a:t>2</a:t>
                      </a:r>
                      <a:endParaRPr lang="zh-TW" altLang="en-US" sz="1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marL="91448" marR="91448" marT="45700" marB="45700" anchor="ctr"/>
                </a:tc>
                <a:tc vMerge="1">
                  <a:txBody>
                    <a:bodyPr/>
                    <a:lstStyle/>
                    <a:p>
                      <a:pPr algn="ctr"/>
                      <a:endParaRPr lang="zh-TW" altLang="en-US" dirty="0">
                        <a:latin typeface="+mn-ea"/>
                        <a:ea typeface="+mn-ea"/>
                      </a:endParaRPr>
                    </a:p>
                  </a:txBody>
                  <a:tcPr anchor="ctr"/>
                </a:tc>
                <a:extLst>
                  <a:ext uri="{0D108BD9-81ED-4DB2-BD59-A6C34878D82A}">
                    <a16:rowId xmlns:a16="http://schemas.microsoft.com/office/drawing/2014/main" val="10003"/>
                  </a:ext>
                </a:extLst>
              </a:tr>
              <a:tr h="324036">
                <a:tc>
                  <a:txBody>
                    <a:bodyPr/>
                    <a:lstStyle/>
                    <a:p>
                      <a:pPr algn="ctr"/>
                      <a:r>
                        <a:rPr lang="zh-TW" altLang="en-US" sz="1800" dirty="0">
                          <a:latin typeface="微軟正黑體" panose="020B0604030504040204" pitchFamily="34" charset="-120"/>
                          <a:ea typeface="微軟正黑體" panose="020B0604030504040204" pitchFamily="34" charset="-120"/>
                        </a:rPr>
                        <a:t>第七類學群</a:t>
                      </a:r>
                      <a:endParaRPr lang="zh-TW" altLang="en-US" sz="1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marL="91448" marR="91448" marT="45700" marB="45700" anchor="ctr"/>
                </a:tc>
                <a:tc>
                  <a:txBody>
                    <a:bodyPr/>
                    <a:lstStyle/>
                    <a:p>
                      <a:pPr algn="ctr"/>
                      <a:r>
                        <a:rPr kumimoji="0" lang="en-US" altLang="zh-TW" sz="1800" kern="1200" dirty="0">
                          <a:latin typeface="微軟正黑體" panose="020B0604030504040204" pitchFamily="34" charset="-120"/>
                          <a:ea typeface="微軟正黑體" panose="020B0604030504040204" pitchFamily="34" charset="-120"/>
                        </a:rPr>
                        <a:t>2</a:t>
                      </a:r>
                      <a:endParaRPr kumimoji="0" lang="zh-TW" altLang="en-US" sz="1800" kern="1200" dirty="0">
                        <a:solidFill>
                          <a:schemeClr val="dk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91448" marR="91448" marT="45700" marB="45700" anchor="ctr"/>
                </a:tc>
                <a:tc>
                  <a:txBody>
                    <a:bodyPr/>
                    <a:lstStyle/>
                    <a:p>
                      <a:pPr algn="ctr"/>
                      <a:r>
                        <a:rPr lang="zh-TW" altLang="en-US" sz="1800" dirty="0">
                          <a:latin typeface="微軟正黑體" panose="020B0604030504040204" pitchFamily="34" charset="-120"/>
                          <a:ea typeface="微軟正黑體" panose="020B0604030504040204" pitchFamily="34" charset="-120"/>
                        </a:rPr>
                        <a:t>排</a:t>
                      </a:r>
                      <a:r>
                        <a:rPr lang="en-US" altLang="zh-TW" sz="1800" dirty="0">
                          <a:latin typeface="微軟正黑體" panose="020B0604030504040204" pitchFamily="34" charset="-120"/>
                          <a:ea typeface="微軟正黑體" panose="020B0604030504040204" pitchFamily="34" charset="-120"/>
                        </a:rPr>
                        <a:t>1</a:t>
                      </a:r>
                      <a:r>
                        <a:rPr lang="zh-TW" altLang="en-US" sz="1800" dirty="0">
                          <a:latin typeface="微軟正黑體" panose="020B0604030504040204" pitchFamily="34" charset="-120"/>
                          <a:ea typeface="微軟正黑體" panose="020B0604030504040204" pitchFamily="34" charset="-120"/>
                        </a:rPr>
                        <a:t>～</a:t>
                      </a:r>
                      <a:r>
                        <a:rPr lang="en-US" altLang="zh-TW" sz="1800" dirty="0">
                          <a:latin typeface="微軟正黑體" panose="020B0604030504040204" pitchFamily="34" charset="-120"/>
                          <a:ea typeface="微軟正黑體" panose="020B0604030504040204" pitchFamily="34" charset="-120"/>
                        </a:rPr>
                        <a:t>2 </a:t>
                      </a:r>
                      <a:r>
                        <a:rPr lang="zh-TW" altLang="en-US" sz="1800" dirty="0">
                          <a:latin typeface="微軟正黑體" panose="020B0604030504040204" pitchFamily="34" charset="-120"/>
                          <a:ea typeface="微軟正黑體" panose="020B0604030504040204" pitchFamily="34" charset="-120"/>
                        </a:rPr>
                        <a:t>的順序</a:t>
                      </a:r>
                      <a:endParaRPr lang="zh-TW" altLang="en-US" sz="1800" b="1" dirty="0">
                        <a:latin typeface="微軟正黑體" panose="020B0604030504040204" pitchFamily="34" charset="-120"/>
                        <a:ea typeface="微軟正黑體" panose="020B0604030504040204" pitchFamily="34" charset="-120"/>
                        <a:cs typeface="Times New Roman" panose="02020603050405020304" pitchFamily="18" charset="0"/>
                      </a:endParaRPr>
                    </a:p>
                  </a:txBody>
                  <a:tcPr marL="91448" marR="91448" marT="45700" marB="45700" anchor="ctr"/>
                </a:tc>
                <a:extLst>
                  <a:ext uri="{0D108BD9-81ED-4DB2-BD59-A6C34878D82A}">
                    <a16:rowId xmlns:a16="http://schemas.microsoft.com/office/drawing/2014/main" val="10004"/>
                  </a:ext>
                </a:extLst>
              </a:tr>
              <a:tr h="324036">
                <a:tc>
                  <a:txBody>
                    <a:bodyPr/>
                    <a:lstStyle/>
                    <a:p>
                      <a:pPr algn="ctr"/>
                      <a:r>
                        <a:rPr lang="zh-TW" altLang="en-US" sz="1800" dirty="0">
                          <a:latin typeface="微軟正黑體" panose="020B0604030504040204" pitchFamily="34" charset="-120"/>
                          <a:ea typeface="微軟正黑體" panose="020B0604030504040204" pitchFamily="34" charset="-120"/>
                        </a:rPr>
                        <a:t>第八類學群</a:t>
                      </a:r>
                      <a:endParaRPr lang="zh-TW" altLang="en-US" sz="1800" b="0" dirty="0">
                        <a:latin typeface="微軟正黑體" panose="020B0604030504040204" pitchFamily="34" charset="-120"/>
                        <a:ea typeface="微軟正黑體" panose="020B0604030504040204" pitchFamily="34" charset="-120"/>
                        <a:cs typeface="Times New Roman" panose="02020603050405020304" pitchFamily="18" charset="0"/>
                      </a:endParaRPr>
                    </a:p>
                  </a:txBody>
                  <a:tcPr marL="91448" marR="91448" marT="45700" marB="45700" anchor="ctr"/>
                </a:tc>
                <a:tc>
                  <a:txBody>
                    <a:bodyPr/>
                    <a:lstStyle/>
                    <a:p>
                      <a:pPr algn="ctr"/>
                      <a:r>
                        <a:rPr kumimoji="0" lang="en-US" altLang="zh-TW" sz="1800" kern="1200" dirty="0">
                          <a:latin typeface="微軟正黑體" panose="020B0604030504040204" pitchFamily="34" charset="-120"/>
                          <a:ea typeface="微軟正黑體" panose="020B0604030504040204" pitchFamily="34" charset="-120"/>
                        </a:rPr>
                        <a:t>2</a:t>
                      </a:r>
                      <a:endParaRPr kumimoji="0" lang="zh-TW" altLang="en-US" sz="1800" kern="1200" dirty="0">
                        <a:solidFill>
                          <a:schemeClr val="dk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91448" marR="91448" marT="45700" marB="457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800" dirty="0">
                          <a:latin typeface="微軟正黑體" panose="020B0604030504040204" pitchFamily="34" charset="-120"/>
                          <a:ea typeface="微軟正黑體" panose="020B0604030504040204" pitchFamily="34" charset="-120"/>
                        </a:rPr>
                        <a:t>排</a:t>
                      </a:r>
                      <a:r>
                        <a:rPr lang="en-US" altLang="zh-TW" sz="1800" dirty="0">
                          <a:latin typeface="微軟正黑體" panose="020B0604030504040204" pitchFamily="34" charset="-120"/>
                          <a:ea typeface="微軟正黑體" panose="020B0604030504040204" pitchFamily="34" charset="-120"/>
                        </a:rPr>
                        <a:t>1</a:t>
                      </a:r>
                      <a:r>
                        <a:rPr lang="zh-TW" altLang="en-US" sz="1800" dirty="0">
                          <a:latin typeface="微軟正黑體" panose="020B0604030504040204" pitchFamily="34" charset="-120"/>
                          <a:ea typeface="微軟正黑體" panose="020B0604030504040204" pitchFamily="34" charset="-120"/>
                        </a:rPr>
                        <a:t>～</a:t>
                      </a:r>
                      <a:r>
                        <a:rPr lang="en-US" altLang="zh-TW" sz="1800" dirty="0">
                          <a:latin typeface="微軟正黑體" panose="020B0604030504040204" pitchFamily="34" charset="-120"/>
                          <a:ea typeface="微軟正黑體" panose="020B0604030504040204" pitchFamily="34" charset="-120"/>
                        </a:rPr>
                        <a:t>2 </a:t>
                      </a:r>
                      <a:r>
                        <a:rPr lang="zh-TW" altLang="en-US" sz="1800" dirty="0">
                          <a:latin typeface="微軟正黑體" panose="020B0604030504040204" pitchFamily="34" charset="-120"/>
                          <a:ea typeface="微軟正黑體" panose="020B0604030504040204" pitchFamily="34" charset="-120"/>
                        </a:rPr>
                        <a:t>的順序</a:t>
                      </a:r>
                      <a:endParaRPr lang="zh-TW" altLang="en-US" sz="1800" b="1" dirty="0">
                        <a:latin typeface="微軟正黑體" panose="020B0604030504040204" pitchFamily="34" charset="-120"/>
                        <a:ea typeface="微軟正黑體" panose="020B0604030504040204" pitchFamily="34" charset="-120"/>
                        <a:cs typeface="Times New Roman" panose="02020603050405020304" pitchFamily="18" charset="0"/>
                      </a:endParaRPr>
                    </a:p>
                  </a:txBody>
                  <a:tcPr marL="91448" marR="91448" marT="45700" marB="45700" anchor="ctr"/>
                </a:tc>
                <a:extLst>
                  <a:ext uri="{0D108BD9-81ED-4DB2-BD59-A6C34878D82A}">
                    <a16:rowId xmlns:a16="http://schemas.microsoft.com/office/drawing/2014/main" val="10005"/>
                  </a:ext>
                </a:extLst>
              </a:tr>
            </a:tbl>
          </a:graphicData>
        </a:graphic>
      </p:graphicFrame>
      <p:pic>
        <p:nvPicPr>
          <p:cNvPr id="18" name="圖片 17">
            <a:extLst>
              <a:ext uri="{FF2B5EF4-FFF2-40B4-BE49-F238E27FC236}">
                <a16:creationId xmlns:a16="http://schemas.microsoft.com/office/drawing/2014/main" id="{47FBD1E7-22DF-438A-A98A-F8D29ED1558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6929" y="204707"/>
            <a:ext cx="1771199" cy="540000"/>
          </a:xfrm>
          <a:prstGeom prst="rect">
            <a:avLst/>
          </a:prstGeom>
        </p:spPr>
      </p:pic>
      <p:sp>
        <p:nvSpPr>
          <p:cNvPr id="3" name="投影片編號版面配置區 2">
            <a:extLst>
              <a:ext uri="{FF2B5EF4-FFF2-40B4-BE49-F238E27FC236}">
                <a16:creationId xmlns:a16="http://schemas.microsoft.com/office/drawing/2014/main" id="{65F0900F-B1CF-498A-8CA9-EDA060268063}"/>
              </a:ext>
            </a:extLst>
          </p:cNvPr>
          <p:cNvSpPr>
            <a:spLocks noGrp="1"/>
          </p:cNvSpPr>
          <p:nvPr>
            <p:ph type="sldNum" sz="quarter" idx="12"/>
          </p:nvPr>
        </p:nvSpPr>
        <p:spPr/>
        <p:txBody>
          <a:bodyPr/>
          <a:lstStyle/>
          <a:p>
            <a:fld id="{ABC027CB-4B16-4B21-A276-8705E54D5316}" type="slidenum">
              <a:rPr lang="zh-CN" altLang="en-US" smtClean="0"/>
              <a:pPr/>
              <a:t>6</a:t>
            </a:fld>
            <a:endParaRPr lang="zh-CN" altLang="en-US"/>
          </a:p>
        </p:txBody>
      </p:sp>
    </p:spTree>
    <p:extLst>
      <p:ext uri="{BB962C8B-B14F-4D97-AF65-F5344CB8AC3E}">
        <p14:creationId xmlns:p14="http://schemas.microsoft.com/office/powerpoint/2010/main" val="418738276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14:presetBounceEnd="20000">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14:bounceEnd="20000">
                                          <p:cBhvr additive="base">
                                            <p:cTn id="7" dur="500" fill="hold"/>
                                            <p:tgtEl>
                                              <p:spTgt spid="36"/>
                                            </p:tgtEl>
                                            <p:attrNameLst>
                                              <p:attrName>ppt_x</p:attrName>
                                            </p:attrNameLst>
                                          </p:cBhvr>
                                          <p:tavLst>
                                            <p:tav tm="0">
                                              <p:val>
                                                <p:strVal val="1+#ppt_w/2"/>
                                              </p:val>
                                            </p:tav>
                                            <p:tav tm="100000">
                                              <p:val>
                                                <p:strVal val="#ppt_x"/>
                                              </p:val>
                                            </p:tav>
                                          </p:tavLst>
                                        </p:anim>
                                        <p:anim calcmode="lin" valueType="num" p14:bounceEnd="20000">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14:presetBounceEnd="20000">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14:bounceEnd="20000">
                                          <p:cBhvr additive="base">
                                            <p:cTn id="11" dur="500" fill="hold"/>
                                            <p:tgtEl>
                                              <p:spTgt spid="37"/>
                                            </p:tgtEl>
                                            <p:attrNameLst>
                                              <p:attrName>ppt_x</p:attrName>
                                            </p:attrNameLst>
                                          </p:cBhvr>
                                          <p:tavLst>
                                            <p:tav tm="0">
                                              <p:val>
                                                <p:strVal val="1+#ppt_w/2"/>
                                              </p:val>
                                            </p:tav>
                                            <p:tav tm="100000">
                                              <p:val>
                                                <p:strVal val="#ppt_x"/>
                                              </p:val>
                                            </p:tav>
                                          </p:tavLst>
                                        </p:anim>
                                        <p:anim calcmode="lin" valueType="num" p14:bounceEnd="20000">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14:presetBounceEnd="20000">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14:bounceEnd="20000">
                                          <p:cBhvr additive="base">
                                            <p:cTn id="15" dur="500" fill="hold"/>
                                            <p:tgtEl>
                                              <p:spTgt spid="39"/>
                                            </p:tgtEl>
                                            <p:attrNameLst>
                                              <p:attrName>ppt_x</p:attrName>
                                            </p:attrNameLst>
                                          </p:cBhvr>
                                          <p:tavLst>
                                            <p:tav tm="0">
                                              <p:val>
                                                <p:strVal val="1+#ppt_w/2"/>
                                              </p:val>
                                            </p:tav>
                                            <p:tav tm="100000">
                                              <p:val>
                                                <p:strVal val="#ppt_x"/>
                                              </p:val>
                                            </p:tav>
                                          </p:tavLst>
                                        </p:anim>
                                        <p:anim calcmode="lin" valueType="num" p14:bounceEnd="20000">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14:presetBounceEnd="20000">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14:bounceEnd="20000">
                                          <p:cBhvr additive="base">
                                            <p:cTn id="19" dur="500" fill="hold"/>
                                            <p:tgtEl>
                                              <p:spTgt spid="38"/>
                                            </p:tgtEl>
                                            <p:attrNameLst>
                                              <p:attrName>ppt_x</p:attrName>
                                            </p:attrNameLst>
                                          </p:cBhvr>
                                          <p:tavLst>
                                            <p:tav tm="0">
                                              <p:val>
                                                <p:strVal val="1+#ppt_w/2"/>
                                              </p:val>
                                            </p:tav>
                                            <p:tav tm="100000">
                                              <p:val>
                                                <p:strVal val="#ppt_x"/>
                                              </p:val>
                                            </p:tav>
                                          </p:tavLst>
                                        </p:anim>
                                        <p:anim calcmode="lin" valueType="num" p14:bounceEnd="20000">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1+#ppt_w/2"/>
                                              </p:val>
                                            </p:tav>
                                            <p:tav tm="100000">
                                              <p:val>
                                                <p:strVal val="#ppt_x"/>
                                              </p:val>
                                            </p:tav>
                                          </p:tavLst>
                                        </p:anim>
                                        <p:anim calcmode="lin" valueType="num">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1+#ppt_w/2"/>
                                              </p:val>
                                            </p:tav>
                                            <p:tav tm="100000">
                                              <p:val>
                                                <p:strVal val="#ppt_x"/>
                                              </p:val>
                                            </p:tav>
                                          </p:tavLst>
                                        </p:anim>
                                        <p:anim calcmode="lin" valueType="num">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1+#ppt_w/2"/>
                                              </p:val>
                                            </p:tav>
                                            <p:tav tm="100000">
                                              <p:val>
                                                <p:strVal val="#ppt_x"/>
                                              </p:val>
                                            </p:tav>
                                          </p:tavLst>
                                        </p:anim>
                                        <p:anim calcmode="lin" valueType="num">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1022191" y="576947"/>
            <a:ext cx="349448" cy="746713"/>
            <a:chOff x="4950565" y="2141272"/>
            <a:chExt cx="3094826" cy="2773962"/>
          </a:xfrm>
        </p:grpSpPr>
        <p:sp>
          <p:nvSpPr>
            <p:cNvPr id="22" name="椭圆 21"/>
            <p:cNvSpPr/>
            <p:nvPr/>
          </p:nvSpPr>
          <p:spPr>
            <a:xfrm>
              <a:off x="4950565" y="2141272"/>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23" name="椭圆 22"/>
            <p:cNvSpPr/>
            <p:nvPr/>
          </p:nvSpPr>
          <p:spPr>
            <a:xfrm>
              <a:off x="7893507" y="4763350"/>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grpSp>
      <p:sp>
        <p:nvSpPr>
          <p:cNvPr id="36" name="椭圆 35"/>
          <p:cNvSpPr/>
          <p:nvPr/>
        </p:nvSpPr>
        <p:spPr>
          <a:xfrm>
            <a:off x="1022191" y="174356"/>
            <a:ext cx="640419" cy="680410"/>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7" name="椭圆 36"/>
          <p:cNvSpPr/>
          <p:nvPr/>
        </p:nvSpPr>
        <p:spPr>
          <a:xfrm>
            <a:off x="526199" y="685039"/>
            <a:ext cx="429267" cy="429267"/>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8" name="椭圆 37"/>
          <p:cNvSpPr/>
          <p:nvPr/>
        </p:nvSpPr>
        <p:spPr>
          <a:xfrm>
            <a:off x="942371" y="1096817"/>
            <a:ext cx="226842" cy="226842"/>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9" name="椭圆 38"/>
          <p:cNvSpPr/>
          <p:nvPr/>
        </p:nvSpPr>
        <p:spPr>
          <a:xfrm>
            <a:off x="1242154" y="996120"/>
            <a:ext cx="293204" cy="293204"/>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Rectangle 50">
            <a:extLst>
              <a:ext uri="{FF2B5EF4-FFF2-40B4-BE49-F238E27FC236}">
                <a16:creationId xmlns:a16="http://schemas.microsoft.com/office/drawing/2014/main" id="{B19E1CFA-1077-47A5-8269-BADA5825BC72}"/>
              </a:ext>
            </a:extLst>
          </p:cNvPr>
          <p:cNvSpPr txBox="1">
            <a:spLocks noChangeArrowheads="1"/>
          </p:cNvSpPr>
          <p:nvPr/>
        </p:nvSpPr>
        <p:spPr bwMode="auto">
          <a:xfrm>
            <a:off x="3760854" y="246959"/>
            <a:ext cx="4534927" cy="6461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latinLnBrk="1" hangingPunct="0">
              <a:spcBef>
                <a:spcPct val="0"/>
              </a:spcBef>
              <a:spcAft>
                <a:spcPct val="0"/>
              </a:spcAft>
              <a:defRPr lang="zh-TW" altLang="zh-TW" sz="1200" kern="1200">
                <a:solidFill>
                  <a:schemeClr val="bg1"/>
                </a:solidFill>
                <a:latin typeface="+mj-lt"/>
                <a:ea typeface="HY견고딕" pitchFamily="18" charset="-127"/>
                <a:cs typeface="+mj-cs"/>
              </a:defRPr>
            </a:lvl1pPr>
            <a:lvl2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2pPr>
            <a:lvl3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3pPr>
            <a:lvl4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4pPr>
            <a:lvl5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5pPr>
            <a:lvl6pPr marL="457200" algn="l" rtl="0" fontAlgn="base" latinLnBrk="1">
              <a:spcBef>
                <a:spcPct val="0"/>
              </a:spcBef>
              <a:spcAft>
                <a:spcPct val="0"/>
              </a:spcAft>
              <a:defRPr sz="3600">
                <a:solidFill>
                  <a:schemeClr val="bg1"/>
                </a:solidFill>
                <a:latin typeface="Calibri" pitchFamily="34" charset="0"/>
                <a:ea typeface="HY견고딕" pitchFamily="18" charset="-127"/>
              </a:defRPr>
            </a:lvl6pPr>
            <a:lvl7pPr marL="914400" algn="l" rtl="0" fontAlgn="base" latinLnBrk="1">
              <a:spcBef>
                <a:spcPct val="0"/>
              </a:spcBef>
              <a:spcAft>
                <a:spcPct val="0"/>
              </a:spcAft>
              <a:defRPr sz="3600">
                <a:solidFill>
                  <a:schemeClr val="bg1"/>
                </a:solidFill>
                <a:latin typeface="Calibri" pitchFamily="34" charset="0"/>
                <a:ea typeface="HY견고딕" pitchFamily="18" charset="-127"/>
              </a:defRPr>
            </a:lvl7pPr>
            <a:lvl8pPr marL="1371600" algn="l" rtl="0" fontAlgn="base" latinLnBrk="1">
              <a:spcBef>
                <a:spcPct val="0"/>
              </a:spcBef>
              <a:spcAft>
                <a:spcPct val="0"/>
              </a:spcAft>
              <a:defRPr sz="3600">
                <a:solidFill>
                  <a:schemeClr val="bg1"/>
                </a:solidFill>
                <a:latin typeface="Calibri" pitchFamily="34" charset="0"/>
                <a:ea typeface="HY견고딕" pitchFamily="18" charset="-127"/>
              </a:defRPr>
            </a:lvl8pPr>
            <a:lvl9pPr marL="1828800" algn="l" rtl="0" fontAlgn="base" latinLnBrk="1">
              <a:spcBef>
                <a:spcPct val="0"/>
              </a:spcBef>
              <a:spcAft>
                <a:spcPct val="0"/>
              </a:spcAft>
              <a:defRPr sz="3600">
                <a:solidFill>
                  <a:schemeClr val="bg1"/>
                </a:solidFill>
                <a:latin typeface="Calibri" pitchFamily="34" charset="0"/>
                <a:ea typeface="HY견고딕" pitchFamily="18" charset="-127"/>
              </a:defRPr>
            </a:lvl9pPr>
          </a:lstStyle>
          <a:p>
            <a:pPr algn="ctr"/>
            <a:r>
              <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報名注意事項</a:t>
            </a:r>
            <a:r>
              <a:rPr lang="en-US" altLang="zh-TW"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a:t>
            </a:r>
            <a:r>
              <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續</a:t>
            </a:r>
            <a:r>
              <a:rPr lang="en-US" altLang="zh-TW"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a:t>
            </a:r>
            <a:endPar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endParaRPr>
          </a:p>
        </p:txBody>
      </p:sp>
      <p:grpSp>
        <p:nvGrpSpPr>
          <p:cNvPr id="13" name="群組 12">
            <a:extLst>
              <a:ext uri="{FF2B5EF4-FFF2-40B4-BE49-F238E27FC236}">
                <a16:creationId xmlns:a16="http://schemas.microsoft.com/office/drawing/2014/main" id="{7DD8F109-50CF-476B-942A-DE67AAE8AD0D}"/>
              </a:ext>
            </a:extLst>
          </p:cNvPr>
          <p:cNvGrpSpPr/>
          <p:nvPr/>
        </p:nvGrpSpPr>
        <p:grpSpPr>
          <a:xfrm>
            <a:off x="1840666" y="1086642"/>
            <a:ext cx="8510668" cy="5327620"/>
            <a:chOff x="1840666" y="876330"/>
            <a:chExt cx="8510668" cy="5327620"/>
          </a:xfrm>
        </p:grpSpPr>
        <p:sp>
          <p:nvSpPr>
            <p:cNvPr id="5" name="手繪多邊形: 圖案 4">
              <a:extLst>
                <a:ext uri="{FF2B5EF4-FFF2-40B4-BE49-F238E27FC236}">
                  <a16:creationId xmlns:a16="http://schemas.microsoft.com/office/drawing/2014/main" id="{C32B932A-F0B0-483E-839E-564A68348347}"/>
                </a:ext>
              </a:extLst>
            </p:cNvPr>
            <p:cNvSpPr/>
            <p:nvPr/>
          </p:nvSpPr>
          <p:spPr>
            <a:xfrm>
              <a:off x="1840666" y="1142010"/>
              <a:ext cx="8510668" cy="940790"/>
            </a:xfrm>
            <a:custGeom>
              <a:avLst/>
              <a:gdLst>
                <a:gd name="connsiteX0" fmla="*/ 0 w 8510668"/>
                <a:gd name="connsiteY0" fmla="*/ 0 h 1134000"/>
                <a:gd name="connsiteX1" fmla="*/ 8510668 w 8510668"/>
                <a:gd name="connsiteY1" fmla="*/ 0 h 1134000"/>
                <a:gd name="connsiteX2" fmla="*/ 8510668 w 8510668"/>
                <a:gd name="connsiteY2" fmla="*/ 1134000 h 1134000"/>
                <a:gd name="connsiteX3" fmla="*/ 0 w 8510668"/>
                <a:gd name="connsiteY3" fmla="*/ 1134000 h 1134000"/>
                <a:gd name="connsiteX4" fmla="*/ 0 w 8510668"/>
                <a:gd name="connsiteY4" fmla="*/ 0 h 113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10668" h="1134000">
                  <a:moveTo>
                    <a:pt x="0" y="0"/>
                  </a:moveTo>
                  <a:lnTo>
                    <a:pt x="8510668" y="0"/>
                  </a:lnTo>
                  <a:lnTo>
                    <a:pt x="8510668" y="1134000"/>
                  </a:lnTo>
                  <a:lnTo>
                    <a:pt x="0" y="1134000"/>
                  </a:lnTo>
                  <a:lnTo>
                    <a:pt x="0" y="0"/>
                  </a:lnTo>
                  <a:close/>
                </a:path>
              </a:pathLst>
            </a:custGeom>
            <a:ln>
              <a:solidFill>
                <a:schemeClr val="accent3"/>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60522" tIns="374904" rIns="288000" bIns="113792" numCol="1" spcCol="1270" anchor="t" anchorCtr="0">
              <a:noAutofit/>
            </a:bodyPr>
            <a:lstStyle/>
            <a:p>
              <a:pPr marL="171450" lvl="1" indent="-171450" algn="l" defTabSz="711200">
                <a:spcBef>
                  <a:spcPct val="0"/>
                </a:spcBef>
                <a:spcAft>
                  <a:spcPct val="15000"/>
                </a:spcAft>
                <a:buChar char="•"/>
              </a:pPr>
              <a:r>
                <a:rPr lang="zh-TW" altLang="en-US" sz="1600" kern="1200" dirty="0">
                  <a:latin typeface="微軟正黑體" panose="020B0604030504040204" pitchFamily="34" charset="-120"/>
                  <a:ea typeface="微軟正黑體" panose="020B0604030504040204" pitchFamily="34" charset="-120"/>
                </a:rPr>
                <a:t>推薦學校如同時設有普通科及綜合高中學術學程課程者，應合併計算每學群至多可推薦人數，並且一併辦理推薦。</a:t>
              </a:r>
            </a:p>
          </p:txBody>
        </p:sp>
        <p:sp>
          <p:nvSpPr>
            <p:cNvPr id="6" name="手繪多邊形: 圖案 5">
              <a:extLst>
                <a:ext uri="{FF2B5EF4-FFF2-40B4-BE49-F238E27FC236}">
                  <a16:creationId xmlns:a16="http://schemas.microsoft.com/office/drawing/2014/main" id="{45B99EB8-01BA-47E6-9246-38E89AA2CAE8}"/>
                </a:ext>
              </a:extLst>
            </p:cNvPr>
            <p:cNvSpPr/>
            <p:nvPr/>
          </p:nvSpPr>
          <p:spPr>
            <a:xfrm>
              <a:off x="2266199" y="876330"/>
              <a:ext cx="5957467" cy="531360"/>
            </a:xfrm>
            <a:custGeom>
              <a:avLst/>
              <a:gdLst>
                <a:gd name="connsiteX0" fmla="*/ 0 w 5957467"/>
                <a:gd name="connsiteY0" fmla="*/ 88562 h 531360"/>
                <a:gd name="connsiteX1" fmla="*/ 88562 w 5957467"/>
                <a:gd name="connsiteY1" fmla="*/ 0 h 531360"/>
                <a:gd name="connsiteX2" fmla="*/ 5868905 w 5957467"/>
                <a:gd name="connsiteY2" fmla="*/ 0 h 531360"/>
                <a:gd name="connsiteX3" fmla="*/ 5957467 w 5957467"/>
                <a:gd name="connsiteY3" fmla="*/ 88562 h 531360"/>
                <a:gd name="connsiteX4" fmla="*/ 5957467 w 5957467"/>
                <a:gd name="connsiteY4" fmla="*/ 442798 h 531360"/>
                <a:gd name="connsiteX5" fmla="*/ 5868905 w 5957467"/>
                <a:gd name="connsiteY5" fmla="*/ 531360 h 531360"/>
                <a:gd name="connsiteX6" fmla="*/ 88562 w 5957467"/>
                <a:gd name="connsiteY6" fmla="*/ 531360 h 531360"/>
                <a:gd name="connsiteX7" fmla="*/ 0 w 5957467"/>
                <a:gd name="connsiteY7" fmla="*/ 442798 h 531360"/>
                <a:gd name="connsiteX8" fmla="*/ 0 w 5957467"/>
                <a:gd name="connsiteY8" fmla="*/ 88562 h 531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57467" h="531360">
                  <a:moveTo>
                    <a:pt x="0" y="88562"/>
                  </a:moveTo>
                  <a:cubicBezTo>
                    <a:pt x="0" y="39651"/>
                    <a:pt x="39651" y="0"/>
                    <a:pt x="88562" y="0"/>
                  </a:cubicBezTo>
                  <a:lnTo>
                    <a:pt x="5868905" y="0"/>
                  </a:lnTo>
                  <a:cubicBezTo>
                    <a:pt x="5917816" y="0"/>
                    <a:pt x="5957467" y="39651"/>
                    <a:pt x="5957467" y="88562"/>
                  </a:cubicBezTo>
                  <a:lnTo>
                    <a:pt x="5957467" y="442798"/>
                  </a:lnTo>
                  <a:cubicBezTo>
                    <a:pt x="5957467" y="491709"/>
                    <a:pt x="5917816" y="531360"/>
                    <a:pt x="5868905" y="531360"/>
                  </a:cubicBezTo>
                  <a:lnTo>
                    <a:pt x="88562" y="531360"/>
                  </a:lnTo>
                  <a:cubicBezTo>
                    <a:pt x="39651" y="531360"/>
                    <a:pt x="0" y="491709"/>
                    <a:pt x="0" y="442798"/>
                  </a:cubicBezTo>
                  <a:lnTo>
                    <a:pt x="0" y="88562"/>
                  </a:lnTo>
                  <a:close/>
                </a:path>
              </a:pathLst>
            </a:custGeom>
            <a:solidFill>
              <a:schemeClr val="accent2"/>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251117" tIns="25939" rIns="251117" bIns="25939" numCol="1" spcCol="1270" anchor="ctr" anchorCtr="0">
              <a:noAutofit/>
            </a:bodyPr>
            <a:lstStyle/>
            <a:p>
              <a:pPr marL="0" lvl="0" indent="0" algn="l" defTabSz="889000">
                <a:spcBef>
                  <a:spcPct val="0"/>
                </a:spcBef>
                <a:buNone/>
              </a:pPr>
              <a:r>
                <a:rPr lang="en-US" altLang="zh-TW" sz="2000" b="1" kern="12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000" b="1" kern="1200" dirty="0">
                  <a:latin typeface="微軟正黑體" panose="020B0604030504040204" pitchFamily="34" charset="-120"/>
                  <a:ea typeface="微軟正黑體" panose="020B0604030504040204" pitchFamily="34" charset="-120"/>
                  <a:cs typeface="Times New Roman" panose="02020603050405020304" pitchFamily="18" charset="0"/>
                </a:rPr>
                <a:t>同時設有普通科及綜合高中學術學程</a:t>
              </a:r>
              <a:endParaRPr lang="zh-TW" altLang="en-US" sz="2000" b="1" kern="12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7" name="手繪多邊形: 圖案 6">
              <a:extLst>
                <a:ext uri="{FF2B5EF4-FFF2-40B4-BE49-F238E27FC236}">
                  <a16:creationId xmlns:a16="http://schemas.microsoft.com/office/drawing/2014/main" id="{AD3CFF57-0F5A-4B5F-86C1-9C6363CA2B56}"/>
                </a:ext>
              </a:extLst>
            </p:cNvPr>
            <p:cNvSpPr/>
            <p:nvPr/>
          </p:nvSpPr>
          <p:spPr>
            <a:xfrm>
              <a:off x="1840666" y="2530941"/>
              <a:ext cx="8510668" cy="749239"/>
            </a:xfrm>
            <a:custGeom>
              <a:avLst/>
              <a:gdLst>
                <a:gd name="connsiteX0" fmla="*/ 0 w 8510668"/>
                <a:gd name="connsiteY0" fmla="*/ 0 h 822150"/>
                <a:gd name="connsiteX1" fmla="*/ 8510668 w 8510668"/>
                <a:gd name="connsiteY1" fmla="*/ 0 h 822150"/>
                <a:gd name="connsiteX2" fmla="*/ 8510668 w 8510668"/>
                <a:gd name="connsiteY2" fmla="*/ 822150 h 822150"/>
                <a:gd name="connsiteX3" fmla="*/ 0 w 8510668"/>
                <a:gd name="connsiteY3" fmla="*/ 822150 h 822150"/>
                <a:gd name="connsiteX4" fmla="*/ 0 w 8510668"/>
                <a:gd name="connsiteY4" fmla="*/ 0 h 822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10668" h="822150">
                  <a:moveTo>
                    <a:pt x="0" y="0"/>
                  </a:moveTo>
                  <a:lnTo>
                    <a:pt x="8510668" y="0"/>
                  </a:lnTo>
                  <a:lnTo>
                    <a:pt x="8510668" y="822150"/>
                  </a:lnTo>
                  <a:lnTo>
                    <a:pt x="0" y="822150"/>
                  </a:lnTo>
                  <a:lnTo>
                    <a:pt x="0" y="0"/>
                  </a:lnTo>
                  <a:close/>
                </a:path>
              </a:pathLst>
            </a:custGeom>
            <a:ln>
              <a:solidFill>
                <a:schemeClr val="accent5"/>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60522" tIns="374904" rIns="288000" bIns="113792" numCol="1" spcCol="1270" anchor="t" anchorCtr="0">
              <a:noAutofit/>
            </a:bodyPr>
            <a:lstStyle/>
            <a:p>
              <a:pPr marL="171450" lvl="1" indent="-171450" algn="l" defTabSz="711200">
                <a:lnSpc>
                  <a:spcPct val="90000"/>
                </a:lnSpc>
                <a:spcBef>
                  <a:spcPct val="0"/>
                </a:spcBef>
                <a:spcAft>
                  <a:spcPct val="15000"/>
                </a:spcAft>
                <a:buChar char="•"/>
              </a:pPr>
              <a:r>
                <a:rPr lang="zh-TW" altLang="en-US" sz="1600" kern="1200">
                  <a:latin typeface="微軟正黑體" panose="020B0604030504040204" pitchFamily="34" charset="-120"/>
                  <a:ea typeface="微軟正黑體" panose="020B0604030504040204" pitchFamily="34" charset="-120"/>
                </a:rPr>
                <a:t>推薦學校具原住民身分之學生，得以一般生或原住民生身分擇一參加本招生。</a:t>
              </a:r>
              <a:endParaRPr lang="zh-TW" altLang="en-US" sz="1600" kern="1200" dirty="0">
                <a:latin typeface="微軟正黑體" panose="020B0604030504040204" pitchFamily="34" charset="-120"/>
                <a:ea typeface="微軟正黑體" panose="020B0604030504040204" pitchFamily="34" charset="-120"/>
              </a:endParaRPr>
            </a:p>
          </p:txBody>
        </p:sp>
        <p:sp>
          <p:nvSpPr>
            <p:cNvPr id="8" name="手繪多邊形: 圖案 7">
              <a:extLst>
                <a:ext uri="{FF2B5EF4-FFF2-40B4-BE49-F238E27FC236}">
                  <a16:creationId xmlns:a16="http://schemas.microsoft.com/office/drawing/2014/main" id="{3AA0F547-4127-45F5-B2B9-57E192BD24B0}"/>
                </a:ext>
              </a:extLst>
            </p:cNvPr>
            <p:cNvSpPr/>
            <p:nvPr/>
          </p:nvSpPr>
          <p:spPr>
            <a:xfrm>
              <a:off x="2266199" y="2290661"/>
              <a:ext cx="5957467" cy="531360"/>
            </a:xfrm>
            <a:custGeom>
              <a:avLst/>
              <a:gdLst>
                <a:gd name="connsiteX0" fmla="*/ 0 w 5957467"/>
                <a:gd name="connsiteY0" fmla="*/ 88562 h 531360"/>
                <a:gd name="connsiteX1" fmla="*/ 88562 w 5957467"/>
                <a:gd name="connsiteY1" fmla="*/ 0 h 531360"/>
                <a:gd name="connsiteX2" fmla="*/ 5868905 w 5957467"/>
                <a:gd name="connsiteY2" fmla="*/ 0 h 531360"/>
                <a:gd name="connsiteX3" fmla="*/ 5957467 w 5957467"/>
                <a:gd name="connsiteY3" fmla="*/ 88562 h 531360"/>
                <a:gd name="connsiteX4" fmla="*/ 5957467 w 5957467"/>
                <a:gd name="connsiteY4" fmla="*/ 442798 h 531360"/>
                <a:gd name="connsiteX5" fmla="*/ 5868905 w 5957467"/>
                <a:gd name="connsiteY5" fmla="*/ 531360 h 531360"/>
                <a:gd name="connsiteX6" fmla="*/ 88562 w 5957467"/>
                <a:gd name="connsiteY6" fmla="*/ 531360 h 531360"/>
                <a:gd name="connsiteX7" fmla="*/ 0 w 5957467"/>
                <a:gd name="connsiteY7" fmla="*/ 442798 h 531360"/>
                <a:gd name="connsiteX8" fmla="*/ 0 w 5957467"/>
                <a:gd name="connsiteY8" fmla="*/ 88562 h 531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57467" h="531360">
                  <a:moveTo>
                    <a:pt x="0" y="88562"/>
                  </a:moveTo>
                  <a:cubicBezTo>
                    <a:pt x="0" y="39651"/>
                    <a:pt x="39651" y="0"/>
                    <a:pt x="88562" y="0"/>
                  </a:cubicBezTo>
                  <a:lnTo>
                    <a:pt x="5868905" y="0"/>
                  </a:lnTo>
                  <a:cubicBezTo>
                    <a:pt x="5917816" y="0"/>
                    <a:pt x="5957467" y="39651"/>
                    <a:pt x="5957467" y="88562"/>
                  </a:cubicBezTo>
                  <a:lnTo>
                    <a:pt x="5957467" y="442798"/>
                  </a:lnTo>
                  <a:cubicBezTo>
                    <a:pt x="5957467" y="491709"/>
                    <a:pt x="5917816" y="531360"/>
                    <a:pt x="5868905" y="531360"/>
                  </a:cubicBezTo>
                  <a:lnTo>
                    <a:pt x="88562" y="531360"/>
                  </a:lnTo>
                  <a:cubicBezTo>
                    <a:pt x="39651" y="531360"/>
                    <a:pt x="0" y="491709"/>
                    <a:pt x="0" y="442798"/>
                  </a:cubicBezTo>
                  <a:lnTo>
                    <a:pt x="0" y="88562"/>
                  </a:lnTo>
                  <a:close/>
                </a:path>
              </a:pathLst>
            </a:custGeom>
            <a:solidFill>
              <a:schemeClr val="accent5"/>
            </a:solid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251117" tIns="25939" rIns="251117" bIns="25939" numCol="1" spcCol="1270" anchor="ctr" anchorCtr="0">
              <a:noAutofit/>
            </a:bodyPr>
            <a:lstStyle/>
            <a:p>
              <a:pPr marL="0" lvl="0" indent="0" algn="l" defTabSz="889000">
                <a:spcBef>
                  <a:spcPct val="0"/>
                </a:spcBef>
                <a:buNone/>
              </a:pPr>
              <a:r>
                <a:rPr lang="en-US" altLang="zh-TW" sz="2000" b="1" kern="12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000" b="1" kern="1200" dirty="0">
                  <a:latin typeface="微軟正黑體" panose="020B0604030504040204" pitchFamily="34" charset="-120"/>
                  <a:ea typeface="微軟正黑體" panose="020B0604030504040204" pitchFamily="34" charset="-120"/>
                </a:rPr>
                <a:t>原住民身分</a:t>
              </a:r>
              <a:r>
                <a:rPr lang="zh-TW" altLang="en-US" sz="2000" b="1" kern="1200" dirty="0">
                  <a:latin typeface="微軟正黑體" panose="020B0604030504040204" pitchFamily="34" charset="-120"/>
                  <a:ea typeface="微軟正黑體" panose="020B0604030504040204" pitchFamily="34" charset="-120"/>
                </a:rPr>
                <a:t>學生</a:t>
              </a:r>
            </a:p>
          </p:txBody>
        </p:sp>
        <p:sp>
          <p:nvSpPr>
            <p:cNvPr id="9" name="手繪多邊形: 圖案 8">
              <a:extLst>
                <a:ext uri="{FF2B5EF4-FFF2-40B4-BE49-F238E27FC236}">
                  <a16:creationId xmlns:a16="http://schemas.microsoft.com/office/drawing/2014/main" id="{C965B149-3321-4186-998B-BCF65F50CA06}"/>
                </a:ext>
              </a:extLst>
            </p:cNvPr>
            <p:cNvSpPr/>
            <p:nvPr/>
          </p:nvSpPr>
          <p:spPr>
            <a:xfrm>
              <a:off x="1840666" y="3735021"/>
              <a:ext cx="8510668" cy="1333931"/>
            </a:xfrm>
            <a:custGeom>
              <a:avLst/>
              <a:gdLst>
                <a:gd name="connsiteX0" fmla="*/ 0 w 8510668"/>
                <a:gd name="connsiteY0" fmla="*/ 0 h 1587600"/>
                <a:gd name="connsiteX1" fmla="*/ 8510668 w 8510668"/>
                <a:gd name="connsiteY1" fmla="*/ 0 h 1587600"/>
                <a:gd name="connsiteX2" fmla="*/ 8510668 w 8510668"/>
                <a:gd name="connsiteY2" fmla="*/ 1587600 h 1587600"/>
                <a:gd name="connsiteX3" fmla="*/ 0 w 8510668"/>
                <a:gd name="connsiteY3" fmla="*/ 1587600 h 1587600"/>
                <a:gd name="connsiteX4" fmla="*/ 0 w 8510668"/>
                <a:gd name="connsiteY4" fmla="*/ 0 h 158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10668" h="1587600">
                  <a:moveTo>
                    <a:pt x="0" y="0"/>
                  </a:moveTo>
                  <a:lnTo>
                    <a:pt x="8510668" y="0"/>
                  </a:lnTo>
                  <a:lnTo>
                    <a:pt x="8510668" y="1587600"/>
                  </a:lnTo>
                  <a:lnTo>
                    <a:pt x="0" y="1587600"/>
                  </a:lnTo>
                  <a:lnTo>
                    <a:pt x="0" y="0"/>
                  </a:lnTo>
                  <a:close/>
                </a:path>
              </a:pathLst>
            </a:custGeom>
            <a:ln>
              <a:solidFill>
                <a:schemeClr val="accent3"/>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60522" tIns="374904" rIns="288000" bIns="128016" numCol="1" spcCol="1270" anchor="t" anchorCtr="0">
              <a:noAutofit/>
            </a:bodyPr>
            <a:lstStyle/>
            <a:p>
              <a:pPr marL="171450" lvl="1" indent="-171450" algn="just" defTabSz="800100">
                <a:lnSpc>
                  <a:spcPct val="110000"/>
                </a:lnSpc>
                <a:spcBef>
                  <a:spcPct val="0"/>
                </a:spcBef>
                <a:spcAft>
                  <a:spcPct val="15000"/>
                </a:spcAft>
                <a:buChar char="•"/>
              </a:pPr>
              <a:r>
                <a:rPr lang="zh-TW" altLang="zh-TW" sz="1800" b="1" kern="1200" dirty="0">
                  <a:latin typeface="微軟正黑體" pitchFamily="34" charset="-120"/>
                  <a:ea typeface="微軟正黑體" pitchFamily="34" charset="-120"/>
                  <a:cs typeface="Times New Roman" pitchFamily="18" charset="0"/>
                </a:rPr>
                <a:t>「</a:t>
              </a:r>
              <a:r>
                <a:rPr lang="en-US" altLang="zh-TW" sz="1800" b="1" kern="1200" dirty="0">
                  <a:latin typeface="微軟正黑體" pitchFamily="34" charset="-120"/>
                  <a:ea typeface="微軟正黑體" pitchFamily="34" charset="-120"/>
                  <a:cs typeface="Times New Roman" pitchFamily="18" charset="0"/>
                </a:rPr>
                <a:t>111</a:t>
              </a:r>
              <a:r>
                <a:rPr lang="zh-TW" altLang="zh-TW" sz="1800" b="1" kern="1200" dirty="0">
                  <a:latin typeface="微軟正黑體" pitchFamily="34" charset="-120"/>
                  <a:ea typeface="微軟正黑體" pitchFamily="34" charset="-120"/>
                  <a:cs typeface="Times New Roman" pitchFamily="18" charset="0"/>
                </a:rPr>
                <a:t>學年度大學辦理特殊選才招生計畫」</a:t>
              </a:r>
              <a:r>
                <a:rPr lang="zh-TW" sz="1800" b="1" kern="1200" dirty="0">
                  <a:latin typeface="微軟正黑體" pitchFamily="34" charset="-120"/>
                  <a:ea typeface="微軟正黑體" pitchFamily="34" charset="-120"/>
                  <a:cs typeface="Times New Roman" pitchFamily="18" charset="0"/>
                </a:rPr>
                <a:t>及「</a:t>
              </a:r>
              <a:r>
                <a:rPr lang="en-US" sz="1800" b="1" kern="1200" dirty="0">
                  <a:latin typeface="微軟正黑體" pitchFamily="34" charset="-120"/>
                  <a:ea typeface="微軟正黑體" pitchFamily="34" charset="-120"/>
                  <a:cs typeface="Times New Roman" pitchFamily="18" charset="0"/>
                </a:rPr>
                <a:t>111</a:t>
              </a:r>
              <a:r>
                <a:rPr lang="zh-TW" sz="1800" b="1" kern="1200" dirty="0">
                  <a:latin typeface="微軟正黑體" pitchFamily="34" charset="-120"/>
                  <a:ea typeface="微軟正黑體" pitchFamily="34" charset="-120"/>
                  <a:cs typeface="Times New Roman" pitchFamily="18" charset="0"/>
                </a:rPr>
                <a:t>學年度科技校院四年制及專科學校二年制特殊選才入學聯合招生」</a:t>
              </a:r>
              <a:r>
                <a:rPr lang="zh-TW" sz="1800" kern="1200" dirty="0">
                  <a:latin typeface="微軟正黑體" pitchFamily="34" charset="-120"/>
                  <a:ea typeface="微軟正黑體" pitchFamily="34" charset="-120"/>
                  <a:cs typeface="Times New Roman" pitchFamily="18" charset="0"/>
                </a:rPr>
                <a:t>錄取並完成報到，且未依限放棄入學資格之考生</a:t>
              </a:r>
              <a:r>
                <a:rPr lang="zh-TW" altLang="zh-TW" sz="1800" kern="1200" dirty="0">
                  <a:latin typeface="微軟正黑體" pitchFamily="34" charset="-120"/>
                  <a:ea typeface="微軟正黑體" pitchFamily="34" charset="-120"/>
                  <a:cs typeface="Times New Roman" pitchFamily="18" charset="0"/>
                </a:rPr>
                <a:t>，一律不得</a:t>
              </a:r>
              <a:r>
                <a:rPr lang="zh-TW" altLang="en-US" sz="1800" kern="1200" dirty="0">
                  <a:latin typeface="微軟正黑體" pitchFamily="34" charset="-120"/>
                  <a:ea typeface="微軟正黑體" pitchFamily="34" charset="-120"/>
                  <a:cs typeface="Times New Roman" pitchFamily="18" charset="0"/>
                </a:rPr>
                <a:t>報名本學年度大學</a:t>
              </a:r>
              <a:r>
                <a:rPr lang="zh-TW" altLang="zh-TW" sz="1800" kern="1200" dirty="0">
                  <a:latin typeface="微軟正黑體" pitchFamily="34" charset="-120"/>
                  <a:ea typeface="微軟正黑體" pitchFamily="34" charset="-120"/>
                  <a:cs typeface="Times New Roman" pitchFamily="18" charset="0"/>
                </a:rPr>
                <a:t>「</a:t>
              </a:r>
              <a:r>
                <a:rPr lang="zh-TW" altLang="en-US" sz="1800" kern="1200" dirty="0">
                  <a:latin typeface="微軟正黑體" pitchFamily="34" charset="-120"/>
                  <a:ea typeface="微軟正黑體" pitchFamily="34" charset="-120"/>
                  <a:cs typeface="Times New Roman" pitchFamily="18" charset="0"/>
                </a:rPr>
                <a:t>繁星推薦</a:t>
              </a:r>
              <a:r>
                <a:rPr lang="zh-TW" altLang="zh-TW" sz="1800" kern="1200" dirty="0">
                  <a:latin typeface="微軟正黑體" pitchFamily="34" charset="-120"/>
                  <a:ea typeface="微軟正黑體" pitchFamily="34" charset="-120"/>
                  <a:cs typeface="Times New Roman" pitchFamily="18" charset="0"/>
                </a:rPr>
                <a:t>」</a:t>
              </a:r>
              <a:r>
                <a:rPr lang="zh-TW" altLang="en-US" sz="1800" kern="1200" dirty="0">
                  <a:latin typeface="微軟正黑體" pitchFamily="34" charset="-120"/>
                  <a:ea typeface="微軟正黑體" pitchFamily="34" charset="-120"/>
                  <a:cs typeface="Times New Roman" pitchFamily="18" charset="0"/>
                </a:rPr>
                <a:t>招生</a:t>
              </a:r>
              <a:r>
                <a:rPr lang="zh-TW" altLang="zh-TW" sz="1800" kern="1200" dirty="0">
                  <a:latin typeface="微軟正黑體" pitchFamily="34" charset="-120"/>
                  <a:ea typeface="微軟正黑體" pitchFamily="34" charset="-120"/>
                  <a:cs typeface="Times New Roman" pitchFamily="18" charset="0"/>
                </a:rPr>
                <a:t>。</a:t>
              </a:r>
              <a:endParaRPr lang="zh-TW" altLang="en-US" sz="1800" kern="1200" dirty="0">
                <a:latin typeface="微軟正黑體" panose="020B0604030504040204" pitchFamily="34" charset="-120"/>
                <a:ea typeface="微軟正黑體" panose="020B0604030504040204" pitchFamily="34" charset="-120"/>
              </a:endParaRPr>
            </a:p>
          </p:txBody>
        </p:sp>
        <p:sp>
          <p:nvSpPr>
            <p:cNvPr id="10" name="手繪多邊形: 圖案 9">
              <a:extLst>
                <a:ext uri="{FF2B5EF4-FFF2-40B4-BE49-F238E27FC236}">
                  <a16:creationId xmlns:a16="http://schemas.microsoft.com/office/drawing/2014/main" id="{8069AC82-8C66-40B1-BCE2-304DE1568490}"/>
                </a:ext>
              </a:extLst>
            </p:cNvPr>
            <p:cNvSpPr/>
            <p:nvPr/>
          </p:nvSpPr>
          <p:spPr>
            <a:xfrm>
              <a:off x="2266199" y="3507441"/>
              <a:ext cx="5957467" cy="531360"/>
            </a:xfrm>
            <a:custGeom>
              <a:avLst/>
              <a:gdLst>
                <a:gd name="connsiteX0" fmla="*/ 0 w 5957467"/>
                <a:gd name="connsiteY0" fmla="*/ 88562 h 531360"/>
                <a:gd name="connsiteX1" fmla="*/ 88562 w 5957467"/>
                <a:gd name="connsiteY1" fmla="*/ 0 h 531360"/>
                <a:gd name="connsiteX2" fmla="*/ 5868905 w 5957467"/>
                <a:gd name="connsiteY2" fmla="*/ 0 h 531360"/>
                <a:gd name="connsiteX3" fmla="*/ 5957467 w 5957467"/>
                <a:gd name="connsiteY3" fmla="*/ 88562 h 531360"/>
                <a:gd name="connsiteX4" fmla="*/ 5957467 w 5957467"/>
                <a:gd name="connsiteY4" fmla="*/ 442798 h 531360"/>
                <a:gd name="connsiteX5" fmla="*/ 5868905 w 5957467"/>
                <a:gd name="connsiteY5" fmla="*/ 531360 h 531360"/>
                <a:gd name="connsiteX6" fmla="*/ 88562 w 5957467"/>
                <a:gd name="connsiteY6" fmla="*/ 531360 h 531360"/>
                <a:gd name="connsiteX7" fmla="*/ 0 w 5957467"/>
                <a:gd name="connsiteY7" fmla="*/ 442798 h 531360"/>
                <a:gd name="connsiteX8" fmla="*/ 0 w 5957467"/>
                <a:gd name="connsiteY8" fmla="*/ 88562 h 531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57467" h="531360">
                  <a:moveTo>
                    <a:pt x="0" y="88562"/>
                  </a:moveTo>
                  <a:cubicBezTo>
                    <a:pt x="0" y="39651"/>
                    <a:pt x="39651" y="0"/>
                    <a:pt x="88562" y="0"/>
                  </a:cubicBezTo>
                  <a:lnTo>
                    <a:pt x="5868905" y="0"/>
                  </a:lnTo>
                  <a:cubicBezTo>
                    <a:pt x="5917816" y="0"/>
                    <a:pt x="5957467" y="39651"/>
                    <a:pt x="5957467" y="88562"/>
                  </a:cubicBezTo>
                  <a:lnTo>
                    <a:pt x="5957467" y="442798"/>
                  </a:lnTo>
                  <a:cubicBezTo>
                    <a:pt x="5957467" y="491709"/>
                    <a:pt x="5917816" y="531360"/>
                    <a:pt x="5868905" y="531360"/>
                  </a:cubicBezTo>
                  <a:lnTo>
                    <a:pt x="88562" y="531360"/>
                  </a:lnTo>
                  <a:cubicBezTo>
                    <a:pt x="39651" y="531360"/>
                    <a:pt x="0" y="491709"/>
                    <a:pt x="0" y="442798"/>
                  </a:cubicBezTo>
                  <a:lnTo>
                    <a:pt x="0" y="88562"/>
                  </a:lnTo>
                  <a:close/>
                </a:path>
              </a:pathLst>
            </a:custGeom>
            <a:solidFill>
              <a:schemeClr val="accent2"/>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txBody>
            <a:bodyPr spcFirstLastPara="0" vert="horz" wrap="square" lIns="251117" tIns="25939" rIns="251117" bIns="25939" numCol="1" spcCol="1270" anchor="ctr" anchorCtr="0">
              <a:noAutofit/>
            </a:bodyPr>
            <a:lstStyle/>
            <a:p>
              <a:pPr marL="0" lvl="0" indent="0" algn="l" defTabSz="889000">
                <a:spcBef>
                  <a:spcPct val="0"/>
                </a:spcBef>
                <a:buNone/>
              </a:pPr>
              <a:r>
                <a:rPr lang="en-US" altLang="zh-TW" sz="2000" b="1" kern="1200" dirty="0">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000" b="1" kern="1200" dirty="0">
                  <a:latin typeface="微軟正黑體" pitchFamily="34" charset="-120"/>
                  <a:ea typeface="微軟正黑體" pitchFamily="34" charset="-120"/>
                  <a:cs typeface="Times New Roman" pitchFamily="18" charset="0"/>
                </a:rPr>
                <a:t>特殊選才</a:t>
              </a:r>
              <a:r>
                <a:rPr lang="zh-TW" altLang="en-US" sz="2000" b="1" kern="1200" dirty="0">
                  <a:latin typeface="微軟正黑體" pitchFamily="34" charset="-120"/>
                  <a:ea typeface="微軟正黑體" pitchFamily="34" charset="-120"/>
                  <a:cs typeface="Times New Roman" pitchFamily="18" charset="0"/>
                </a:rPr>
                <a:t>招生</a:t>
              </a:r>
              <a:endParaRPr lang="zh-TW" altLang="en-US" sz="2000" b="1" kern="1200" dirty="0">
                <a:latin typeface="微軟正黑體" panose="020B0604030504040204" pitchFamily="34" charset="-120"/>
                <a:ea typeface="微軟正黑體" panose="020B0604030504040204" pitchFamily="34" charset="-120"/>
              </a:endParaRPr>
            </a:p>
          </p:txBody>
        </p:sp>
        <p:sp>
          <p:nvSpPr>
            <p:cNvPr id="11" name="手繪多邊形: 圖案 10">
              <a:extLst>
                <a:ext uri="{FF2B5EF4-FFF2-40B4-BE49-F238E27FC236}">
                  <a16:creationId xmlns:a16="http://schemas.microsoft.com/office/drawing/2014/main" id="{DFD14D99-9A18-4846-9C31-7D73A9D13AC5}"/>
                </a:ext>
              </a:extLst>
            </p:cNvPr>
            <p:cNvSpPr/>
            <p:nvPr/>
          </p:nvSpPr>
          <p:spPr>
            <a:xfrm>
              <a:off x="1840666" y="5492043"/>
              <a:ext cx="8510668" cy="711907"/>
            </a:xfrm>
            <a:custGeom>
              <a:avLst/>
              <a:gdLst>
                <a:gd name="connsiteX0" fmla="*/ 0 w 8510668"/>
                <a:gd name="connsiteY0" fmla="*/ 0 h 822150"/>
                <a:gd name="connsiteX1" fmla="*/ 8510668 w 8510668"/>
                <a:gd name="connsiteY1" fmla="*/ 0 h 822150"/>
                <a:gd name="connsiteX2" fmla="*/ 8510668 w 8510668"/>
                <a:gd name="connsiteY2" fmla="*/ 822150 h 822150"/>
                <a:gd name="connsiteX3" fmla="*/ 0 w 8510668"/>
                <a:gd name="connsiteY3" fmla="*/ 822150 h 822150"/>
                <a:gd name="connsiteX4" fmla="*/ 0 w 8510668"/>
                <a:gd name="connsiteY4" fmla="*/ 0 h 822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10668" h="822150">
                  <a:moveTo>
                    <a:pt x="0" y="0"/>
                  </a:moveTo>
                  <a:lnTo>
                    <a:pt x="8510668" y="0"/>
                  </a:lnTo>
                  <a:lnTo>
                    <a:pt x="8510668" y="822150"/>
                  </a:lnTo>
                  <a:lnTo>
                    <a:pt x="0" y="822150"/>
                  </a:lnTo>
                  <a:lnTo>
                    <a:pt x="0" y="0"/>
                  </a:lnTo>
                  <a:close/>
                </a:path>
              </a:pathLst>
            </a:custGeom>
          </p:spPr>
          <p:style>
            <a:lnRef idx="2">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60522" tIns="374904" rIns="180000" bIns="113792" numCol="1" spcCol="1270" anchor="t" anchorCtr="0">
              <a:noAutofit/>
            </a:bodyPr>
            <a:lstStyle/>
            <a:p>
              <a:pPr marL="171450" lvl="1" indent="-171450" algn="l" defTabSz="711200">
                <a:lnSpc>
                  <a:spcPct val="90000"/>
                </a:lnSpc>
                <a:spcBef>
                  <a:spcPct val="0"/>
                </a:spcBef>
                <a:spcAft>
                  <a:spcPts val="840"/>
                </a:spcAft>
                <a:buChar char="•"/>
              </a:pPr>
              <a:r>
                <a:rPr lang="zh-TW" altLang="en-US" sz="1600" b="0" kern="1200" dirty="0">
                  <a:latin typeface="微軟正黑體" panose="020B0604030504040204" pitchFamily="34" charset="-120"/>
                  <a:ea typeface="微軟正黑體" panose="020B0604030504040204" pitchFamily="34" charset="-120"/>
                </a:rPr>
                <a:t>本選項可查詢推薦學校於報名系統內作業歷程記錄。</a:t>
              </a:r>
              <a:endParaRPr lang="zh-TW" altLang="zh-TW" sz="1600" b="0" kern="1200" dirty="0">
                <a:latin typeface="微軟正黑體" panose="020B0604030504040204" pitchFamily="34" charset="-120"/>
                <a:ea typeface="微軟正黑體" panose="020B0604030504040204" pitchFamily="34" charset="-120"/>
              </a:endParaRPr>
            </a:p>
          </p:txBody>
        </p:sp>
        <p:sp>
          <p:nvSpPr>
            <p:cNvPr id="12" name="手繪多邊形: 圖案 11">
              <a:extLst>
                <a:ext uri="{FF2B5EF4-FFF2-40B4-BE49-F238E27FC236}">
                  <a16:creationId xmlns:a16="http://schemas.microsoft.com/office/drawing/2014/main" id="{FE7FD406-2A80-430B-8FF9-27DDE3313D94}"/>
                </a:ext>
              </a:extLst>
            </p:cNvPr>
            <p:cNvSpPr/>
            <p:nvPr/>
          </p:nvSpPr>
          <p:spPr>
            <a:xfrm>
              <a:off x="2266199" y="5255908"/>
              <a:ext cx="5957467" cy="531360"/>
            </a:xfrm>
            <a:custGeom>
              <a:avLst/>
              <a:gdLst>
                <a:gd name="connsiteX0" fmla="*/ 0 w 5957467"/>
                <a:gd name="connsiteY0" fmla="*/ 88562 h 531360"/>
                <a:gd name="connsiteX1" fmla="*/ 88562 w 5957467"/>
                <a:gd name="connsiteY1" fmla="*/ 0 h 531360"/>
                <a:gd name="connsiteX2" fmla="*/ 5868905 w 5957467"/>
                <a:gd name="connsiteY2" fmla="*/ 0 h 531360"/>
                <a:gd name="connsiteX3" fmla="*/ 5957467 w 5957467"/>
                <a:gd name="connsiteY3" fmla="*/ 88562 h 531360"/>
                <a:gd name="connsiteX4" fmla="*/ 5957467 w 5957467"/>
                <a:gd name="connsiteY4" fmla="*/ 442798 h 531360"/>
                <a:gd name="connsiteX5" fmla="*/ 5868905 w 5957467"/>
                <a:gd name="connsiteY5" fmla="*/ 531360 h 531360"/>
                <a:gd name="connsiteX6" fmla="*/ 88562 w 5957467"/>
                <a:gd name="connsiteY6" fmla="*/ 531360 h 531360"/>
                <a:gd name="connsiteX7" fmla="*/ 0 w 5957467"/>
                <a:gd name="connsiteY7" fmla="*/ 442798 h 531360"/>
                <a:gd name="connsiteX8" fmla="*/ 0 w 5957467"/>
                <a:gd name="connsiteY8" fmla="*/ 88562 h 531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57467" h="531360">
                  <a:moveTo>
                    <a:pt x="0" y="88562"/>
                  </a:moveTo>
                  <a:cubicBezTo>
                    <a:pt x="0" y="39651"/>
                    <a:pt x="39651" y="0"/>
                    <a:pt x="88562" y="0"/>
                  </a:cubicBezTo>
                  <a:lnTo>
                    <a:pt x="5868905" y="0"/>
                  </a:lnTo>
                  <a:cubicBezTo>
                    <a:pt x="5917816" y="0"/>
                    <a:pt x="5957467" y="39651"/>
                    <a:pt x="5957467" y="88562"/>
                  </a:cubicBezTo>
                  <a:lnTo>
                    <a:pt x="5957467" y="442798"/>
                  </a:lnTo>
                  <a:cubicBezTo>
                    <a:pt x="5957467" y="491709"/>
                    <a:pt x="5917816" y="531360"/>
                    <a:pt x="5868905" y="531360"/>
                  </a:cubicBezTo>
                  <a:lnTo>
                    <a:pt x="88562" y="531360"/>
                  </a:lnTo>
                  <a:cubicBezTo>
                    <a:pt x="39651" y="531360"/>
                    <a:pt x="0" y="491709"/>
                    <a:pt x="0" y="442798"/>
                  </a:cubicBezTo>
                  <a:lnTo>
                    <a:pt x="0" y="88562"/>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251117" tIns="25939" rIns="251117" bIns="25939" numCol="1" spcCol="1270" anchor="ctr" anchorCtr="0">
              <a:noAutofit/>
            </a:bodyPr>
            <a:lstStyle/>
            <a:p>
              <a:pPr marL="0" lvl="0" indent="0" algn="l" defTabSz="889000">
                <a:spcBef>
                  <a:spcPct val="0"/>
                </a:spcBef>
                <a:buNone/>
              </a:pPr>
              <a:r>
                <a:rPr lang="en-US" altLang="zh-TW" sz="2000" b="1" kern="1200" dirty="0">
                  <a:latin typeface="微軟正黑體" panose="020B0604030504040204" pitchFamily="34" charset="-120"/>
                  <a:ea typeface="微軟正黑體" panose="020B0604030504040204" pitchFamily="34" charset="-120"/>
                </a:rPr>
                <a:t>※</a:t>
              </a:r>
              <a:r>
                <a:rPr lang="zh-TW" altLang="en-US" sz="2000" b="1" kern="1200" dirty="0">
                  <a:latin typeface="微軟正黑體" panose="020B0604030504040204" pitchFamily="34" charset="-120"/>
                  <a:ea typeface="微軟正黑體" panose="020B0604030504040204" pitchFamily="34" charset="-120"/>
                </a:rPr>
                <a:t>主選單</a:t>
              </a:r>
              <a:r>
                <a:rPr lang="zh-TW" altLang="zh-TW" sz="2000" b="1" kern="1200" dirty="0">
                  <a:latin typeface="微軟正黑體" panose="020B0604030504040204" pitchFamily="34" charset="-120"/>
                  <a:ea typeface="微軟正黑體" panose="020B0604030504040204" pitchFamily="34" charset="-120"/>
                </a:rPr>
                <a:t>新增「</a:t>
              </a:r>
              <a:r>
                <a:rPr lang="zh-TW" altLang="en-US" sz="2000" b="1" kern="1200" dirty="0">
                  <a:latin typeface="微軟正黑體" panose="020B0604030504040204" pitchFamily="34" charset="-120"/>
                  <a:ea typeface="微軟正黑體" panose="020B0604030504040204" pitchFamily="34" charset="-120"/>
                </a:rPr>
                <a:t>學校報名歷程</a:t>
              </a:r>
              <a:r>
                <a:rPr lang="zh-TW" altLang="zh-TW" sz="2000" b="1" kern="1200" dirty="0">
                  <a:latin typeface="微軟正黑體" panose="020B0604030504040204" pitchFamily="34" charset="-120"/>
                  <a:ea typeface="微軟正黑體" panose="020B0604030504040204" pitchFamily="34" charset="-120"/>
                </a:rPr>
                <a:t>」</a:t>
              </a:r>
              <a:r>
                <a:rPr lang="zh-TW" altLang="en-US" sz="2000" b="1" kern="1200" dirty="0">
                  <a:latin typeface="微軟正黑體" panose="020B0604030504040204" pitchFamily="34" charset="-120"/>
                  <a:ea typeface="微軟正黑體" panose="020B0604030504040204" pitchFamily="34" charset="-120"/>
                </a:rPr>
                <a:t>選項</a:t>
              </a:r>
              <a:endParaRPr lang="zh-TW" altLang="zh-TW" sz="2000" b="1" kern="1200" dirty="0">
                <a:latin typeface="微軟正黑體" panose="020B0604030504040204" pitchFamily="34" charset="-120"/>
                <a:ea typeface="微軟正黑體" panose="020B0604030504040204" pitchFamily="34" charset="-120"/>
              </a:endParaRPr>
            </a:p>
          </p:txBody>
        </p:sp>
      </p:grpSp>
      <p:pic>
        <p:nvPicPr>
          <p:cNvPr id="56" name="圖片 55">
            <a:extLst>
              <a:ext uri="{FF2B5EF4-FFF2-40B4-BE49-F238E27FC236}">
                <a16:creationId xmlns:a16="http://schemas.microsoft.com/office/drawing/2014/main" id="{0F25D283-2996-4435-B529-E06FEB4843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800000">
            <a:off x="1557865" y="5427216"/>
            <a:ext cx="609369" cy="609369"/>
          </a:xfrm>
          <a:prstGeom prst="rect">
            <a:avLst/>
          </a:prstGeom>
        </p:spPr>
      </p:pic>
      <p:pic>
        <p:nvPicPr>
          <p:cNvPr id="25" name="圖片 24">
            <a:extLst>
              <a:ext uri="{FF2B5EF4-FFF2-40B4-BE49-F238E27FC236}">
                <a16:creationId xmlns:a16="http://schemas.microsoft.com/office/drawing/2014/main" id="{7B8409CB-0583-4246-941C-A9C78725CDE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06929" y="204707"/>
            <a:ext cx="1771199" cy="540000"/>
          </a:xfrm>
          <a:prstGeom prst="rect">
            <a:avLst/>
          </a:prstGeom>
        </p:spPr>
      </p:pic>
      <p:sp>
        <p:nvSpPr>
          <p:cNvPr id="3" name="投影片編號版面配置區 2">
            <a:extLst>
              <a:ext uri="{FF2B5EF4-FFF2-40B4-BE49-F238E27FC236}">
                <a16:creationId xmlns:a16="http://schemas.microsoft.com/office/drawing/2014/main" id="{0218DACA-EAAD-4A16-8217-3829ACCCD4DD}"/>
              </a:ext>
            </a:extLst>
          </p:cNvPr>
          <p:cNvSpPr>
            <a:spLocks noGrp="1"/>
          </p:cNvSpPr>
          <p:nvPr>
            <p:ph type="sldNum" sz="quarter" idx="12"/>
          </p:nvPr>
        </p:nvSpPr>
        <p:spPr/>
        <p:txBody>
          <a:bodyPr/>
          <a:lstStyle/>
          <a:p>
            <a:fld id="{ABC027CB-4B16-4B21-A276-8705E54D5316}" type="slidenum">
              <a:rPr lang="zh-CN" altLang="en-US" smtClean="0"/>
              <a:pPr/>
              <a:t>7</a:t>
            </a:fld>
            <a:endParaRPr lang="zh-CN" altLang="en-US"/>
          </a:p>
        </p:txBody>
      </p:sp>
    </p:spTree>
    <p:extLst>
      <p:ext uri="{BB962C8B-B14F-4D97-AF65-F5344CB8AC3E}">
        <p14:creationId xmlns:p14="http://schemas.microsoft.com/office/powerpoint/2010/main" val="1742985412"/>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14:presetBounceEnd="20000">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14:bounceEnd="20000">
                                          <p:cBhvr additive="base">
                                            <p:cTn id="7" dur="500" fill="hold"/>
                                            <p:tgtEl>
                                              <p:spTgt spid="36"/>
                                            </p:tgtEl>
                                            <p:attrNameLst>
                                              <p:attrName>ppt_x</p:attrName>
                                            </p:attrNameLst>
                                          </p:cBhvr>
                                          <p:tavLst>
                                            <p:tav tm="0">
                                              <p:val>
                                                <p:strVal val="1+#ppt_w/2"/>
                                              </p:val>
                                            </p:tav>
                                            <p:tav tm="100000">
                                              <p:val>
                                                <p:strVal val="#ppt_x"/>
                                              </p:val>
                                            </p:tav>
                                          </p:tavLst>
                                        </p:anim>
                                        <p:anim calcmode="lin" valueType="num" p14:bounceEnd="20000">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14:presetBounceEnd="20000">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14:bounceEnd="20000">
                                          <p:cBhvr additive="base">
                                            <p:cTn id="11" dur="500" fill="hold"/>
                                            <p:tgtEl>
                                              <p:spTgt spid="37"/>
                                            </p:tgtEl>
                                            <p:attrNameLst>
                                              <p:attrName>ppt_x</p:attrName>
                                            </p:attrNameLst>
                                          </p:cBhvr>
                                          <p:tavLst>
                                            <p:tav tm="0">
                                              <p:val>
                                                <p:strVal val="1+#ppt_w/2"/>
                                              </p:val>
                                            </p:tav>
                                            <p:tav tm="100000">
                                              <p:val>
                                                <p:strVal val="#ppt_x"/>
                                              </p:val>
                                            </p:tav>
                                          </p:tavLst>
                                        </p:anim>
                                        <p:anim calcmode="lin" valueType="num" p14:bounceEnd="20000">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14:presetBounceEnd="20000">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14:bounceEnd="20000">
                                          <p:cBhvr additive="base">
                                            <p:cTn id="15" dur="500" fill="hold"/>
                                            <p:tgtEl>
                                              <p:spTgt spid="39"/>
                                            </p:tgtEl>
                                            <p:attrNameLst>
                                              <p:attrName>ppt_x</p:attrName>
                                            </p:attrNameLst>
                                          </p:cBhvr>
                                          <p:tavLst>
                                            <p:tav tm="0">
                                              <p:val>
                                                <p:strVal val="1+#ppt_w/2"/>
                                              </p:val>
                                            </p:tav>
                                            <p:tav tm="100000">
                                              <p:val>
                                                <p:strVal val="#ppt_x"/>
                                              </p:val>
                                            </p:tav>
                                          </p:tavLst>
                                        </p:anim>
                                        <p:anim calcmode="lin" valueType="num" p14:bounceEnd="20000">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14:presetBounceEnd="20000">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14:bounceEnd="20000">
                                          <p:cBhvr additive="base">
                                            <p:cTn id="19" dur="500" fill="hold"/>
                                            <p:tgtEl>
                                              <p:spTgt spid="38"/>
                                            </p:tgtEl>
                                            <p:attrNameLst>
                                              <p:attrName>ppt_x</p:attrName>
                                            </p:attrNameLst>
                                          </p:cBhvr>
                                          <p:tavLst>
                                            <p:tav tm="0">
                                              <p:val>
                                                <p:strVal val="1+#ppt_w/2"/>
                                              </p:val>
                                            </p:tav>
                                            <p:tav tm="100000">
                                              <p:val>
                                                <p:strVal val="#ppt_x"/>
                                              </p:val>
                                            </p:tav>
                                          </p:tavLst>
                                        </p:anim>
                                        <p:anim calcmode="lin" valueType="num" p14:bounceEnd="20000">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1+#ppt_w/2"/>
                                              </p:val>
                                            </p:tav>
                                            <p:tav tm="100000">
                                              <p:val>
                                                <p:strVal val="#ppt_x"/>
                                              </p:val>
                                            </p:tav>
                                          </p:tavLst>
                                        </p:anim>
                                        <p:anim calcmode="lin" valueType="num">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1+#ppt_w/2"/>
                                              </p:val>
                                            </p:tav>
                                            <p:tav tm="100000">
                                              <p:val>
                                                <p:strVal val="#ppt_x"/>
                                              </p:val>
                                            </p:tav>
                                          </p:tavLst>
                                        </p:anim>
                                        <p:anim calcmode="lin" valueType="num">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1+#ppt_w/2"/>
                                              </p:val>
                                            </p:tav>
                                            <p:tav tm="100000">
                                              <p:val>
                                                <p:strVal val="#ppt_x"/>
                                              </p:val>
                                            </p:tav>
                                          </p:tavLst>
                                        </p:anim>
                                        <p:anim calcmode="lin" valueType="num">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1283517" y="576947"/>
            <a:ext cx="349448" cy="746713"/>
            <a:chOff x="4950565" y="2141272"/>
            <a:chExt cx="3094826" cy="2773962"/>
          </a:xfrm>
        </p:grpSpPr>
        <p:sp>
          <p:nvSpPr>
            <p:cNvPr id="22" name="椭圆 21"/>
            <p:cNvSpPr/>
            <p:nvPr/>
          </p:nvSpPr>
          <p:spPr>
            <a:xfrm>
              <a:off x="4950565" y="2141272"/>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23" name="椭圆 22"/>
            <p:cNvSpPr/>
            <p:nvPr/>
          </p:nvSpPr>
          <p:spPr>
            <a:xfrm>
              <a:off x="7893507" y="4763350"/>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grpSp>
      <p:sp>
        <p:nvSpPr>
          <p:cNvPr id="36" name="椭圆 35"/>
          <p:cNvSpPr/>
          <p:nvPr/>
        </p:nvSpPr>
        <p:spPr>
          <a:xfrm>
            <a:off x="1283517" y="174356"/>
            <a:ext cx="640419" cy="680410"/>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7" name="椭圆 36"/>
          <p:cNvSpPr/>
          <p:nvPr/>
        </p:nvSpPr>
        <p:spPr>
          <a:xfrm>
            <a:off x="787525" y="685039"/>
            <a:ext cx="429267" cy="429267"/>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8" name="椭圆 37"/>
          <p:cNvSpPr/>
          <p:nvPr/>
        </p:nvSpPr>
        <p:spPr>
          <a:xfrm>
            <a:off x="1203697" y="1096817"/>
            <a:ext cx="226842" cy="226842"/>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9" name="椭圆 38"/>
          <p:cNvSpPr/>
          <p:nvPr/>
        </p:nvSpPr>
        <p:spPr>
          <a:xfrm>
            <a:off x="1503480" y="996120"/>
            <a:ext cx="293204" cy="293204"/>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Rectangle 50">
            <a:extLst>
              <a:ext uri="{FF2B5EF4-FFF2-40B4-BE49-F238E27FC236}">
                <a16:creationId xmlns:a16="http://schemas.microsoft.com/office/drawing/2014/main" id="{B19E1CFA-1077-47A5-8269-BADA5825BC72}"/>
              </a:ext>
            </a:extLst>
          </p:cNvPr>
          <p:cNvSpPr txBox="1">
            <a:spLocks noChangeArrowheads="1"/>
          </p:cNvSpPr>
          <p:nvPr/>
        </p:nvSpPr>
        <p:spPr bwMode="auto">
          <a:xfrm>
            <a:off x="3760854" y="246959"/>
            <a:ext cx="4534927" cy="6461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latinLnBrk="1" hangingPunct="0">
              <a:spcBef>
                <a:spcPct val="0"/>
              </a:spcBef>
              <a:spcAft>
                <a:spcPct val="0"/>
              </a:spcAft>
              <a:defRPr lang="zh-TW" altLang="zh-TW" sz="1200" kern="1200">
                <a:solidFill>
                  <a:schemeClr val="bg1"/>
                </a:solidFill>
                <a:latin typeface="+mj-lt"/>
                <a:ea typeface="HY견고딕" pitchFamily="18" charset="-127"/>
                <a:cs typeface="+mj-cs"/>
              </a:defRPr>
            </a:lvl1pPr>
            <a:lvl2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2pPr>
            <a:lvl3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3pPr>
            <a:lvl4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4pPr>
            <a:lvl5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5pPr>
            <a:lvl6pPr marL="457200" algn="l" rtl="0" fontAlgn="base" latinLnBrk="1">
              <a:spcBef>
                <a:spcPct val="0"/>
              </a:spcBef>
              <a:spcAft>
                <a:spcPct val="0"/>
              </a:spcAft>
              <a:defRPr sz="3600">
                <a:solidFill>
                  <a:schemeClr val="bg1"/>
                </a:solidFill>
                <a:latin typeface="Calibri" pitchFamily="34" charset="0"/>
                <a:ea typeface="HY견고딕" pitchFamily="18" charset="-127"/>
              </a:defRPr>
            </a:lvl6pPr>
            <a:lvl7pPr marL="914400" algn="l" rtl="0" fontAlgn="base" latinLnBrk="1">
              <a:spcBef>
                <a:spcPct val="0"/>
              </a:spcBef>
              <a:spcAft>
                <a:spcPct val="0"/>
              </a:spcAft>
              <a:defRPr sz="3600">
                <a:solidFill>
                  <a:schemeClr val="bg1"/>
                </a:solidFill>
                <a:latin typeface="Calibri" pitchFamily="34" charset="0"/>
                <a:ea typeface="HY견고딕" pitchFamily="18" charset="-127"/>
              </a:defRPr>
            </a:lvl7pPr>
            <a:lvl8pPr marL="1371600" algn="l" rtl="0" fontAlgn="base" latinLnBrk="1">
              <a:spcBef>
                <a:spcPct val="0"/>
              </a:spcBef>
              <a:spcAft>
                <a:spcPct val="0"/>
              </a:spcAft>
              <a:defRPr sz="3600">
                <a:solidFill>
                  <a:schemeClr val="bg1"/>
                </a:solidFill>
                <a:latin typeface="Calibri" pitchFamily="34" charset="0"/>
                <a:ea typeface="HY견고딕" pitchFamily="18" charset="-127"/>
              </a:defRPr>
            </a:lvl8pPr>
            <a:lvl9pPr marL="1828800" algn="l" rtl="0" fontAlgn="base" latinLnBrk="1">
              <a:spcBef>
                <a:spcPct val="0"/>
              </a:spcBef>
              <a:spcAft>
                <a:spcPct val="0"/>
              </a:spcAft>
              <a:defRPr sz="3600">
                <a:solidFill>
                  <a:schemeClr val="bg1"/>
                </a:solidFill>
                <a:latin typeface="Calibri" pitchFamily="34" charset="0"/>
                <a:ea typeface="HY견고딕" pitchFamily="18" charset="-127"/>
              </a:defRPr>
            </a:lvl9pPr>
          </a:lstStyle>
          <a:p>
            <a:pPr algn="ctr"/>
            <a:r>
              <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報名注意事項</a:t>
            </a:r>
            <a:r>
              <a:rPr lang="en-US" altLang="zh-TW"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a:t>
            </a:r>
            <a:r>
              <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續</a:t>
            </a:r>
            <a:r>
              <a:rPr lang="en-US" altLang="zh-TW" sz="3600" b="1" dirty="0">
                <a:solidFill>
                  <a:srgbClr val="003366"/>
                </a:solidFill>
                <a:latin typeface="Microsoft YaHei" panose="020B0503020204020204" pitchFamily="34" charset="-122"/>
                <a:ea typeface="Microsoft YaHei" panose="020B0503020204020204" pitchFamily="34" charset="-122"/>
                <a:cs typeface="Times New Roman" pitchFamily="18" charset="0"/>
              </a:rPr>
              <a:t>)</a:t>
            </a:r>
            <a:endPar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endParaRPr>
          </a:p>
        </p:txBody>
      </p:sp>
      <p:sp>
        <p:nvSpPr>
          <p:cNvPr id="13" name="Text Box 166">
            <a:extLst>
              <a:ext uri="{FF2B5EF4-FFF2-40B4-BE49-F238E27FC236}">
                <a16:creationId xmlns:a16="http://schemas.microsoft.com/office/drawing/2014/main" id="{A528579F-A483-4C87-91B5-0E9B1F0480B9}"/>
              </a:ext>
            </a:extLst>
          </p:cNvPr>
          <p:cNvSpPr txBox="1">
            <a:spLocks noChangeArrowheads="1"/>
          </p:cNvSpPr>
          <p:nvPr/>
        </p:nvSpPr>
        <p:spPr bwMode="auto">
          <a:xfrm>
            <a:off x="2179351" y="3239823"/>
            <a:ext cx="7356728" cy="1733808"/>
          </a:xfrm>
          <a:prstGeom prst="rect">
            <a:avLst/>
          </a:prstGeom>
          <a:noFill/>
          <a:ln>
            <a:noFill/>
          </a:ln>
          <a:extLst/>
        </p:spPr>
        <p:style>
          <a:lnRef idx="2">
            <a:schemeClr val="accent6"/>
          </a:lnRef>
          <a:fillRef idx="1">
            <a:schemeClr val="lt1"/>
          </a:fillRef>
          <a:effectRef idx="0">
            <a:schemeClr val="accent6"/>
          </a:effectRef>
          <a:fontRef idx="minor">
            <a:schemeClr val="dk1"/>
          </a:fontRef>
        </p:style>
        <p:txBody>
          <a:bodyPr wrap="square">
            <a:spAutoFit/>
          </a:bodyPr>
          <a:lstStyle>
            <a:lvl1pPr marL="182563" indent="-182563" eaLnBrk="0" hangingPunct="0">
              <a:defRPr kumimoji="1" b="1">
                <a:solidFill>
                  <a:schemeClr val="tx1"/>
                </a:solidFill>
                <a:latin typeface="Arial" pitchFamily="34" charset="0"/>
                <a:ea typeface="산돌고딕B" pitchFamily="18" charset="-127"/>
              </a:defRPr>
            </a:lvl1pPr>
            <a:lvl2pPr marL="742950" indent="-285750" eaLnBrk="0" hangingPunct="0">
              <a:defRPr kumimoji="1" b="1">
                <a:solidFill>
                  <a:schemeClr val="tx1"/>
                </a:solidFill>
                <a:latin typeface="Arial" pitchFamily="34" charset="0"/>
                <a:ea typeface="산돌고딕B" pitchFamily="18" charset="-127"/>
              </a:defRPr>
            </a:lvl2pPr>
            <a:lvl3pPr marL="1143000" indent="-228600" eaLnBrk="0" hangingPunct="0">
              <a:defRPr kumimoji="1" b="1">
                <a:solidFill>
                  <a:schemeClr val="tx1"/>
                </a:solidFill>
                <a:latin typeface="Arial" pitchFamily="34" charset="0"/>
                <a:ea typeface="산돌고딕B" pitchFamily="18" charset="-127"/>
              </a:defRPr>
            </a:lvl3pPr>
            <a:lvl4pPr marL="1600200" indent="-228600" eaLnBrk="0" hangingPunct="0">
              <a:defRPr kumimoji="1" b="1">
                <a:solidFill>
                  <a:schemeClr val="tx1"/>
                </a:solidFill>
                <a:latin typeface="Arial" pitchFamily="34" charset="0"/>
                <a:ea typeface="산돌고딕B" pitchFamily="18" charset="-127"/>
              </a:defRPr>
            </a:lvl4pPr>
            <a:lvl5pPr marL="2057400" indent="-228600" eaLnBrk="0" hangingPunct="0">
              <a:defRPr kumimoji="1" b="1">
                <a:solidFill>
                  <a:schemeClr val="tx1"/>
                </a:solidFill>
                <a:latin typeface="Arial" pitchFamily="34" charset="0"/>
                <a:ea typeface="산돌고딕B" pitchFamily="18" charset="-127"/>
              </a:defRPr>
            </a:lvl5pPr>
            <a:lvl6pPr marL="2514600" indent="-228600" algn="r" eaLnBrk="0" fontAlgn="base" latinLnBrk="1" hangingPunct="0">
              <a:spcBef>
                <a:spcPct val="0"/>
              </a:spcBef>
              <a:spcAft>
                <a:spcPct val="0"/>
              </a:spcAft>
              <a:defRPr kumimoji="1" b="1">
                <a:solidFill>
                  <a:schemeClr val="tx1"/>
                </a:solidFill>
                <a:latin typeface="Arial" pitchFamily="34" charset="0"/>
                <a:ea typeface="산돌고딕B" pitchFamily="18" charset="-127"/>
              </a:defRPr>
            </a:lvl6pPr>
            <a:lvl7pPr marL="2971800" indent="-228600" algn="r" eaLnBrk="0" fontAlgn="base" latinLnBrk="1" hangingPunct="0">
              <a:spcBef>
                <a:spcPct val="0"/>
              </a:spcBef>
              <a:spcAft>
                <a:spcPct val="0"/>
              </a:spcAft>
              <a:defRPr kumimoji="1" b="1">
                <a:solidFill>
                  <a:schemeClr val="tx1"/>
                </a:solidFill>
                <a:latin typeface="Arial" pitchFamily="34" charset="0"/>
                <a:ea typeface="산돌고딕B" pitchFamily="18" charset="-127"/>
              </a:defRPr>
            </a:lvl7pPr>
            <a:lvl8pPr marL="3429000" indent="-228600" algn="r" eaLnBrk="0" fontAlgn="base" latinLnBrk="1" hangingPunct="0">
              <a:spcBef>
                <a:spcPct val="0"/>
              </a:spcBef>
              <a:spcAft>
                <a:spcPct val="0"/>
              </a:spcAft>
              <a:defRPr kumimoji="1" b="1">
                <a:solidFill>
                  <a:schemeClr val="tx1"/>
                </a:solidFill>
                <a:latin typeface="Arial" pitchFamily="34" charset="0"/>
                <a:ea typeface="산돌고딕B" pitchFamily="18" charset="-127"/>
              </a:defRPr>
            </a:lvl8pPr>
            <a:lvl9pPr marL="3886200" indent="-228600" algn="r" eaLnBrk="0" fontAlgn="base" latinLnBrk="1" hangingPunct="0">
              <a:spcBef>
                <a:spcPct val="0"/>
              </a:spcBef>
              <a:spcAft>
                <a:spcPct val="0"/>
              </a:spcAft>
              <a:defRPr kumimoji="1" b="1">
                <a:solidFill>
                  <a:schemeClr val="tx1"/>
                </a:solidFill>
                <a:latin typeface="Arial" pitchFamily="34" charset="0"/>
                <a:ea typeface="산돌고딕B" pitchFamily="18" charset="-127"/>
              </a:defRPr>
            </a:lvl9pPr>
          </a:lstStyle>
          <a:p>
            <a:pPr marL="285750" indent="-285750" eaLnBrk="1" hangingPunct="1">
              <a:lnSpc>
                <a:spcPts val="3200"/>
              </a:lnSpc>
              <a:buSzPct val="70000"/>
              <a:buFont typeface="Wingdings" panose="05000000000000000000" pitchFamily="2" charset="2"/>
              <a:buChar char="l"/>
            </a:pPr>
            <a:r>
              <a:rPr kumimoji="0" lang="zh-TW" altLang="en-US" sz="2800" dirty="0">
                <a:solidFill>
                  <a:srgbClr val="0000FF"/>
                </a:solidFill>
                <a:latin typeface="微軟正黑體" panose="020B0604030504040204" pitchFamily="34" charset="-120"/>
                <a:ea typeface="微軟正黑體" panose="020B0604030504040204" pitchFamily="34" charset="-120"/>
              </a:rPr>
              <a:t>報名資料回覆表</a:t>
            </a:r>
            <a:endParaRPr kumimoji="0" lang="en-US" altLang="zh-TW" sz="2800" dirty="0">
              <a:solidFill>
                <a:srgbClr val="0000FF"/>
              </a:solidFill>
              <a:latin typeface="微軟正黑體" panose="020B0604030504040204" pitchFamily="34" charset="-120"/>
              <a:ea typeface="微軟正黑體" panose="020B0604030504040204" pitchFamily="34" charset="-120"/>
            </a:endParaRPr>
          </a:p>
          <a:p>
            <a:pPr marL="285750" indent="-285750">
              <a:lnSpc>
                <a:spcPts val="3200"/>
              </a:lnSpc>
              <a:buSzPct val="70000"/>
              <a:buFont typeface="Wingdings" panose="05000000000000000000" pitchFamily="2" charset="2"/>
              <a:buChar char="l"/>
            </a:pPr>
            <a:r>
              <a:rPr kumimoji="0" lang="zh-TW" altLang="zh-TW" sz="2800" dirty="0">
                <a:solidFill>
                  <a:srgbClr val="0000FF"/>
                </a:solidFill>
                <a:latin typeface="微軟正黑體" panose="020B0604030504040204" pitchFamily="34" charset="-120"/>
                <a:ea typeface="微軟正黑體" panose="020B0604030504040204" pitchFamily="34" charset="-120"/>
              </a:rPr>
              <a:t>低收</a:t>
            </a:r>
            <a:r>
              <a:rPr kumimoji="0" lang="zh-TW" altLang="en-US" sz="2800" dirty="0">
                <a:solidFill>
                  <a:srgbClr val="0000FF"/>
                </a:solidFill>
                <a:latin typeface="微軟正黑體" panose="020B0604030504040204" pitchFamily="34" charset="-120"/>
                <a:ea typeface="微軟正黑體" panose="020B0604030504040204" pitchFamily="34" charset="-120"/>
              </a:rPr>
              <a:t>入戶</a:t>
            </a:r>
            <a:r>
              <a:rPr kumimoji="0" lang="en-US" altLang="zh-TW" sz="2800" dirty="0">
                <a:solidFill>
                  <a:srgbClr val="0000FF"/>
                </a:solidFill>
                <a:latin typeface="微軟正黑體" panose="020B0604030504040204" pitchFamily="34" charset="-120"/>
                <a:ea typeface="微軟正黑體" panose="020B0604030504040204" pitchFamily="34" charset="-120"/>
              </a:rPr>
              <a:t>/</a:t>
            </a:r>
            <a:r>
              <a:rPr kumimoji="0" lang="zh-TW" altLang="en-US" sz="2800" dirty="0">
                <a:solidFill>
                  <a:srgbClr val="0000FF"/>
                </a:solidFill>
                <a:latin typeface="微軟正黑體" panose="020B0604030504040204" pitchFamily="34" charset="-120"/>
                <a:ea typeface="微軟正黑體" panose="020B0604030504040204" pitchFamily="34" charset="-120"/>
              </a:rPr>
              <a:t>中低收入戶</a:t>
            </a:r>
            <a:r>
              <a:rPr kumimoji="0" lang="zh-TW" altLang="zh-TW" sz="2800" dirty="0">
                <a:solidFill>
                  <a:srgbClr val="0000FF"/>
                </a:solidFill>
                <a:latin typeface="微軟正黑體" panose="020B0604030504040204" pitchFamily="34" charset="-120"/>
                <a:ea typeface="微軟正黑體" panose="020B0604030504040204" pitchFamily="34" charset="-120"/>
              </a:rPr>
              <a:t>考生清單</a:t>
            </a:r>
            <a:endParaRPr kumimoji="0" lang="en-US" altLang="zh-TW" sz="2800" dirty="0">
              <a:solidFill>
                <a:srgbClr val="0000FF"/>
              </a:solidFill>
              <a:latin typeface="微軟正黑體" panose="020B0604030504040204" pitchFamily="34" charset="-120"/>
              <a:ea typeface="微軟正黑體" panose="020B0604030504040204" pitchFamily="34" charset="-120"/>
            </a:endParaRPr>
          </a:p>
          <a:p>
            <a:pPr marL="285750" indent="-285750">
              <a:lnSpc>
                <a:spcPts val="3200"/>
              </a:lnSpc>
              <a:buSzPct val="70000"/>
              <a:buFont typeface="Wingdings" panose="05000000000000000000" pitchFamily="2" charset="2"/>
              <a:buChar char="l"/>
            </a:pPr>
            <a:r>
              <a:rPr kumimoji="0" lang="zh-TW" altLang="en-US" sz="2800" dirty="0">
                <a:solidFill>
                  <a:srgbClr val="0000FF"/>
                </a:solidFill>
                <a:latin typeface="微軟正黑體" panose="020B0604030504040204" pitchFamily="34" charset="-120"/>
                <a:ea typeface="微軟正黑體" panose="020B0604030504040204" pitchFamily="34" charset="-120"/>
              </a:rPr>
              <a:t>原住民考生清單</a:t>
            </a:r>
            <a:endParaRPr kumimoji="0" lang="en-US" altLang="zh-TW" sz="2800" dirty="0">
              <a:solidFill>
                <a:srgbClr val="0000FF"/>
              </a:solidFill>
              <a:latin typeface="微軟正黑體" panose="020B0604030504040204" pitchFamily="34" charset="-120"/>
              <a:ea typeface="微軟正黑體" panose="020B0604030504040204" pitchFamily="34" charset="-120"/>
            </a:endParaRPr>
          </a:p>
          <a:p>
            <a:pPr marL="285750" indent="-285750">
              <a:lnSpc>
                <a:spcPts val="3200"/>
              </a:lnSpc>
              <a:buSzPct val="70000"/>
              <a:buFont typeface="Wingdings" panose="05000000000000000000" pitchFamily="2" charset="2"/>
              <a:buChar char="l"/>
            </a:pPr>
            <a:r>
              <a:rPr kumimoji="0" lang="zh-TW" altLang="zh-TW" sz="2800" dirty="0">
                <a:solidFill>
                  <a:srgbClr val="0000FF"/>
                </a:solidFill>
                <a:latin typeface="微軟正黑體" panose="020B0604030504040204" pitchFamily="34" charset="-120"/>
                <a:ea typeface="微軟正黑體" panose="020B0604030504040204" pitchFamily="34" charset="-120"/>
              </a:rPr>
              <a:t>姓名</a:t>
            </a:r>
            <a:r>
              <a:rPr kumimoji="0" lang="zh-TW" altLang="en-US" sz="2800" dirty="0">
                <a:solidFill>
                  <a:srgbClr val="0000FF"/>
                </a:solidFill>
                <a:latin typeface="微軟正黑體" panose="020B0604030504040204" pitchFamily="34" charset="-120"/>
                <a:ea typeface="微軟正黑體" panose="020B0604030504040204" pitchFamily="34" charset="-120"/>
              </a:rPr>
              <a:t>、身分證號碼</a:t>
            </a:r>
            <a:r>
              <a:rPr kumimoji="0" lang="zh-TW" altLang="zh-TW" sz="2800" dirty="0">
                <a:solidFill>
                  <a:srgbClr val="0000FF"/>
                </a:solidFill>
                <a:latin typeface="微軟正黑體" panose="020B0604030504040204" pitchFamily="34" charset="-120"/>
                <a:ea typeface="微軟正黑體" panose="020B0604030504040204" pitchFamily="34" charset="-120"/>
              </a:rPr>
              <a:t>變更申請表</a:t>
            </a:r>
            <a:r>
              <a:rPr kumimoji="0" lang="en-US" altLang="zh-TW" sz="2800" dirty="0">
                <a:solidFill>
                  <a:srgbClr val="0000FF"/>
                </a:solidFill>
                <a:latin typeface="微軟正黑體" panose="020B0604030504040204" pitchFamily="34" charset="-120"/>
                <a:ea typeface="微軟正黑體" panose="020B0604030504040204" pitchFamily="34" charset="-120"/>
              </a:rPr>
              <a:t>(</a:t>
            </a:r>
            <a:r>
              <a:rPr kumimoji="0" lang="zh-TW" altLang="en-US" sz="2800" dirty="0">
                <a:solidFill>
                  <a:srgbClr val="0000FF"/>
                </a:solidFill>
                <a:latin typeface="微軟正黑體" panose="020B0604030504040204" pitchFamily="34" charset="-120"/>
                <a:ea typeface="微軟正黑體" panose="020B0604030504040204" pitchFamily="34" charset="-120"/>
              </a:rPr>
              <a:t>含佐證文件</a:t>
            </a:r>
            <a:r>
              <a:rPr kumimoji="0" lang="en-US" altLang="zh-TW" sz="2800" dirty="0">
                <a:solidFill>
                  <a:srgbClr val="0000FF"/>
                </a:solidFill>
                <a:latin typeface="微軟正黑體" panose="020B0604030504040204" pitchFamily="34" charset="-120"/>
                <a:ea typeface="微軟正黑體" panose="020B0604030504040204" pitchFamily="34" charset="-120"/>
              </a:rPr>
              <a:t>)</a:t>
            </a:r>
            <a:endParaRPr kumimoji="0" lang="ko-KR" altLang="en-US" sz="2800" dirty="0">
              <a:solidFill>
                <a:srgbClr val="0000FF"/>
              </a:solidFill>
              <a:latin typeface="微軟正黑體" panose="020B0604030504040204" pitchFamily="34" charset="-120"/>
              <a:ea typeface="微軟正黑體" panose="020B0604030504040204" pitchFamily="34" charset="-120"/>
            </a:endParaRPr>
          </a:p>
        </p:txBody>
      </p:sp>
      <p:sp>
        <p:nvSpPr>
          <p:cNvPr id="14" name="矩形 13">
            <a:extLst>
              <a:ext uri="{FF2B5EF4-FFF2-40B4-BE49-F238E27FC236}">
                <a16:creationId xmlns:a16="http://schemas.microsoft.com/office/drawing/2014/main" id="{475B20E3-27C3-4E13-B0B2-FE6827576E24}"/>
              </a:ext>
            </a:extLst>
          </p:cNvPr>
          <p:cNvSpPr/>
          <p:nvPr/>
        </p:nvSpPr>
        <p:spPr>
          <a:xfrm>
            <a:off x="1704108" y="1445537"/>
            <a:ext cx="9064506" cy="1107996"/>
          </a:xfrm>
          <a:prstGeom prst="rect">
            <a:avLst/>
          </a:prstGeom>
        </p:spPr>
        <p:txBody>
          <a:bodyPr wrap="square">
            <a:spAutoFit/>
          </a:bodyPr>
          <a:lstStyle/>
          <a:p>
            <a:pPr>
              <a:spcBef>
                <a:spcPts val="600"/>
              </a:spcBef>
              <a:spcAft>
                <a:spcPts val="600"/>
              </a:spcAft>
              <a:buClr>
                <a:schemeClr val="accent2"/>
              </a:buClr>
              <a:buFont typeface="Wingdings" pitchFamily="2" charset="2"/>
              <a:buChar char="n"/>
            </a:pPr>
            <a:r>
              <a:rPr lang="zh-TW" altLang="en-US" sz="2800" dirty="0">
                <a:latin typeface="微軟正黑體" pitchFamily="34" charset="-120"/>
                <a:ea typeface="微軟正黑體" pitchFamily="34" charset="-120"/>
                <a:cs typeface="Times New Roman" pitchFamily="18" charset="0"/>
              </a:rPr>
              <a:t> 報名期間</a:t>
            </a:r>
          </a:p>
          <a:p>
            <a:pPr lvl="1">
              <a:spcBef>
                <a:spcPts val="600"/>
              </a:spcBef>
              <a:buClr>
                <a:schemeClr val="bg2"/>
              </a:buClr>
            </a:pPr>
            <a:r>
              <a:rPr lang="en-US" altLang="zh-TW" sz="2800" b="1" dirty="0">
                <a:solidFill>
                  <a:srgbClr val="FF0000"/>
                </a:solidFill>
                <a:latin typeface="微軟正黑體" pitchFamily="34" charset="-120"/>
                <a:ea typeface="微軟正黑體" pitchFamily="34" charset="-120"/>
                <a:cs typeface="Times New Roman" pitchFamily="18" charset="0"/>
              </a:rPr>
              <a:t>111.03.15</a:t>
            </a:r>
            <a:r>
              <a:rPr lang="zh-TW" altLang="en-US" sz="2800" b="1" dirty="0">
                <a:solidFill>
                  <a:srgbClr val="FF0000"/>
                </a:solidFill>
                <a:latin typeface="微軟正黑體" pitchFamily="34" charset="-120"/>
                <a:ea typeface="微軟正黑體" pitchFamily="34" charset="-120"/>
                <a:cs typeface="Times New Roman" pitchFamily="18" charset="0"/>
              </a:rPr>
              <a:t>至</a:t>
            </a:r>
            <a:r>
              <a:rPr lang="en-US" altLang="zh-TW" sz="2800" b="1" dirty="0">
                <a:solidFill>
                  <a:srgbClr val="FF0000"/>
                </a:solidFill>
                <a:latin typeface="微軟正黑體" pitchFamily="34" charset="-120"/>
                <a:ea typeface="微軟正黑體" pitchFamily="34" charset="-120"/>
                <a:cs typeface="Times New Roman" pitchFamily="18" charset="0"/>
              </a:rPr>
              <a:t>111.03.16</a:t>
            </a:r>
            <a:r>
              <a:rPr lang="zh-TW" altLang="en-US" sz="2800" b="1" dirty="0">
                <a:solidFill>
                  <a:srgbClr val="FF0000"/>
                </a:solidFill>
                <a:latin typeface="微軟正黑體" pitchFamily="34" charset="-120"/>
                <a:ea typeface="微軟正黑體" pitchFamily="34" charset="-120"/>
                <a:cs typeface="Times New Roman" pitchFamily="18" charset="0"/>
              </a:rPr>
              <a:t>每日上午</a:t>
            </a:r>
            <a:r>
              <a:rPr lang="en-US" altLang="zh-TW" sz="2800" b="1" dirty="0">
                <a:solidFill>
                  <a:srgbClr val="FF0000"/>
                </a:solidFill>
                <a:latin typeface="微軟正黑體" pitchFamily="34" charset="-120"/>
                <a:ea typeface="微軟正黑體" pitchFamily="34" charset="-120"/>
                <a:cs typeface="Times New Roman" pitchFamily="18" charset="0"/>
              </a:rPr>
              <a:t>9</a:t>
            </a:r>
            <a:r>
              <a:rPr lang="zh-TW" altLang="en-US" sz="2800" b="1" dirty="0">
                <a:solidFill>
                  <a:srgbClr val="FF0000"/>
                </a:solidFill>
                <a:latin typeface="微軟正黑體" pitchFamily="34" charset="-120"/>
                <a:ea typeface="微軟正黑體" pitchFamily="34" charset="-120"/>
                <a:cs typeface="Times New Roman" pitchFamily="18" charset="0"/>
              </a:rPr>
              <a:t>時起至下午</a:t>
            </a:r>
            <a:r>
              <a:rPr lang="en-US" altLang="zh-TW" sz="2800" b="1" dirty="0">
                <a:solidFill>
                  <a:srgbClr val="FF0000"/>
                </a:solidFill>
                <a:latin typeface="微軟正黑體" pitchFamily="34" charset="-120"/>
                <a:ea typeface="微軟正黑體" pitchFamily="34" charset="-120"/>
                <a:cs typeface="Times New Roman" pitchFamily="18" charset="0"/>
              </a:rPr>
              <a:t>5</a:t>
            </a:r>
            <a:r>
              <a:rPr lang="zh-TW" altLang="en-US" sz="2800" b="1" dirty="0">
                <a:solidFill>
                  <a:srgbClr val="FF0000"/>
                </a:solidFill>
                <a:latin typeface="微軟正黑體" pitchFamily="34" charset="-120"/>
                <a:ea typeface="微軟正黑體" pitchFamily="34" charset="-120"/>
                <a:cs typeface="Times New Roman" pitchFamily="18" charset="0"/>
              </a:rPr>
              <a:t>時止</a:t>
            </a:r>
            <a:endParaRPr lang="en-US" altLang="zh-TW" sz="2800" b="1" dirty="0">
              <a:solidFill>
                <a:srgbClr val="FF0000"/>
              </a:solidFill>
              <a:latin typeface="微軟正黑體" pitchFamily="34" charset="-120"/>
              <a:ea typeface="微軟正黑體" pitchFamily="34" charset="-120"/>
              <a:cs typeface="Times New Roman" pitchFamily="18" charset="0"/>
            </a:endParaRPr>
          </a:p>
        </p:txBody>
      </p:sp>
      <p:sp>
        <p:nvSpPr>
          <p:cNvPr id="15" name="矩形 14">
            <a:extLst>
              <a:ext uri="{FF2B5EF4-FFF2-40B4-BE49-F238E27FC236}">
                <a16:creationId xmlns:a16="http://schemas.microsoft.com/office/drawing/2014/main" id="{A980F537-318B-4BBB-9806-DE157DD73CFC}"/>
              </a:ext>
            </a:extLst>
          </p:cNvPr>
          <p:cNvSpPr/>
          <p:nvPr/>
        </p:nvSpPr>
        <p:spPr>
          <a:xfrm>
            <a:off x="1704108" y="5091219"/>
            <a:ext cx="8944948" cy="1027589"/>
          </a:xfrm>
          <a:prstGeom prst="rect">
            <a:avLst/>
          </a:prstGeom>
        </p:spPr>
        <p:txBody>
          <a:bodyPr wrap="square">
            <a:spAutoFit/>
          </a:bodyPr>
          <a:lstStyle/>
          <a:p>
            <a:pPr marL="285750" lvl="1" indent="-285750">
              <a:lnSpc>
                <a:spcPts val="3800"/>
              </a:lnSpc>
              <a:spcBef>
                <a:spcPts val="600"/>
              </a:spcBef>
              <a:spcAft>
                <a:spcPts val="600"/>
              </a:spcAft>
              <a:buClr>
                <a:schemeClr val="accent2"/>
              </a:buClr>
              <a:buFont typeface="Wingdings" panose="05000000000000000000" pitchFamily="2" charset="2"/>
              <a:buChar char="n"/>
            </a:pPr>
            <a:r>
              <a:rPr lang="zh-TW" altLang="en-US" sz="2800" dirty="0">
                <a:latin typeface="微軟正黑體" pitchFamily="34" charset="-120"/>
                <a:ea typeface="微軟正黑體" pitchFamily="34" charset="-120"/>
                <a:cs typeface="Times New Roman" pitchFamily="18" charset="0"/>
              </a:rPr>
              <a:t>繁星</a:t>
            </a:r>
            <a:r>
              <a:rPr lang="zh-TW" altLang="en-US" sz="2800" dirty="0">
                <a:latin typeface="微軟正黑體" panose="020B0604030504040204" pitchFamily="34" charset="-120"/>
                <a:ea typeface="微軟正黑體" panose="020B0604030504040204" pitchFamily="34" charset="-120"/>
              </a:rPr>
              <a:t>推薦</a:t>
            </a:r>
            <a:r>
              <a:rPr lang="zh-TW" altLang="en-US" sz="2800" dirty="0">
                <a:latin typeface="微軟正黑體" pitchFamily="34" charset="-120"/>
                <a:ea typeface="微軟正黑體" pitchFamily="34" charset="-120"/>
                <a:cs typeface="Times New Roman" pitchFamily="18" charset="0"/>
              </a:rPr>
              <a:t>報名僅允許確認報名資料一次，一經完成，嗣後即不得再行更改，請務必審慎作業。</a:t>
            </a:r>
            <a:endParaRPr lang="en-US" altLang="zh-TW" sz="2800" dirty="0">
              <a:latin typeface="微軟正黑體" panose="020B0604030504040204" pitchFamily="34" charset="-120"/>
              <a:ea typeface="微軟正黑體" panose="020B0604030504040204" pitchFamily="34" charset="-120"/>
            </a:endParaRPr>
          </a:p>
        </p:txBody>
      </p:sp>
      <p:sp>
        <p:nvSpPr>
          <p:cNvPr id="17" name="矩形 16">
            <a:extLst>
              <a:ext uri="{FF2B5EF4-FFF2-40B4-BE49-F238E27FC236}">
                <a16:creationId xmlns:a16="http://schemas.microsoft.com/office/drawing/2014/main" id="{89C9E9A5-86EB-42E6-9ADF-E2E77F56CDBE}"/>
              </a:ext>
            </a:extLst>
          </p:cNvPr>
          <p:cNvSpPr/>
          <p:nvPr/>
        </p:nvSpPr>
        <p:spPr>
          <a:xfrm>
            <a:off x="1704108" y="2669698"/>
            <a:ext cx="8244565" cy="523220"/>
          </a:xfrm>
          <a:prstGeom prst="rect">
            <a:avLst/>
          </a:prstGeom>
        </p:spPr>
        <p:txBody>
          <a:bodyPr wrap="none">
            <a:spAutoFit/>
          </a:bodyPr>
          <a:lstStyle/>
          <a:p>
            <a:pPr marL="285750" indent="-285750">
              <a:buClr>
                <a:schemeClr val="accent2"/>
              </a:buClr>
              <a:buFont typeface="Wingdings" panose="05000000000000000000" pitchFamily="2" charset="2"/>
              <a:buChar char="n"/>
            </a:pPr>
            <a:r>
              <a:rPr lang="zh-TW" altLang="en-US" sz="2800" dirty="0">
                <a:latin typeface="微軟正黑體" pitchFamily="34" charset="-120"/>
                <a:ea typeface="微軟正黑體" pitchFamily="34" charset="-120"/>
                <a:cs typeface="Times New Roman" pitchFamily="18" charset="0"/>
              </a:rPr>
              <a:t>完成報名檔案確認後，請傳真下列表件</a:t>
            </a:r>
            <a:r>
              <a:rPr lang="en-US" altLang="zh-TW" sz="2800" dirty="0">
                <a:latin typeface="微軟正黑體" pitchFamily="34" charset="-120"/>
                <a:ea typeface="微軟正黑體" pitchFamily="34" charset="-120"/>
                <a:cs typeface="Times New Roman" pitchFamily="18" charset="0"/>
              </a:rPr>
              <a:t>(</a:t>
            </a:r>
            <a:r>
              <a:rPr lang="zh-TW" altLang="en-US" sz="2800" dirty="0">
                <a:latin typeface="微軟正黑體" pitchFamily="34" charset="-120"/>
                <a:ea typeface="微軟正黑體" pitchFamily="34" charset="-120"/>
                <a:cs typeface="Times New Roman" pitchFamily="18" charset="0"/>
              </a:rPr>
              <a:t>免郵寄</a:t>
            </a:r>
            <a:r>
              <a:rPr lang="en-US" altLang="zh-TW" sz="2800" dirty="0">
                <a:latin typeface="微軟正黑體" pitchFamily="34" charset="-120"/>
                <a:ea typeface="微軟正黑體" pitchFamily="34" charset="-120"/>
                <a:cs typeface="Times New Roman" pitchFamily="18" charset="0"/>
              </a:rPr>
              <a:t>)</a:t>
            </a:r>
            <a:r>
              <a:rPr lang="zh-TW" altLang="en-US" sz="2800" dirty="0">
                <a:latin typeface="微軟正黑體" pitchFamily="34" charset="-120"/>
                <a:ea typeface="微軟正黑體" pitchFamily="34" charset="-120"/>
                <a:cs typeface="Times New Roman" pitchFamily="18" charset="0"/>
              </a:rPr>
              <a:t>：</a:t>
            </a:r>
          </a:p>
        </p:txBody>
      </p:sp>
      <p:pic>
        <p:nvPicPr>
          <p:cNvPr id="18" name="圖片 17">
            <a:extLst>
              <a:ext uri="{FF2B5EF4-FFF2-40B4-BE49-F238E27FC236}">
                <a16:creationId xmlns:a16="http://schemas.microsoft.com/office/drawing/2014/main" id="{11C2B6CD-E0A2-45BE-8E91-6403FA92FB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6929" y="204707"/>
            <a:ext cx="1771199" cy="540000"/>
          </a:xfrm>
          <a:prstGeom prst="rect">
            <a:avLst/>
          </a:prstGeom>
        </p:spPr>
      </p:pic>
      <p:sp>
        <p:nvSpPr>
          <p:cNvPr id="3" name="投影片編號版面配置區 2">
            <a:extLst>
              <a:ext uri="{FF2B5EF4-FFF2-40B4-BE49-F238E27FC236}">
                <a16:creationId xmlns:a16="http://schemas.microsoft.com/office/drawing/2014/main" id="{891B3FD4-03CF-42D8-90F7-B85216CEE645}"/>
              </a:ext>
            </a:extLst>
          </p:cNvPr>
          <p:cNvSpPr>
            <a:spLocks noGrp="1"/>
          </p:cNvSpPr>
          <p:nvPr>
            <p:ph type="sldNum" sz="quarter" idx="12"/>
          </p:nvPr>
        </p:nvSpPr>
        <p:spPr/>
        <p:txBody>
          <a:bodyPr/>
          <a:lstStyle/>
          <a:p>
            <a:fld id="{ABC027CB-4B16-4B21-A276-8705E54D5316}" type="slidenum">
              <a:rPr lang="zh-CN" altLang="en-US" smtClean="0"/>
              <a:pPr/>
              <a:t>8</a:t>
            </a:fld>
            <a:endParaRPr lang="zh-CN" altLang="en-US"/>
          </a:p>
        </p:txBody>
      </p:sp>
    </p:spTree>
    <p:extLst>
      <p:ext uri="{BB962C8B-B14F-4D97-AF65-F5344CB8AC3E}">
        <p14:creationId xmlns:p14="http://schemas.microsoft.com/office/powerpoint/2010/main" val="281821438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14:presetBounceEnd="20000">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14:bounceEnd="20000">
                                          <p:cBhvr additive="base">
                                            <p:cTn id="7" dur="500" fill="hold"/>
                                            <p:tgtEl>
                                              <p:spTgt spid="36"/>
                                            </p:tgtEl>
                                            <p:attrNameLst>
                                              <p:attrName>ppt_x</p:attrName>
                                            </p:attrNameLst>
                                          </p:cBhvr>
                                          <p:tavLst>
                                            <p:tav tm="0">
                                              <p:val>
                                                <p:strVal val="1+#ppt_w/2"/>
                                              </p:val>
                                            </p:tav>
                                            <p:tav tm="100000">
                                              <p:val>
                                                <p:strVal val="#ppt_x"/>
                                              </p:val>
                                            </p:tav>
                                          </p:tavLst>
                                        </p:anim>
                                        <p:anim calcmode="lin" valueType="num" p14:bounceEnd="20000">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14:presetBounceEnd="20000">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14:bounceEnd="20000">
                                          <p:cBhvr additive="base">
                                            <p:cTn id="11" dur="500" fill="hold"/>
                                            <p:tgtEl>
                                              <p:spTgt spid="37"/>
                                            </p:tgtEl>
                                            <p:attrNameLst>
                                              <p:attrName>ppt_x</p:attrName>
                                            </p:attrNameLst>
                                          </p:cBhvr>
                                          <p:tavLst>
                                            <p:tav tm="0">
                                              <p:val>
                                                <p:strVal val="1+#ppt_w/2"/>
                                              </p:val>
                                            </p:tav>
                                            <p:tav tm="100000">
                                              <p:val>
                                                <p:strVal val="#ppt_x"/>
                                              </p:val>
                                            </p:tav>
                                          </p:tavLst>
                                        </p:anim>
                                        <p:anim calcmode="lin" valueType="num" p14:bounceEnd="20000">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14:presetBounceEnd="20000">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14:bounceEnd="20000">
                                          <p:cBhvr additive="base">
                                            <p:cTn id="15" dur="500" fill="hold"/>
                                            <p:tgtEl>
                                              <p:spTgt spid="39"/>
                                            </p:tgtEl>
                                            <p:attrNameLst>
                                              <p:attrName>ppt_x</p:attrName>
                                            </p:attrNameLst>
                                          </p:cBhvr>
                                          <p:tavLst>
                                            <p:tav tm="0">
                                              <p:val>
                                                <p:strVal val="1+#ppt_w/2"/>
                                              </p:val>
                                            </p:tav>
                                            <p:tav tm="100000">
                                              <p:val>
                                                <p:strVal val="#ppt_x"/>
                                              </p:val>
                                            </p:tav>
                                          </p:tavLst>
                                        </p:anim>
                                        <p:anim calcmode="lin" valueType="num" p14:bounceEnd="20000">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14:presetBounceEnd="20000">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14:bounceEnd="20000">
                                          <p:cBhvr additive="base">
                                            <p:cTn id="19" dur="500" fill="hold"/>
                                            <p:tgtEl>
                                              <p:spTgt spid="38"/>
                                            </p:tgtEl>
                                            <p:attrNameLst>
                                              <p:attrName>ppt_x</p:attrName>
                                            </p:attrNameLst>
                                          </p:cBhvr>
                                          <p:tavLst>
                                            <p:tav tm="0">
                                              <p:val>
                                                <p:strVal val="1+#ppt_w/2"/>
                                              </p:val>
                                            </p:tav>
                                            <p:tav tm="100000">
                                              <p:val>
                                                <p:strVal val="#ppt_x"/>
                                              </p:val>
                                            </p:tav>
                                          </p:tavLst>
                                        </p:anim>
                                        <p:anim calcmode="lin" valueType="num" p14:bounceEnd="20000">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1+#ppt_w/2"/>
                                              </p:val>
                                            </p:tav>
                                            <p:tav tm="100000">
                                              <p:val>
                                                <p:strVal val="#ppt_x"/>
                                              </p:val>
                                            </p:tav>
                                          </p:tavLst>
                                        </p:anim>
                                        <p:anim calcmode="lin" valueType="num">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1+#ppt_w/2"/>
                                              </p:val>
                                            </p:tav>
                                            <p:tav tm="100000">
                                              <p:val>
                                                <p:strVal val="#ppt_x"/>
                                              </p:val>
                                            </p:tav>
                                          </p:tavLst>
                                        </p:anim>
                                        <p:anim calcmode="lin" valueType="num">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1+#ppt_w/2"/>
                                              </p:val>
                                            </p:tav>
                                            <p:tav tm="100000">
                                              <p:val>
                                                <p:strVal val="#ppt_x"/>
                                              </p:val>
                                            </p:tav>
                                          </p:tavLst>
                                        </p:anim>
                                        <p:anim calcmode="lin" valueType="num">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1263639" y="576947"/>
            <a:ext cx="349448" cy="746713"/>
            <a:chOff x="4950565" y="2141272"/>
            <a:chExt cx="3094826" cy="2773962"/>
          </a:xfrm>
        </p:grpSpPr>
        <p:sp>
          <p:nvSpPr>
            <p:cNvPr id="22" name="椭圆 21"/>
            <p:cNvSpPr/>
            <p:nvPr/>
          </p:nvSpPr>
          <p:spPr>
            <a:xfrm>
              <a:off x="4950565" y="2141272"/>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23" name="椭圆 22"/>
            <p:cNvSpPr/>
            <p:nvPr/>
          </p:nvSpPr>
          <p:spPr>
            <a:xfrm>
              <a:off x="7893507" y="4763350"/>
              <a:ext cx="151884" cy="151884"/>
            </a:xfrm>
            <a:prstGeom prst="ellipse">
              <a:avLst/>
            </a:prstGeom>
            <a:solidFill>
              <a:srgbClr val="184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grpSp>
      <p:sp>
        <p:nvSpPr>
          <p:cNvPr id="36" name="椭圆 35"/>
          <p:cNvSpPr/>
          <p:nvPr/>
        </p:nvSpPr>
        <p:spPr>
          <a:xfrm>
            <a:off x="1263639" y="174356"/>
            <a:ext cx="640419" cy="680410"/>
          </a:xfrm>
          <a:prstGeom prst="ellipse">
            <a:avLst/>
          </a:prstGeom>
          <a:gradFill>
            <a:gsLst>
              <a:gs pos="0">
                <a:srgbClr val="238DED"/>
              </a:gs>
              <a:gs pos="100000">
                <a:srgbClr val="18478F"/>
              </a:gs>
            </a:gsLst>
            <a:lin ang="8400000" scaled="0"/>
          </a:gradFill>
          <a:ln>
            <a:noFill/>
          </a:ln>
          <a:effectLst>
            <a:outerShdw blurRad="177800" dist="101600" dir="72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7" name="椭圆 36"/>
          <p:cNvSpPr/>
          <p:nvPr/>
        </p:nvSpPr>
        <p:spPr>
          <a:xfrm>
            <a:off x="767647" y="685039"/>
            <a:ext cx="429267" cy="429267"/>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8" name="椭圆 37"/>
          <p:cNvSpPr/>
          <p:nvPr/>
        </p:nvSpPr>
        <p:spPr>
          <a:xfrm>
            <a:off x="1183819" y="1096817"/>
            <a:ext cx="226842" cy="226842"/>
          </a:xfrm>
          <a:prstGeom prst="ellipse">
            <a:avLst/>
          </a:prstGeom>
          <a:gradFill>
            <a:gsLst>
              <a:gs pos="0">
                <a:schemeClr val="bg1"/>
              </a:gs>
              <a:gs pos="100000">
                <a:srgbClr val="D4D2D3"/>
              </a:gs>
            </a:gsLst>
            <a:lin ang="84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39" name="椭圆 38"/>
          <p:cNvSpPr/>
          <p:nvPr/>
        </p:nvSpPr>
        <p:spPr>
          <a:xfrm>
            <a:off x="1483602" y="996120"/>
            <a:ext cx="293204" cy="293204"/>
          </a:xfrm>
          <a:prstGeom prst="ellipse">
            <a:avLst/>
          </a:prstGeom>
          <a:gradFill>
            <a:gsLst>
              <a:gs pos="0">
                <a:srgbClr val="238DED"/>
              </a:gs>
              <a:gs pos="100000">
                <a:srgbClr val="18478F"/>
              </a:gs>
            </a:gsLst>
            <a:lin ang="7200000" scaled="0"/>
          </a:gradFill>
          <a:ln>
            <a:noFill/>
          </a:ln>
          <a:effectLst>
            <a:outerShdw blurRad="165100" dist="1016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6" name="Rectangle 50">
            <a:extLst>
              <a:ext uri="{FF2B5EF4-FFF2-40B4-BE49-F238E27FC236}">
                <a16:creationId xmlns:a16="http://schemas.microsoft.com/office/drawing/2014/main" id="{B19E1CFA-1077-47A5-8269-BADA5825BC72}"/>
              </a:ext>
            </a:extLst>
          </p:cNvPr>
          <p:cNvSpPr txBox="1">
            <a:spLocks noChangeArrowheads="1"/>
          </p:cNvSpPr>
          <p:nvPr/>
        </p:nvSpPr>
        <p:spPr bwMode="auto">
          <a:xfrm>
            <a:off x="3760854" y="246959"/>
            <a:ext cx="4534927" cy="6461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latinLnBrk="1" hangingPunct="0">
              <a:spcBef>
                <a:spcPct val="0"/>
              </a:spcBef>
              <a:spcAft>
                <a:spcPct val="0"/>
              </a:spcAft>
              <a:defRPr lang="zh-TW" altLang="zh-TW" sz="1200" kern="1200">
                <a:solidFill>
                  <a:schemeClr val="bg1"/>
                </a:solidFill>
                <a:latin typeface="+mj-lt"/>
                <a:ea typeface="HY견고딕" pitchFamily="18" charset="-127"/>
                <a:cs typeface="+mj-cs"/>
              </a:defRPr>
            </a:lvl1pPr>
            <a:lvl2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2pPr>
            <a:lvl3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3pPr>
            <a:lvl4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4pPr>
            <a:lvl5pPr algn="l" rtl="0" eaLnBrk="0" fontAlgn="base" latinLnBrk="1" hangingPunct="0">
              <a:spcBef>
                <a:spcPct val="0"/>
              </a:spcBef>
              <a:spcAft>
                <a:spcPct val="0"/>
              </a:spcAft>
              <a:defRPr sz="1200">
                <a:solidFill>
                  <a:schemeClr val="bg1"/>
                </a:solidFill>
                <a:latin typeface="Calibri" pitchFamily="34" charset="0"/>
                <a:ea typeface="HY견고딕" pitchFamily="18" charset="-127"/>
              </a:defRPr>
            </a:lvl5pPr>
            <a:lvl6pPr marL="457200" algn="l" rtl="0" fontAlgn="base" latinLnBrk="1">
              <a:spcBef>
                <a:spcPct val="0"/>
              </a:spcBef>
              <a:spcAft>
                <a:spcPct val="0"/>
              </a:spcAft>
              <a:defRPr sz="3600">
                <a:solidFill>
                  <a:schemeClr val="bg1"/>
                </a:solidFill>
                <a:latin typeface="Calibri" pitchFamily="34" charset="0"/>
                <a:ea typeface="HY견고딕" pitchFamily="18" charset="-127"/>
              </a:defRPr>
            </a:lvl6pPr>
            <a:lvl7pPr marL="914400" algn="l" rtl="0" fontAlgn="base" latinLnBrk="1">
              <a:spcBef>
                <a:spcPct val="0"/>
              </a:spcBef>
              <a:spcAft>
                <a:spcPct val="0"/>
              </a:spcAft>
              <a:defRPr sz="3600">
                <a:solidFill>
                  <a:schemeClr val="bg1"/>
                </a:solidFill>
                <a:latin typeface="Calibri" pitchFamily="34" charset="0"/>
                <a:ea typeface="HY견고딕" pitchFamily="18" charset="-127"/>
              </a:defRPr>
            </a:lvl7pPr>
            <a:lvl8pPr marL="1371600" algn="l" rtl="0" fontAlgn="base" latinLnBrk="1">
              <a:spcBef>
                <a:spcPct val="0"/>
              </a:spcBef>
              <a:spcAft>
                <a:spcPct val="0"/>
              </a:spcAft>
              <a:defRPr sz="3600">
                <a:solidFill>
                  <a:schemeClr val="bg1"/>
                </a:solidFill>
                <a:latin typeface="Calibri" pitchFamily="34" charset="0"/>
                <a:ea typeface="HY견고딕" pitchFamily="18" charset="-127"/>
              </a:defRPr>
            </a:lvl8pPr>
            <a:lvl9pPr marL="1828800" algn="l" rtl="0" fontAlgn="base" latinLnBrk="1">
              <a:spcBef>
                <a:spcPct val="0"/>
              </a:spcBef>
              <a:spcAft>
                <a:spcPct val="0"/>
              </a:spcAft>
              <a:defRPr sz="3600">
                <a:solidFill>
                  <a:schemeClr val="bg1"/>
                </a:solidFill>
                <a:latin typeface="Calibri" pitchFamily="34" charset="0"/>
                <a:ea typeface="HY견고딕" pitchFamily="18" charset="-127"/>
              </a:defRPr>
            </a:lvl9pPr>
          </a:lstStyle>
          <a:p>
            <a:pPr algn="ctr" eaLnBrk="1" hangingPunct="1"/>
            <a:r>
              <a:rPr lang="zh-TW" altLang="en-US" sz="3600" b="1">
                <a:solidFill>
                  <a:srgbClr val="003366"/>
                </a:solidFill>
                <a:latin typeface="Microsoft YaHei" panose="020B0503020204020204" pitchFamily="34" charset="-122"/>
                <a:ea typeface="Microsoft YaHei" panose="020B0503020204020204" pitchFamily="34" charset="-122"/>
                <a:cs typeface="Times New Roman" pitchFamily="18" charset="0"/>
              </a:rPr>
              <a:t>報名考生設定密碼</a:t>
            </a:r>
            <a:endParaRPr lang="zh-TW" altLang="en-US" sz="3600" b="1" dirty="0">
              <a:solidFill>
                <a:srgbClr val="003366"/>
              </a:solidFill>
              <a:latin typeface="Microsoft YaHei" panose="020B0503020204020204" pitchFamily="34" charset="-122"/>
              <a:ea typeface="Microsoft YaHei" panose="020B0503020204020204" pitchFamily="34" charset="-122"/>
              <a:cs typeface="Times New Roman" pitchFamily="18" charset="0"/>
            </a:endParaRPr>
          </a:p>
        </p:txBody>
      </p:sp>
      <p:sp>
        <p:nvSpPr>
          <p:cNvPr id="13" name="矩形 12">
            <a:extLst>
              <a:ext uri="{FF2B5EF4-FFF2-40B4-BE49-F238E27FC236}">
                <a16:creationId xmlns:a16="http://schemas.microsoft.com/office/drawing/2014/main" id="{BC08946C-E684-44BF-8608-679E8A4D4E0E}"/>
              </a:ext>
            </a:extLst>
          </p:cNvPr>
          <p:cNvSpPr/>
          <p:nvPr/>
        </p:nvSpPr>
        <p:spPr>
          <a:xfrm>
            <a:off x="1586453" y="1414696"/>
            <a:ext cx="9677765" cy="4894545"/>
          </a:xfrm>
          <a:prstGeom prst="rect">
            <a:avLst/>
          </a:prstGeom>
        </p:spPr>
        <p:txBody>
          <a:bodyPr wrap="square">
            <a:spAutoFit/>
          </a:bodyPr>
          <a:lstStyle/>
          <a:p>
            <a:pPr marL="266700" indent="-266700" algn="just">
              <a:lnSpc>
                <a:spcPts val="3800"/>
              </a:lnSpc>
              <a:spcBef>
                <a:spcPts val="600"/>
              </a:spcBef>
              <a:spcAft>
                <a:spcPts val="600"/>
              </a:spcAft>
              <a:buClr>
                <a:schemeClr val="accent2"/>
              </a:buClr>
              <a:buFont typeface="Wingdings" pitchFamily="2" charset="2"/>
              <a:buChar char="n"/>
            </a:pPr>
            <a:r>
              <a:rPr lang="zh-TW" altLang="en-US" sz="2600" dirty="0">
                <a:latin typeface="微軟正黑體" pitchFamily="34" charset="-120"/>
                <a:ea typeface="微軟正黑體" pitchFamily="34" charset="-120"/>
                <a:cs typeface="Times New Roman" pitchFamily="18" charset="0"/>
              </a:rPr>
              <a:t>考生個人密碼設定於</a:t>
            </a:r>
            <a:r>
              <a:rPr lang="en-US" altLang="en-US" sz="2600" b="1" dirty="0">
                <a:solidFill>
                  <a:srgbClr val="FF0000"/>
                </a:solidFill>
                <a:latin typeface="微軟正黑體" pitchFamily="34" charset="-120"/>
                <a:ea typeface="微軟正黑體" pitchFamily="34" charset="-120"/>
                <a:cs typeface="Times New Roman" pitchFamily="18" charset="0"/>
              </a:rPr>
              <a:t>111.03.08</a:t>
            </a:r>
            <a:r>
              <a:rPr lang="zh-TW" altLang="en-US" sz="2600" b="1" dirty="0">
                <a:solidFill>
                  <a:srgbClr val="FF0000"/>
                </a:solidFill>
                <a:latin typeface="微軟正黑體" pitchFamily="34" charset="-120"/>
                <a:ea typeface="微軟正黑體" pitchFamily="34" charset="-120"/>
                <a:cs typeface="Times New Roman" pitchFamily="18" charset="0"/>
              </a:rPr>
              <a:t>上午</a:t>
            </a:r>
            <a:r>
              <a:rPr lang="en-US" altLang="en-US" sz="2600" b="1" dirty="0">
                <a:solidFill>
                  <a:srgbClr val="FF0000"/>
                </a:solidFill>
                <a:latin typeface="微軟正黑體" pitchFamily="34" charset="-120"/>
                <a:ea typeface="微軟正黑體" pitchFamily="34" charset="-120"/>
                <a:cs typeface="Times New Roman" pitchFamily="18" charset="0"/>
              </a:rPr>
              <a:t>9</a:t>
            </a:r>
            <a:r>
              <a:rPr lang="zh-TW" altLang="en-US" sz="2600" b="1" dirty="0">
                <a:solidFill>
                  <a:srgbClr val="FF0000"/>
                </a:solidFill>
                <a:latin typeface="微軟正黑體" pitchFamily="34" charset="-120"/>
                <a:ea typeface="微軟正黑體" pitchFamily="34" charset="-120"/>
                <a:cs typeface="Times New Roman" pitchFamily="18" charset="0"/>
              </a:rPr>
              <a:t>時起</a:t>
            </a:r>
            <a:r>
              <a:rPr lang="zh-TW" altLang="en-US" sz="2600" dirty="0">
                <a:latin typeface="微軟正黑體" pitchFamily="34" charset="-120"/>
                <a:ea typeface="微軟正黑體" pitchFamily="34" charset="-120"/>
                <a:cs typeface="Times New Roman" pitchFamily="18" charset="0"/>
              </a:rPr>
              <a:t>開放。</a:t>
            </a:r>
            <a:endParaRPr lang="en-US" altLang="zh-TW" sz="2600" dirty="0">
              <a:latin typeface="微軟正黑體" pitchFamily="34" charset="-120"/>
              <a:ea typeface="微軟正黑體" pitchFamily="34" charset="-120"/>
              <a:cs typeface="Times New Roman" pitchFamily="18" charset="0"/>
            </a:endParaRPr>
          </a:p>
          <a:p>
            <a:pPr marL="266700" indent="-266700" algn="just">
              <a:lnSpc>
                <a:spcPts val="3800"/>
              </a:lnSpc>
              <a:spcBef>
                <a:spcPts val="600"/>
              </a:spcBef>
              <a:spcAft>
                <a:spcPts val="600"/>
              </a:spcAft>
              <a:buClr>
                <a:schemeClr val="accent2"/>
              </a:buClr>
              <a:buFont typeface="Wingdings" pitchFamily="2" charset="2"/>
              <a:buChar char="n"/>
            </a:pPr>
            <a:r>
              <a:rPr lang="zh-TW" altLang="en-US" sz="2600" dirty="0">
                <a:latin typeface="微軟正黑體" panose="020B0604030504040204" pitchFamily="34" charset="-120"/>
                <a:ea typeface="微軟正黑體" panose="020B0604030504040204" pitchFamily="34" charset="-120"/>
                <a:cs typeface="Times New Roman" pitchFamily="18" charset="0"/>
              </a:rPr>
              <a:t>考生</a:t>
            </a:r>
            <a:r>
              <a:rPr lang="zh-TW" altLang="zh-TW" sz="2600" dirty="0">
                <a:latin typeface="微軟正黑體" panose="020B0604030504040204" pitchFamily="34" charset="-120"/>
                <a:ea typeface="微軟正黑體" panose="020B0604030504040204" pitchFamily="34" charset="-120"/>
                <a:cs typeface="Times New Roman" pitchFamily="18" charset="0"/>
              </a:rPr>
              <a:t>個人密</a:t>
            </a:r>
            <a:r>
              <a:rPr lang="zh-TW" altLang="en-US" sz="2600" dirty="0">
                <a:latin typeface="微軟正黑體" panose="020B0604030504040204" pitchFamily="34" charset="-120"/>
                <a:ea typeface="微軟正黑體" panose="020B0604030504040204" pitchFamily="34" charset="-120"/>
                <a:cs typeface="Times New Roman" pitchFamily="18" charset="0"/>
              </a:rPr>
              <a:t>碼係為</a:t>
            </a:r>
            <a:r>
              <a:rPr lang="zh-TW" altLang="en-US" sz="2600" dirty="0">
                <a:solidFill>
                  <a:srgbClr val="0000FF"/>
                </a:solidFill>
                <a:latin typeface="微軟正黑體" panose="020B0604030504040204" pitchFamily="34" charset="-120"/>
                <a:ea typeface="微軟正黑體" panose="020B0604030504040204" pitchFamily="34" charset="-120"/>
                <a:cs typeface="Times New Roman" pitchFamily="18" charset="0"/>
              </a:rPr>
              <a:t>「錄取</a:t>
            </a:r>
            <a:r>
              <a:rPr lang="en-US" altLang="zh-TW" sz="2600" dirty="0">
                <a:solidFill>
                  <a:srgbClr val="0000FF"/>
                </a:solidFill>
                <a:latin typeface="微軟正黑體" panose="020B0604030504040204" pitchFamily="34" charset="-120"/>
                <a:ea typeface="微軟正黑體" panose="020B0604030504040204" pitchFamily="34" charset="-120"/>
                <a:cs typeface="Times New Roman" pitchFamily="18" charset="0"/>
              </a:rPr>
              <a:t>(</a:t>
            </a:r>
            <a:r>
              <a:rPr lang="zh-TW" altLang="en-US" sz="2600" dirty="0">
                <a:solidFill>
                  <a:srgbClr val="0000FF"/>
                </a:solidFill>
                <a:latin typeface="微軟正黑體" panose="020B0604030504040204" pitchFamily="34" charset="-120"/>
                <a:ea typeface="微軟正黑體" panose="020B0604030504040204" pitchFamily="34" charset="-120"/>
                <a:cs typeface="Times New Roman" pitchFamily="18" charset="0"/>
              </a:rPr>
              <a:t>篩選</a:t>
            </a:r>
            <a:r>
              <a:rPr lang="en-US" altLang="zh-TW" sz="2600" dirty="0">
                <a:solidFill>
                  <a:srgbClr val="0000FF"/>
                </a:solidFill>
                <a:latin typeface="微軟正黑體" panose="020B0604030504040204" pitchFamily="34" charset="-120"/>
                <a:ea typeface="微軟正黑體" panose="020B0604030504040204" pitchFamily="34" charset="-120"/>
                <a:cs typeface="Times New Roman" pitchFamily="18" charset="0"/>
              </a:rPr>
              <a:t>)</a:t>
            </a:r>
            <a:r>
              <a:rPr lang="zh-TW" altLang="en-US" sz="2600" dirty="0">
                <a:solidFill>
                  <a:srgbClr val="0000FF"/>
                </a:solidFill>
                <a:latin typeface="微軟正黑體" panose="020B0604030504040204" pitchFamily="34" charset="-120"/>
                <a:ea typeface="微軟正黑體" panose="020B0604030504040204" pitchFamily="34" charset="-120"/>
                <a:cs typeface="Times New Roman" pitchFamily="18" charset="0"/>
              </a:rPr>
              <a:t>結果查詢」、「</a:t>
            </a:r>
            <a:r>
              <a:rPr lang="zh-TW" altLang="en-US" sz="2600" dirty="0">
                <a:solidFill>
                  <a:srgbClr val="0000FF"/>
                </a:solidFill>
                <a:latin typeface="微軟正黑體" panose="020B0604030504040204" pitchFamily="34" charset="-120"/>
                <a:ea typeface="微軟正黑體" panose="020B0604030504040204" pitchFamily="34" charset="-120"/>
                <a:cs typeface="Times New Roman" pitchFamily="18" charset="0"/>
                <a:sym typeface="FZHei-B01S" panose="02010601030101010101" pitchFamily="2" charset="-122"/>
              </a:rPr>
              <a:t>網路聲明放棄入學資格</a:t>
            </a:r>
            <a:r>
              <a:rPr lang="zh-TW" altLang="en-US" sz="2600" dirty="0">
                <a:solidFill>
                  <a:srgbClr val="0000FF"/>
                </a:solidFill>
                <a:latin typeface="微軟正黑體" panose="020B0604030504040204" pitchFamily="34" charset="-120"/>
                <a:ea typeface="微軟正黑體" panose="020B0604030504040204" pitchFamily="34" charset="-120"/>
                <a:cs typeface="Times New Roman" pitchFamily="18" charset="0"/>
              </a:rPr>
              <a:t>」</a:t>
            </a:r>
            <a:r>
              <a:rPr lang="zh-TW" altLang="zh-TW" sz="2600" dirty="0">
                <a:latin typeface="微軟正黑體" panose="020B0604030504040204" pitchFamily="34" charset="-120"/>
                <a:ea typeface="微軟正黑體" panose="020B0604030504040204" pitchFamily="34" charset="-120"/>
                <a:cs typeface="Times New Roman" pitchFamily="18" charset="0"/>
              </a:rPr>
              <a:t>等系統</a:t>
            </a:r>
            <a:r>
              <a:rPr lang="zh-TW" altLang="en-US" sz="2600" dirty="0">
                <a:latin typeface="微軟正黑體" panose="020B0604030504040204" pitchFamily="34" charset="-120"/>
                <a:ea typeface="微軟正黑體" panose="020B0604030504040204" pitchFamily="34" charset="-120"/>
                <a:cs typeface="Times New Roman" pitchFamily="18" charset="0"/>
              </a:rPr>
              <a:t>，所需輸入之證號。</a:t>
            </a:r>
            <a:endParaRPr lang="en-US" altLang="zh-TW" sz="2600" dirty="0">
              <a:latin typeface="微軟正黑體" panose="020B0604030504040204" pitchFamily="34" charset="-120"/>
              <a:ea typeface="微軟正黑體" panose="020B0604030504040204" pitchFamily="34" charset="-120"/>
              <a:cs typeface="Times New Roman" pitchFamily="18" charset="0"/>
            </a:endParaRPr>
          </a:p>
          <a:p>
            <a:pPr marL="266700" indent="-266700" algn="just">
              <a:lnSpc>
                <a:spcPts val="3800"/>
              </a:lnSpc>
              <a:spcBef>
                <a:spcPts val="600"/>
              </a:spcBef>
              <a:spcAft>
                <a:spcPts val="600"/>
              </a:spcAft>
              <a:buClr>
                <a:schemeClr val="accent2"/>
              </a:buClr>
              <a:buFont typeface="Wingdings" pitchFamily="2" charset="2"/>
              <a:buChar char="n"/>
            </a:pPr>
            <a:r>
              <a:rPr lang="zh-TW" altLang="en-US" sz="2600" dirty="0">
                <a:latin typeface="微軟正黑體" panose="020B0604030504040204" pitchFamily="34" charset="-120"/>
                <a:ea typeface="微軟正黑體" panose="020B0604030504040204" pitchFamily="34" charset="-120"/>
                <a:cs typeface="Times New Roman" pitchFamily="18" charset="0"/>
              </a:rPr>
              <a:t>個人密碼設定完成後，考生如有參加當學年度「申請入學」招生，該組密碼亦為「申請入學」招生相關系統所需輸入之證號，請牢記並妥善保管。</a:t>
            </a:r>
            <a:endParaRPr lang="en-US" altLang="zh-TW" sz="2600" dirty="0">
              <a:latin typeface="微軟正黑體" pitchFamily="34" charset="-120"/>
              <a:ea typeface="微軟正黑體" pitchFamily="34" charset="-120"/>
              <a:cs typeface="Times New Roman" pitchFamily="18" charset="0"/>
            </a:endParaRPr>
          </a:p>
          <a:p>
            <a:pPr marL="266400" indent="-266400" algn="just">
              <a:lnSpc>
                <a:spcPts val="3800"/>
              </a:lnSpc>
              <a:spcBef>
                <a:spcPts val="600"/>
              </a:spcBef>
              <a:spcAft>
                <a:spcPts val="600"/>
              </a:spcAft>
              <a:buClr>
                <a:schemeClr val="accent2"/>
              </a:buClr>
              <a:buFont typeface="Wingdings" pitchFamily="2" charset="2"/>
              <a:buChar char="n"/>
            </a:pPr>
            <a:r>
              <a:rPr lang="en-US" altLang="zh-TW" sz="2600" dirty="0">
                <a:latin typeface="微軟正黑體" pitchFamily="34" charset="-120"/>
                <a:ea typeface="微軟正黑體" pitchFamily="34" charset="-120"/>
                <a:cs typeface="Times New Roman" pitchFamily="18" charset="0"/>
              </a:rPr>
              <a:t>111.03.16</a:t>
            </a:r>
            <a:r>
              <a:rPr lang="zh-TW" altLang="en-US" sz="2600" dirty="0">
                <a:latin typeface="微軟正黑體" pitchFamily="34" charset="-120"/>
                <a:ea typeface="微軟正黑體" pitchFamily="34" charset="-120"/>
                <a:cs typeface="Times New Roman" pitchFamily="18" charset="0"/>
              </a:rPr>
              <a:t>確認報名截止後，尚未完成個人密碼設定考生清單，可至甄選委員會繁星推薦網頁之「高中作業資訊系統」登錄查詢，提醒報名考生儘速完成個人密碼設定。</a:t>
            </a:r>
          </a:p>
        </p:txBody>
      </p:sp>
      <p:pic>
        <p:nvPicPr>
          <p:cNvPr id="12" name="圖片 11">
            <a:extLst>
              <a:ext uri="{FF2B5EF4-FFF2-40B4-BE49-F238E27FC236}">
                <a16:creationId xmlns:a16="http://schemas.microsoft.com/office/drawing/2014/main" id="{7A5223D3-0F67-48B5-8920-055409CD168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6929" y="204707"/>
            <a:ext cx="1771199" cy="540000"/>
          </a:xfrm>
          <a:prstGeom prst="rect">
            <a:avLst/>
          </a:prstGeom>
        </p:spPr>
      </p:pic>
      <p:sp>
        <p:nvSpPr>
          <p:cNvPr id="3" name="投影片編號版面配置區 2">
            <a:extLst>
              <a:ext uri="{FF2B5EF4-FFF2-40B4-BE49-F238E27FC236}">
                <a16:creationId xmlns:a16="http://schemas.microsoft.com/office/drawing/2014/main" id="{CFF8FEC0-BA07-4DDE-BD61-6E94065EC320}"/>
              </a:ext>
            </a:extLst>
          </p:cNvPr>
          <p:cNvSpPr>
            <a:spLocks noGrp="1"/>
          </p:cNvSpPr>
          <p:nvPr>
            <p:ph type="sldNum" sz="quarter" idx="12"/>
          </p:nvPr>
        </p:nvSpPr>
        <p:spPr/>
        <p:txBody>
          <a:bodyPr/>
          <a:lstStyle/>
          <a:p>
            <a:fld id="{ABC027CB-4B16-4B21-A276-8705E54D5316}" type="slidenum">
              <a:rPr lang="zh-CN" altLang="en-US" smtClean="0"/>
              <a:pPr/>
              <a:t>9</a:t>
            </a:fld>
            <a:endParaRPr lang="zh-CN" altLang="en-US"/>
          </a:p>
        </p:txBody>
      </p:sp>
    </p:spTree>
    <p:extLst>
      <p:ext uri="{BB962C8B-B14F-4D97-AF65-F5344CB8AC3E}">
        <p14:creationId xmlns:p14="http://schemas.microsoft.com/office/powerpoint/2010/main" val="2002291113"/>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14:presetBounceEnd="20000">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14:bounceEnd="20000">
                                          <p:cBhvr additive="base">
                                            <p:cTn id="7" dur="500" fill="hold"/>
                                            <p:tgtEl>
                                              <p:spTgt spid="36"/>
                                            </p:tgtEl>
                                            <p:attrNameLst>
                                              <p:attrName>ppt_x</p:attrName>
                                            </p:attrNameLst>
                                          </p:cBhvr>
                                          <p:tavLst>
                                            <p:tav tm="0">
                                              <p:val>
                                                <p:strVal val="1+#ppt_w/2"/>
                                              </p:val>
                                            </p:tav>
                                            <p:tav tm="100000">
                                              <p:val>
                                                <p:strVal val="#ppt_x"/>
                                              </p:val>
                                            </p:tav>
                                          </p:tavLst>
                                        </p:anim>
                                        <p:anim calcmode="lin" valueType="num" p14:bounceEnd="20000">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14:presetBounceEnd="20000">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14:bounceEnd="20000">
                                          <p:cBhvr additive="base">
                                            <p:cTn id="11" dur="500" fill="hold"/>
                                            <p:tgtEl>
                                              <p:spTgt spid="37"/>
                                            </p:tgtEl>
                                            <p:attrNameLst>
                                              <p:attrName>ppt_x</p:attrName>
                                            </p:attrNameLst>
                                          </p:cBhvr>
                                          <p:tavLst>
                                            <p:tav tm="0">
                                              <p:val>
                                                <p:strVal val="1+#ppt_w/2"/>
                                              </p:val>
                                            </p:tav>
                                            <p:tav tm="100000">
                                              <p:val>
                                                <p:strVal val="#ppt_x"/>
                                              </p:val>
                                            </p:tav>
                                          </p:tavLst>
                                        </p:anim>
                                        <p:anim calcmode="lin" valueType="num" p14:bounceEnd="20000">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14:presetBounceEnd="20000">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14:bounceEnd="20000">
                                          <p:cBhvr additive="base">
                                            <p:cTn id="15" dur="500" fill="hold"/>
                                            <p:tgtEl>
                                              <p:spTgt spid="39"/>
                                            </p:tgtEl>
                                            <p:attrNameLst>
                                              <p:attrName>ppt_x</p:attrName>
                                            </p:attrNameLst>
                                          </p:cBhvr>
                                          <p:tavLst>
                                            <p:tav tm="0">
                                              <p:val>
                                                <p:strVal val="1+#ppt_w/2"/>
                                              </p:val>
                                            </p:tav>
                                            <p:tav tm="100000">
                                              <p:val>
                                                <p:strVal val="#ppt_x"/>
                                              </p:val>
                                            </p:tav>
                                          </p:tavLst>
                                        </p:anim>
                                        <p:anim calcmode="lin" valueType="num" p14:bounceEnd="20000">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14:presetBounceEnd="20000">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14:bounceEnd="20000">
                                          <p:cBhvr additive="base">
                                            <p:cTn id="19" dur="500" fill="hold"/>
                                            <p:tgtEl>
                                              <p:spTgt spid="38"/>
                                            </p:tgtEl>
                                            <p:attrNameLst>
                                              <p:attrName>ppt_x</p:attrName>
                                            </p:attrNameLst>
                                          </p:cBhvr>
                                          <p:tavLst>
                                            <p:tav tm="0">
                                              <p:val>
                                                <p:strVal val="1+#ppt_w/2"/>
                                              </p:val>
                                            </p:tav>
                                            <p:tav tm="100000">
                                              <p:val>
                                                <p:strVal val="#ppt_x"/>
                                              </p:val>
                                            </p:tav>
                                          </p:tavLst>
                                        </p:anim>
                                        <p:anim calcmode="lin" valueType="num" p14:bounceEnd="20000">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1+#ppt_w/2"/>
                                              </p:val>
                                            </p:tav>
                                            <p:tav tm="100000">
                                              <p:val>
                                                <p:strVal val="#ppt_x"/>
                                              </p:val>
                                            </p:tav>
                                          </p:tavLst>
                                        </p:anim>
                                        <p:anim calcmode="lin" valueType="num">
                                          <p:cBhvr additive="base">
                                            <p:cTn id="8" dur="500" fill="hold"/>
                                            <p:tgtEl>
                                              <p:spTgt spid="36"/>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50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1+#ppt_w/2"/>
                                              </p:val>
                                            </p:tav>
                                            <p:tav tm="100000">
                                              <p:val>
                                                <p:strVal val="#ppt_x"/>
                                              </p:val>
                                            </p:tav>
                                          </p:tavLst>
                                        </p:anim>
                                        <p:anim calcmode="lin" valueType="num">
                                          <p:cBhvr additive="base">
                                            <p:cTn id="12" dur="500" fill="hold"/>
                                            <p:tgtEl>
                                              <p:spTgt spid="37"/>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250"/>
                                      </p:stCondLst>
                                      <p:childTnLst>
                                        <p:set>
                                          <p:cBhvr>
                                            <p:cTn id="14" dur="1" fill="hold">
                                              <p:stCondLst>
                                                <p:cond delay="0"/>
                                              </p:stCondLst>
                                            </p:cTn>
                                            <p:tgtEl>
                                              <p:spTgt spid="39"/>
                                            </p:tgtEl>
                                            <p:attrNameLst>
                                              <p:attrName>style.visibility</p:attrName>
                                            </p:attrNameLst>
                                          </p:cBhvr>
                                          <p:to>
                                            <p:strVal val="visible"/>
                                          </p:to>
                                        </p:set>
                                        <p:anim calcmode="lin" valueType="num">
                                          <p:cBhvr additive="base">
                                            <p:cTn id="15" dur="500" fill="hold"/>
                                            <p:tgtEl>
                                              <p:spTgt spid="39"/>
                                            </p:tgtEl>
                                            <p:attrNameLst>
                                              <p:attrName>ppt_x</p:attrName>
                                            </p:attrNameLst>
                                          </p:cBhvr>
                                          <p:tavLst>
                                            <p:tav tm="0">
                                              <p:val>
                                                <p:strVal val="1+#ppt_w/2"/>
                                              </p:val>
                                            </p:tav>
                                            <p:tav tm="100000">
                                              <p:val>
                                                <p:strVal val="#ppt_x"/>
                                              </p:val>
                                            </p:tav>
                                          </p:tavLst>
                                        </p:anim>
                                        <p:anim calcmode="lin" valueType="num">
                                          <p:cBhvr additive="base">
                                            <p:cTn id="16" dur="500" fill="hold"/>
                                            <p:tgtEl>
                                              <p:spTgt spid="39"/>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1+#ppt_w/2"/>
                                              </p:val>
                                            </p:tav>
                                            <p:tav tm="100000">
                                              <p:val>
                                                <p:strVal val="#ppt_x"/>
                                              </p:val>
                                            </p:tav>
                                          </p:tavLst>
                                        </p:anim>
                                        <p:anim calcmode="lin" valueType="num">
                                          <p:cBhvr additive="base">
                                            <p:cTn id="20" dur="500" fill="hold"/>
                                            <p:tgtEl>
                                              <p:spTgt spid="38"/>
                                            </p:tgtEl>
                                            <p:attrNameLst>
                                              <p:attrName>ppt_y</p:attrName>
                                            </p:attrNameLst>
                                          </p:cBhvr>
                                          <p:tavLst>
                                            <p:tav tm="0">
                                              <p:val>
                                                <p:strVal val="0-#ppt_h/2"/>
                                              </p:val>
                                            </p:tav>
                                            <p:tav tm="100000">
                                              <p:val>
                                                <p:strVal val="#ppt_y"/>
                                              </p:val>
                                            </p:tav>
                                          </p:tavLst>
                                        </p:anim>
                                      </p:childTnLst>
                                    </p:cTn>
                                  </p:par>
                                  <p:par>
                                    <p:cTn id="21" presetID="10" presetClass="entr" presetSubtype="0" fill="hold" nodeType="withEffect">
                                      <p:stCondLst>
                                        <p:cond delay="10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par>
                                    <p:cTn id="24" presetID="8" presetClass="emph" presetSubtype="0" repeatCount="indefinite" fill="hold" nodeType="withEffect">
                                      <p:stCondLst>
                                        <p:cond delay="1000"/>
                                      </p:stCondLst>
                                      <p:childTnLst>
                                        <p:animRot by="-21600000">
                                          <p:cBhvr>
                                            <p:cTn id="25" dur="2000" fill="hold"/>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Lst>
      </p:timing>
    </mc:Fallback>
  </mc:AlternateContent>
</p:sld>
</file>

<file path=ppt/theme/theme1.xml><?xml version="1.0" encoding="utf-8"?>
<a:theme xmlns:a="http://schemas.openxmlformats.org/drawingml/2006/main" name="1_Office 主题">
  <a:themeElements>
    <a:clrScheme name="Office 佈景主題">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1373</TotalTime>
  <Words>2907</Words>
  <Application>Microsoft Office PowerPoint</Application>
  <PresentationFormat>寬螢幕</PresentationFormat>
  <Paragraphs>298</Paragraphs>
  <Slides>19</Slides>
  <Notes>19</Notes>
  <HiddenSlides>0</HiddenSlides>
  <MMClips>0</MMClips>
  <ScaleCrop>false</ScaleCrop>
  <HeadingPairs>
    <vt:vector size="6" baseType="variant">
      <vt:variant>
        <vt:lpstr>使用字型</vt:lpstr>
      </vt:variant>
      <vt:variant>
        <vt:i4>17</vt:i4>
      </vt:variant>
      <vt:variant>
        <vt:lpstr>佈景主題</vt:lpstr>
      </vt:variant>
      <vt:variant>
        <vt:i4>1</vt:i4>
      </vt:variant>
      <vt:variant>
        <vt:lpstr>投影片標題</vt:lpstr>
      </vt:variant>
      <vt:variant>
        <vt:i4>19</vt:i4>
      </vt:variant>
    </vt:vector>
  </HeadingPairs>
  <TitlesOfParts>
    <vt:vector size="37" baseType="lpstr">
      <vt:lpstr>等线</vt:lpstr>
      <vt:lpstr>FZHei-B01S</vt:lpstr>
      <vt:lpstr>HY견고딕</vt:lpstr>
      <vt:lpstr>HY헤드라인M</vt:lpstr>
      <vt:lpstr>Microsoft YaHei</vt:lpstr>
      <vt:lpstr>宋体</vt:lpstr>
      <vt:lpstr>微軟正黑體</vt:lpstr>
      <vt:lpstr>新細明體</vt:lpstr>
      <vt:lpstr>標楷體</vt:lpstr>
      <vt:lpstr>한컴전용_돋움</vt:lpstr>
      <vt:lpstr>Arial</vt:lpstr>
      <vt:lpstr>Calibri</vt:lpstr>
      <vt:lpstr>Calibri Light</vt:lpstr>
      <vt:lpstr>Rockwell</vt:lpstr>
      <vt:lpstr>Times New Roman</vt:lpstr>
      <vt:lpstr>Wingdings</vt:lpstr>
      <vt:lpstr>Wingdings 2</vt:lpstr>
      <vt:lpstr>1_Office 主题</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PURECHEN</dc:creator>
  <cp:lastModifiedBy>甄選委員會試務組陳佳純</cp:lastModifiedBy>
  <cp:revision>103</cp:revision>
  <dcterms:created xsi:type="dcterms:W3CDTF">2020-12-24T01:17:46Z</dcterms:created>
  <dcterms:modified xsi:type="dcterms:W3CDTF">2022-02-17T05:41:05Z</dcterms:modified>
</cp:coreProperties>
</file>