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1"/>
  </p:notesMasterIdLst>
  <p:handoutMasterIdLst>
    <p:handoutMasterId r:id="rId22"/>
  </p:handoutMasterIdLst>
  <p:sldIdLst>
    <p:sldId id="295" r:id="rId2"/>
    <p:sldId id="300" r:id="rId3"/>
    <p:sldId id="301" r:id="rId4"/>
    <p:sldId id="302" r:id="rId5"/>
    <p:sldId id="303" r:id="rId6"/>
    <p:sldId id="304" r:id="rId7"/>
    <p:sldId id="306" r:id="rId8"/>
    <p:sldId id="305" r:id="rId9"/>
    <p:sldId id="307" r:id="rId10"/>
    <p:sldId id="317" r:id="rId11"/>
    <p:sldId id="309" r:id="rId12"/>
    <p:sldId id="308" r:id="rId13"/>
    <p:sldId id="310" r:id="rId14"/>
    <p:sldId id="312" r:id="rId15"/>
    <p:sldId id="313" r:id="rId16"/>
    <p:sldId id="311" r:id="rId17"/>
    <p:sldId id="314" r:id="rId18"/>
    <p:sldId id="315" r:id="rId19"/>
    <p:sldId id="31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2D27"/>
    <a:srgbClr val="C4341A"/>
    <a:srgbClr val="E8A19D"/>
    <a:srgbClr val="DD7671"/>
    <a:srgbClr val="FF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48" autoAdjust="0"/>
    <p:restoredTop sz="94660"/>
  </p:normalViewPr>
  <p:slideViewPr>
    <p:cSldViewPr snapToGrid="0">
      <p:cViewPr varScale="1">
        <p:scale>
          <a:sx n="108" d="100"/>
          <a:sy n="108"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35129C1E-B2F5-45B8-AAE7-6E3ADB101D7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a:extLst>
              <a:ext uri="{FF2B5EF4-FFF2-40B4-BE49-F238E27FC236}">
                <a16:creationId xmlns:a16="http://schemas.microsoft.com/office/drawing/2014/main" id="{7FB34AE9-2981-4920-8E99-3C2FADF0F94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D761823-A252-40BF-90B8-F3932635CCEB}" type="datetimeFigureOut">
              <a:rPr lang="zh-TW" altLang="en-US" smtClean="0"/>
              <a:t>29/17/22</a:t>
            </a:fld>
            <a:endParaRPr lang="zh-TW" altLang="en-US"/>
          </a:p>
        </p:txBody>
      </p:sp>
      <p:sp>
        <p:nvSpPr>
          <p:cNvPr id="4" name="頁尾版面配置區 3">
            <a:extLst>
              <a:ext uri="{FF2B5EF4-FFF2-40B4-BE49-F238E27FC236}">
                <a16:creationId xmlns:a16="http://schemas.microsoft.com/office/drawing/2014/main" id="{0AFB06C8-A82F-49ED-B8EF-948268C77AB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a:extLst>
              <a:ext uri="{FF2B5EF4-FFF2-40B4-BE49-F238E27FC236}">
                <a16:creationId xmlns:a16="http://schemas.microsoft.com/office/drawing/2014/main" id="{72015827-F0E8-49B4-B636-3D8A156DCB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08E162-F89D-4B09-B5CA-66B2FF4E5165}" type="slidenum">
              <a:rPr lang="zh-TW" altLang="en-US" smtClean="0"/>
              <a:t>‹#›</a:t>
            </a:fld>
            <a:endParaRPr lang="zh-TW" altLang="en-US"/>
          </a:p>
        </p:txBody>
      </p:sp>
    </p:spTree>
    <p:extLst>
      <p:ext uri="{BB962C8B-B14F-4D97-AF65-F5344CB8AC3E}">
        <p14:creationId xmlns:p14="http://schemas.microsoft.com/office/powerpoint/2010/main" val="22996035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F5749B-E4C7-4B85-A27B-63988A95449F}" type="datetimeFigureOut">
              <a:rPr lang="zh-TW" altLang="en-US" smtClean="0"/>
              <a:t>29/17/22</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84A0AB-089B-44AE-A287-A3B5F37DB42F}" type="slidenum">
              <a:rPr lang="zh-TW" altLang="en-US" smtClean="0"/>
              <a:t>‹#›</a:t>
            </a:fld>
            <a:endParaRPr lang="zh-TW" altLang="en-US"/>
          </a:p>
        </p:txBody>
      </p:sp>
    </p:spTree>
    <p:extLst>
      <p:ext uri="{BB962C8B-B14F-4D97-AF65-F5344CB8AC3E}">
        <p14:creationId xmlns:p14="http://schemas.microsoft.com/office/powerpoint/2010/main" val="292405189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515698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678741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225990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33583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997592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198028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691023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961074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054508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542059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848129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588232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4180936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798189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658735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649842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902079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558278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207520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2DA3DC44-9E4A-4539-81E7-B421B97CF339}" type="datetime1">
              <a:rPr lang="zh-CN" altLang="en-US" smtClean="0">
                <a:solidFill>
                  <a:prstClr val="black">
                    <a:tint val="75000"/>
                  </a:prstClr>
                </a:solidFill>
              </a:rPr>
              <a:t>2022/2/17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BC027CB-4B16-4B21-A276-8705E54D531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81900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2B706F9-4F5E-4007-AF72-339F7997C08A}" type="datetime1">
              <a:rPr lang="zh-CN" altLang="en-US" smtClean="0">
                <a:solidFill>
                  <a:prstClr val="black">
                    <a:tint val="75000"/>
                  </a:prstClr>
                </a:solidFill>
              </a:rPr>
              <a:t>2022/2/17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BC027CB-4B16-4B21-A276-8705E54D531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54599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32D778D-12A6-429F-8246-FD18258D311F}" type="datetime1">
              <a:rPr lang="zh-CN" altLang="en-US" smtClean="0">
                <a:solidFill>
                  <a:prstClr val="black">
                    <a:tint val="75000"/>
                  </a:prstClr>
                </a:solidFill>
              </a:rPr>
              <a:t>2022/2/17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BC027CB-4B16-4B21-A276-8705E54D531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3195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2F174A12-9EE2-4C26-867C-1F4F63FD1C68}" type="datetime1">
              <a:rPr lang="zh-CN" altLang="en-US" smtClean="0">
                <a:solidFill>
                  <a:prstClr val="black">
                    <a:tint val="75000"/>
                  </a:prstClr>
                </a:solidFill>
              </a:rPr>
              <a:t>2022/2/17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BC027CB-4B16-4B21-A276-8705E54D531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976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2733E83D-3D4E-42A2-B720-FFADC94355EA}" type="datetime1">
              <a:rPr lang="zh-CN" altLang="en-US" smtClean="0">
                <a:solidFill>
                  <a:prstClr val="black">
                    <a:tint val="75000"/>
                  </a:prstClr>
                </a:solidFill>
              </a:rPr>
              <a:t>2022/2/17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BC027CB-4B16-4B21-A276-8705E54D531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6201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AB68D396-05B4-4925-9248-0ADD73816FFC}" type="datetime1">
              <a:rPr lang="zh-CN" altLang="en-US" smtClean="0">
                <a:solidFill>
                  <a:prstClr val="black">
                    <a:tint val="75000"/>
                  </a:prstClr>
                </a:solidFill>
              </a:rPr>
              <a:t>2022/2/17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BC027CB-4B16-4B21-A276-8705E54D531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37281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ADA1A71-6A09-44BF-BC3B-E5FDB3AD6908}" type="datetime1">
              <a:rPr lang="zh-CN" altLang="en-US" smtClean="0">
                <a:solidFill>
                  <a:prstClr val="black">
                    <a:tint val="75000"/>
                  </a:prstClr>
                </a:solidFill>
              </a:rPr>
              <a:t>2022/2/17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BC027CB-4B16-4B21-A276-8705E54D531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350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F9598727-54D1-4C66-99AD-73D544A37119}" type="datetime1">
              <a:rPr lang="zh-CN" altLang="en-US" smtClean="0">
                <a:solidFill>
                  <a:prstClr val="black">
                    <a:tint val="75000"/>
                  </a:prstClr>
                </a:solidFill>
              </a:rPr>
              <a:t>2022/2/17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BC027CB-4B16-4B21-A276-8705E54D531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33371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31E57-0C3E-4C13-8E8E-92F30182C1D1}" type="datetime1">
              <a:rPr lang="zh-CN" altLang="en-US" smtClean="0">
                <a:solidFill>
                  <a:prstClr val="black">
                    <a:tint val="75000"/>
                  </a:prstClr>
                </a:solidFill>
              </a:rPr>
              <a:t>2022/2/17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a:xfrm>
            <a:off x="9369672" y="6492875"/>
            <a:ext cx="2743200" cy="365125"/>
          </a:xfrm>
        </p:spPr>
        <p:txBody>
          <a:bodyPr/>
          <a:lstStyle>
            <a:lvl1pPr>
              <a:defRPr sz="1400">
                <a:solidFill>
                  <a:schemeClr val="tx1"/>
                </a:solidFill>
                <a:latin typeface="Arial" panose="020B0604020202020204" pitchFamily="34" charset="0"/>
                <a:cs typeface="Arial" panose="020B0604020202020204" pitchFamily="34" charset="0"/>
              </a:defRPr>
            </a:lvl1pPr>
          </a:lstStyle>
          <a:p>
            <a:fld id="{ABC027CB-4B16-4B21-A276-8705E54D5316}" type="slidenum">
              <a:rPr lang="zh-CN" altLang="en-US" smtClean="0"/>
              <a:pPr/>
              <a:t>‹#›</a:t>
            </a:fld>
            <a:endParaRPr lang="zh-CN" altLang="en-US"/>
          </a:p>
        </p:txBody>
      </p:sp>
    </p:spTree>
    <p:extLst>
      <p:ext uri="{BB962C8B-B14F-4D97-AF65-F5344CB8AC3E}">
        <p14:creationId xmlns:p14="http://schemas.microsoft.com/office/powerpoint/2010/main" val="282269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AE235646-B2AB-4728-99FA-5FA46C69C18F}" type="datetime1">
              <a:rPr lang="zh-CN" altLang="en-US" smtClean="0">
                <a:solidFill>
                  <a:prstClr val="black">
                    <a:tint val="75000"/>
                  </a:prstClr>
                </a:solidFill>
              </a:rPr>
              <a:t>2022/2/17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BC027CB-4B16-4B21-A276-8705E54D531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38626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DAD14C82-909C-4799-ADD1-266E94784B11}" type="datetime1">
              <a:rPr lang="zh-CN" altLang="en-US" smtClean="0">
                <a:solidFill>
                  <a:prstClr val="black">
                    <a:tint val="75000"/>
                  </a:prstClr>
                </a:solidFill>
              </a:rPr>
              <a:t>2022/2/17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BC027CB-4B16-4B21-A276-8705E54D531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8521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113BE-72B7-4DF3-A942-E7FE3B446DC5}" type="datetime1">
              <a:rPr lang="zh-CN" altLang="en-US" smtClean="0"/>
              <a:t>2022/2/17</a:t>
            </a:fld>
            <a:endParaRPr lang="zh-TW"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A2E95-6972-434F-A18A-8F15B7E87C3F}" type="slidenum">
              <a:rPr lang="zh-TW" altLang="en-US" smtClean="0"/>
              <a:t>‹#›</a:t>
            </a:fld>
            <a:endParaRPr lang="zh-TW" altLang="en-US"/>
          </a:p>
        </p:txBody>
      </p:sp>
      <p:pic>
        <p:nvPicPr>
          <p:cNvPr id="7" name="图片 6">
            <a:extLst>
              <a:ext uri="{FF2B5EF4-FFF2-40B4-BE49-F238E27FC236}">
                <a16:creationId xmlns:a16="http://schemas.microsoft.com/office/drawing/2014/main" id="{FAC974CA-B243-49DA-B1C6-8701F84A9E4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526" y="0"/>
            <a:ext cx="12188951" cy="6858000"/>
          </a:xfrm>
          <a:prstGeom prst="rect">
            <a:avLst/>
          </a:prstGeom>
        </p:spPr>
      </p:pic>
    </p:spTree>
    <p:extLst>
      <p:ext uri="{BB962C8B-B14F-4D97-AF65-F5344CB8AC3E}">
        <p14:creationId xmlns:p14="http://schemas.microsoft.com/office/powerpoint/2010/main" val="410494321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12.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12.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cac.edu.tw/apply111/system_area_highschool.php"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0839027" y="243868"/>
            <a:ext cx="652244" cy="652244"/>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3" name="椭圆 2"/>
          <p:cNvSpPr/>
          <p:nvPr/>
        </p:nvSpPr>
        <p:spPr>
          <a:xfrm>
            <a:off x="10304310" y="896113"/>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4" name="椭圆 3"/>
          <p:cNvSpPr/>
          <p:nvPr/>
        </p:nvSpPr>
        <p:spPr>
          <a:xfrm>
            <a:off x="10029990" y="1652453"/>
            <a:ext cx="316523" cy="316523"/>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5" name="椭圆 4"/>
          <p:cNvSpPr/>
          <p:nvPr/>
        </p:nvSpPr>
        <p:spPr>
          <a:xfrm>
            <a:off x="9245974" y="1357029"/>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6" name="椭圆 5"/>
          <p:cNvSpPr/>
          <p:nvPr/>
        </p:nvSpPr>
        <p:spPr>
          <a:xfrm>
            <a:off x="10011524" y="407460"/>
            <a:ext cx="226842" cy="226842"/>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7" name="椭圆 6"/>
          <p:cNvSpPr/>
          <p:nvPr/>
        </p:nvSpPr>
        <p:spPr>
          <a:xfrm>
            <a:off x="10772665" y="1583871"/>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8" name="椭圆 7"/>
          <p:cNvSpPr/>
          <p:nvPr/>
        </p:nvSpPr>
        <p:spPr>
          <a:xfrm>
            <a:off x="690477" y="5417237"/>
            <a:ext cx="823694" cy="823694"/>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9" name="椭圆 8"/>
          <p:cNvSpPr/>
          <p:nvPr/>
        </p:nvSpPr>
        <p:spPr>
          <a:xfrm>
            <a:off x="2471653" y="4535956"/>
            <a:ext cx="466724" cy="466724"/>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0" name="椭圆 9"/>
          <p:cNvSpPr/>
          <p:nvPr/>
        </p:nvSpPr>
        <p:spPr>
          <a:xfrm>
            <a:off x="2655008" y="5417238"/>
            <a:ext cx="635795" cy="635795"/>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1" name="椭圆 10"/>
          <p:cNvSpPr/>
          <p:nvPr/>
        </p:nvSpPr>
        <p:spPr>
          <a:xfrm>
            <a:off x="1388698" y="5180385"/>
            <a:ext cx="966194" cy="966194"/>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2" name="椭圆 11"/>
          <p:cNvSpPr/>
          <p:nvPr/>
        </p:nvSpPr>
        <p:spPr>
          <a:xfrm>
            <a:off x="1046473" y="4793725"/>
            <a:ext cx="466724" cy="466724"/>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3" name="椭圆 12"/>
          <p:cNvSpPr/>
          <p:nvPr/>
        </p:nvSpPr>
        <p:spPr>
          <a:xfrm>
            <a:off x="1052994" y="4183532"/>
            <a:ext cx="153299" cy="153299"/>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4" name="椭圆 13"/>
          <p:cNvSpPr/>
          <p:nvPr/>
        </p:nvSpPr>
        <p:spPr>
          <a:xfrm>
            <a:off x="2395004" y="4335482"/>
            <a:ext cx="153299" cy="153299"/>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5" name="椭圆 14"/>
          <p:cNvSpPr/>
          <p:nvPr/>
        </p:nvSpPr>
        <p:spPr>
          <a:xfrm>
            <a:off x="1762477" y="4950438"/>
            <a:ext cx="153299" cy="153299"/>
          </a:xfrm>
          <a:prstGeom prst="ellipse">
            <a:avLst/>
          </a:prstGeom>
          <a:gradFill>
            <a:gsLst>
              <a:gs pos="0">
                <a:schemeClr val="bg1"/>
              </a:gs>
              <a:gs pos="100000">
                <a:srgbClr val="D4D2D3"/>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6" name="椭圆 15"/>
          <p:cNvSpPr/>
          <p:nvPr/>
        </p:nvSpPr>
        <p:spPr>
          <a:xfrm>
            <a:off x="2383693" y="5027087"/>
            <a:ext cx="153299" cy="153299"/>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7" name="椭圆 16"/>
          <p:cNvSpPr/>
          <p:nvPr/>
        </p:nvSpPr>
        <p:spPr>
          <a:xfrm>
            <a:off x="3254187" y="5180386"/>
            <a:ext cx="153299" cy="153299"/>
          </a:xfrm>
          <a:prstGeom prst="ellipse">
            <a:avLst/>
          </a:prstGeom>
          <a:gradFill>
            <a:gsLst>
              <a:gs pos="0">
                <a:schemeClr val="bg1"/>
              </a:gs>
              <a:gs pos="100000">
                <a:srgbClr val="D4D2D3"/>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31" name="標題 5">
            <a:extLst>
              <a:ext uri="{FF2B5EF4-FFF2-40B4-BE49-F238E27FC236}">
                <a16:creationId xmlns:a16="http://schemas.microsoft.com/office/drawing/2014/main" id="{E7E79E2B-17F2-4727-A53B-3A81093EEBE9}"/>
              </a:ext>
            </a:extLst>
          </p:cNvPr>
          <p:cNvSpPr txBox="1">
            <a:spLocks/>
          </p:cNvSpPr>
          <p:nvPr/>
        </p:nvSpPr>
        <p:spPr>
          <a:xfrm>
            <a:off x="2572544" y="2039063"/>
            <a:ext cx="7029242" cy="1650087"/>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endParaRPr lang="zh-TW" altLang="en-US" sz="4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endParaRPr>
          </a:p>
        </p:txBody>
      </p:sp>
      <p:sp>
        <p:nvSpPr>
          <p:cNvPr id="33" name="副標題 5">
            <a:extLst>
              <a:ext uri="{FF2B5EF4-FFF2-40B4-BE49-F238E27FC236}">
                <a16:creationId xmlns:a16="http://schemas.microsoft.com/office/drawing/2014/main" id="{94659F86-B5F7-409E-AA5B-150E3F031207}"/>
              </a:ext>
            </a:extLst>
          </p:cNvPr>
          <p:cNvSpPr txBox="1">
            <a:spLocks/>
          </p:cNvSpPr>
          <p:nvPr/>
        </p:nvSpPr>
        <p:spPr>
          <a:xfrm>
            <a:off x="5414873" y="5274130"/>
            <a:ext cx="5015605" cy="46091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報告單位：大學甄選入學委員會</a:t>
            </a:r>
            <a:endParaRPr lang="en-US" altLang="zh-TW" sz="2400"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endParaRPr>
          </a:p>
        </p:txBody>
      </p:sp>
      <p:grpSp>
        <p:nvGrpSpPr>
          <p:cNvPr id="34" name="组合 4">
            <a:extLst>
              <a:ext uri="{FF2B5EF4-FFF2-40B4-BE49-F238E27FC236}">
                <a16:creationId xmlns:a16="http://schemas.microsoft.com/office/drawing/2014/main" id="{D7668BB8-2A34-4736-B7AD-A1A4E63B4F48}"/>
              </a:ext>
            </a:extLst>
          </p:cNvPr>
          <p:cNvGrpSpPr/>
          <p:nvPr/>
        </p:nvGrpSpPr>
        <p:grpSpPr>
          <a:xfrm>
            <a:off x="2396903" y="1997686"/>
            <a:ext cx="7513582" cy="2262495"/>
            <a:chOff x="1053854" y="5510387"/>
            <a:chExt cx="9078434" cy="3701143"/>
          </a:xfrm>
        </p:grpSpPr>
        <p:sp>
          <p:nvSpPr>
            <p:cNvPr id="35" name="圆角矩形 29">
              <a:extLst>
                <a:ext uri="{FF2B5EF4-FFF2-40B4-BE49-F238E27FC236}">
                  <a16:creationId xmlns:a16="http://schemas.microsoft.com/office/drawing/2014/main" id="{B44C10DD-D125-4FDE-8D2F-D9071E4CAA01}"/>
                </a:ext>
              </a:extLst>
            </p:cNvPr>
            <p:cNvSpPr/>
            <p:nvPr/>
          </p:nvSpPr>
          <p:spPr>
            <a:xfrm>
              <a:off x="1053854" y="5510387"/>
              <a:ext cx="9078434" cy="3701143"/>
            </a:xfrm>
            <a:prstGeom prst="roundRect">
              <a:avLst>
                <a:gd name="adj" fmla="val 9871"/>
              </a:avLst>
            </a:prstGeom>
            <a:gradFill>
              <a:gsLst>
                <a:gs pos="75000">
                  <a:srgbClr val="FFFFFF"/>
                </a:gs>
                <a:gs pos="0">
                  <a:srgbClr val="DDDEDC"/>
                </a:gs>
              </a:gsLst>
              <a:lin ang="16200000" scaled="0"/>
            </a:gradFill>
            <a:ln>
              <a:noFill/>
            </a:ln>
            <a:effectLst>
              <a:outerShdw blurRad="2921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36" name="圆角矩形 3">
              <a:extLst>
                <a:ext uri="{FF2B5EF4-FFF2-40B4-BE49-F238E27FC236}">
                  <a16:creationId xmlns:a16="http://schemas.microsoft.com/office/drawing/2014/main" id="{BE1D764B-76A8-41A1-802D-F351930D6D2A}"/>
                </a:ext>
              </a:extLst>
            </p:cNvPr>
            <p:cNvSpPr/>
            <p:nvPr/>
          </p:nvSpPr>
          <p:spPr>
            <a:xfrm>
              <a:off x="1376671" y="5865988"/>
              <a:ext cx="8432800" cy="2989941"/>
            </a:xfrm>
            <a:prstGeom prst="roundRect">
              <a:avLst>
                <a:gd name="adj" fmla="val 9871"/>
              </a:avLst>
            </a:prstGeom>
            <a:gradFill>
              <a:gsLst>
                <a:gs pos="50000">
                  <a:srgbClr val="FFFFFF"/>
                </a:gs>
                <a:gs pos="100000">
                  <a:srgbClr val="D5D5D5"/>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9" name="矩形 38">
            <a:extLst>
              <a:ext uri="{FF2B5EF4-FFF2-40B4-BE49-F238E27FC236}">
                <a16:creationId xmlns:a16="http://schemas.microsoft.com/office/drawing/2014/main" id="{6F3F25D4-E984-4E26-93D5-53471253ED36}"/>
              </a:ext>
            </a:extLst>
          </p:cNvPr>
          <p:cNvSpPr/>
          <p:nvPr/>
        </p:nvSpPr>
        <p:spPr>
          <a:xfrm>
            <a:off x="2649719" y="2418172"/>
            <a:ext cx="6912979" cy="1569660"/>
          </a:xfrm>
          <a:prstGeom prst="rect">
            <a:avLst/>
          </a:prstGeom>
        </p:spPr>
        <p:txBody>
          <a:bodyPr wrap="square">
            <a:spAutoFit/>
          </a:bodyPr>
          <a:lstStyle/>
          <a:p>
            <a:pPr algn="ctr">
              <a:lnSpc>
                <a:spcPct val="100000"/>
              </a:lnSpc>
            </a:pPr>
            <a:r>
              <a:rPr lang="en-US" altLang="zh-TW" sz="4800" b="1" dirty="0">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111</a:t>
            </a:r>
            <a:r>
              <a:rPr lang="zh-TW" altLang="en-US" sz="48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學年度大學繁星推薦</a:t>
            </a:r>
            <a:endParaRPr lang="en-US" altLang="zh-TW" sz="48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algn="ctr">
              <a:lnSpc>
                <a:spcPct val="100000"/>
              </a:lnSpc>
            </a:pPr>
            <a:r>
              <a:rPr lang="zh-TW" altLang="en-US" sz="48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報名試務作業說明</a:t>
            </a:r>
          </a:p>
        </p:txBody>
      </p:sp>
      <p:pic>
        <p:nvPicPr>
          <p:cNvPr id="24" name="圖片 23">
            <a:extLst>
              <a:ext uri="{FF2B5EF4-FFF2-40B4-BE49-F238E27FC236}">
                <a16:creationId xmlns:a16="http://schemas.microsoft.com/office/drawing/2014/main" id="{641FF202-FD78-44EB-846C-097DD7C324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465" y="346750"/>
            <a:ext cx="2468878" cy="752707"/>
          </a:xfrm>
          <a:prstGeom prst="rect">
            <a:avLst/>
          </a:prstGeom>
        </p:spPr>
      </p:pic>
    </p:spTree>
    <p:extLst>
      <p:ext uri="{BB962C8B-B14F-4D97-AF65-F5344CB8AC3E}">
        <p14:creationId xmlns:p14="http://schemas.microsoft.com/office/powerpoint/2010/main" val="37242895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decel="10000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12" decel="10000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12" decel="10000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0-#ppt_w/2"/>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12" decel="10000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12" decel="10000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0-#ppt_w/2"/>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12" decel="10000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0-#ppt_w/2"/>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par>
                                    <p:cTn id="37" presetID="2" presetClass="entr" presetSubtype="12" decel="10000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0-#ppt_w/2"/>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par>
                                    <p:cTn id="41" presetID="2" presetClass="entr" presetSubtype="12" decel="10000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0-#ppt_w/2"/>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3" decel="100000"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500" fill="hold"/>
                                            <p:tgtEl>
                                              <p:spTgt spid="2"/>
                                            </p:tgtEl>
                                            <p:attrNameLst>
                                              <p:attrName>ppt_x</p:attrName>
                                            </p:attrNameLst>
                                          </p:cBhvr>
                                          <p:tavLst>
                                            <p:tav tm="0">
                                              <p:val>
                                                <p:strVal val="1+#ppt_w/2"/>
                                              </p:val>
                                            </p:tav>
                                            <p:tav tm="100000">
                                              <p:val>
                                                <p:strVal val="#ppt_x"/>
                                              </p:val>
                                            </p:tav>
                                          </p:tavLst>
                                        </p:anim>
                                        <p:anim calcmode="lin" valueType="num">
                                          <p:cBhvr additive="base">
                                            <p:cTn id="48" dur="500" fill="hold"/>
                                            <p:tgtEl>
                                              <p:spTgt spid="2"/>
                                            </p:tgtEl>
                                            <p:attrNameLst>
                                              <p:attrName>ppt_y</p:attrName>
                                            </p:attrNameLst>
                                          </p:cBhvr>
                                          <p:tavLst>
                                            <p:tav tm="0">
                                              <p:val>
                                                <p:strVal val="0-#ppt_h/2"/>
                                              </p:val>
                                            </p:tav>
                                            <p:tav tm="100000">
                                              <p:val>
                                                <p:strVal val="#ppt_y"/>
                                              </p:val>
                                            </p:tav>
                                          </p:tavLst>
                                        </p:anim>
                                      </p:childTnLst>
                                    </p:cTn>
                                  </p:par>
                                  <p:par>
                                    <p:cTn id="49" presetID="2" presetClass="entr" presetSubtype="3" decel="100000"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1+#ppt_w/2"/>
                                              </p:val>
                                            </p:tav>
                                            <p:tav tm="100000">
                                              <p:val>
                                                <p:strVal val="#ppt_x"/>
                                              </p:val>
                                            </p:tav>
                                          </p:tavLst>
                                        </p:anim>
                                        <p:anim calcmode="lin" valueType="num">
                                          <p:cBhvr additive="base">
                                            <p:cTn id="52" dur="500" fill="hold"/>
                                            <p:tgtEl>
                                              <p:spTgt spid="3"/>
                                            </p:tgtEl>
                                            <p:attrNameLst>
                                              <p:attrName>ppt_y</p:attrName>
                                            </p:attrNameLst>
                                          </p:cBhvr>
                                          <p:tavLst>
                                            <p:tav tm="0">
                                              <p:val>
                                                <p:strVal val="0-#ppt_h/2"/>
                                              </p:val>
                                            </p:tav>
                                            <p:tav tm="100000">
                                              <p:val>
                                                <p:strVal val="#ppt_y"/>
                                              </p:val>
                                            </p:tav>
                                          </p:tavLst>
                                        </p:anim>
                                      </p:childTnLst>
                                    </p:cTn>
                                  </p:par>
                                  <p:par>
                                    <p:cTn id="53" presetID="2" presetClass="entr" presetSubtype="3" decel="100000" fill="hold" grpId="0" nodeType="with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1+#ppt_w/2"/>
                                              </p:val>
                                            </p:tav>
                                            <p:tav tm="100000">
                                              <p:val>
                                                <p:strVal val="#ppt_x"/>
                                              </p:val>
                                            </p:tav>
                                          </p:tavLst>
                                        </p:anim>
                                        <p:anim calcmode="lin" valueType="num">
                                          <p:cBhvr additive="base">
                                            <p:cTn id="56" dur="500" fill="hold"/>
                                            <p:tgtEl>
                                              <p:spTgt spid="4"/>
                                            </p:tgtEl>
                                            <p:attrNameLst>
                                              <p:attrName>ppt_y</p:attrName>
                                            </p:attrNameLst>
                                          </p:cBhvr>
                                          <p:tavLst>
                                            <p:tav tm="0">
                                              <p:val>
                                                <p:strVal val="0-#ppt_h/2"/>
                                              </p:val>
                                            </p:tav>
                                            <p:tav tm="100000">
                                              <p:val>
                                                <p:strVal val="#ppt_y"/>
                                              </p:val>
                                            </p:tav>
                                          </p:tavLst>
                                        </p:anim>
                                      </p:childTnLst>
                                    </p:cTn>
                                  </p:par>
                                  <p:par>
                                    <p:cTn id="57" presetID="2" presetClass="entr" presetSubtype="3" decel="100000"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1+#ppt_w/2"/>
                                              </p:val>
                                            </p:tav>
                                            <p:tav tm="100000">
                                              <p:val>
                                                <p:strVal val="#ppt_x"/>
                                              </p:val>
                                            </p:tav>
                                          </p:tavLst>
                                        </p:anim>
                                        <p:anim calcmode="lin" valueType="num">
                                          <p:cBhvr additive="base">
                                            <p:cTn id="60" dur="500" fill="hold"/>
                                            <p:tgtEl>
                                              <p:spTgt spid="5"/>
                                            </p:tgtEl>
                                            <p:attrNameLst>
                                              <p:attrName>ppt_y</p:attrName>
                                            </p:attrNameLst>
                                          </p:cBhvr>
                                          <p:tavLst>
                                            <p:tav tm="0">
                                              <p:val>
                                                <p:strVal val="0-#ppt_h/2"/>
                                              </p:val>
                                            </p:tav>
                                            <p:tav tm="100000">
                                              <p:val>
                                                <p:strVal val="#ppt_y"/>
                                              </p:val>
                                            </p:tav>
                                          </p:tavLst>
                                        </p:anim>
                                      </p:childTnLst>
                                    </p:cTn>
                                  </p:par>
                                  <p:par>
                                    <p:cTn id="61" presetID="2" presetClass="entr" presetSubtype="3" decel="100000" fill="hold" grpId="0" nodeType="withEffect">
                                      <p:stCondLst>
                                        <p:cond delay="0"/>
                                      </p:stCondLst>
                                      <p:childTnLst>
                                        <p:set>
                                          <p:cBhvr>
                                            <p:cTn id="62" dur="1" fill="hold">
                                              <p:stCondLst>
                                                <p:cond delay="0"/>
                                              </p:stCondLst>
                                            </p:cTn>
                                            <p:tgtEl>
                                              <p:spTgt spid="6"/>
                                            </p:tgtEl>
                                            <p:attrNameLst>
                                              <p:attrName>style.visibility</p:attrName>
                                            </p:attrNameLst>
                                          </p:cBhvr>
                                          <p:to>
                                            <p:strVal val="visible"/>
                                          </p:to>
                                        </p:set>
                                        <p:anim calcmode="lin" valueType="num">
                                          <p:cBhvr additive="base">
                                            <p:cTn id="63" dur="500" fill="hold"/>
                                            <p:tgtEl>
                                              <p:spTgt spid="6"/>
                                            </p:tgtEl>
                                            <p:attrNameLst>
                                              <p:attrName>ppt_x</p:attrName>
                                            </p:attrNameLst>
                                          </p:cBhvr>
                                          <p:tavLst>
                                            <p:tav tm="0">
                                              <p:val>
                                                <p:strVal val="1+#ppt_w/2"/>
                                              </p:val>
                                            </p:tav>
                                            <p:tav tm="100000">
                                              <p:val>
                                                <p:strVal val="#ppt_x"/>
                                              </p:val>
                                            </p:tav>
                                          </p:tavLst>
                                        </p:anim>
                                        <p:anim calcmode="lin" valueType="num">
                                          <p:cBhvr additive="base">
                                            <p:cTn id="64" dur="500" fill="hold"/>
                                            <p:tgtEl>
                                              <p:spTgt spid="6"/>
                                            </p:tgtEl>
                                            <p:attrNameLst>
                                              <p:attrName>ppt_y</p:attrName>
                                            </p:attrNameLst>
                                          </p:cBhvr>
                                          <p:tavLst>
                                            <p:tav tm="0">
                                              <p:val>
                                                <p:strVal val="0-#ppt_h/2"/>
                                              </p:val>
                                            </p:tav>
                                            <p:tav tm="100000">
                                              <p:val>
                                                <p:strVal val="#ppt_y"/>
                                              </p:val>
                                            </p:tav>
                                          </p:tavLst>
                                        </p:anim>
                                      </p:childTnLst>
                                    </p:cTn>
                                  </p:par>
                                  <p:par>
                                    <p:cTn id="65" presetID="2" presetClass="entr" presetSubtype="3" decel="100000" fill="hold" grpId="0" nodeType="withEffect">
                                      <p:stCondLst>
                                        <p:cond delay="0"/>
                                      </p:stCondLst>
                                      <p:childTnLst>
                                        <p:set>
                                          <p:cBhvr>
                                            <p:cTn id="66" dur="1" fill="hold">
                                              <p:stCondLst>
                                                <p:cond delay="0"/>
                                              </p:stCondLst>
                                            </p:cTn>
                                            <p:tgtEl>
                                              <p:spTgt spid="7"/>
                                            </p:tgtEl>
                                            <p:attrNameLst>
                                              <p:attrName>style.visibility</p:attrName>
                                            </p:attrNameLst>
                                          </p:cBhvr>
                                          <p:to>
                                            <p:strVal val="visible"/>
                                          </p:to>
                                        </p:set>
                                        <p:anim calcmode="lin" valueType="num">
                                          <p:cBhvr additive="base">
                                            <p:cTn id="67" dur="500" fill="hold"/>
                                            <p:tgtEl>
                                              <p:spTgt spid="7"/>
                                            </p:tgtEl>
                                            <p:attrNameLst>
                                              <p:attrName>ppt_x</p:attrName>
                                            </p:attrNameLst>
                                          </p:cBhvr>
                                          <p:tavLst>
                                            <p:tav tm="0">
                                              <p:val>
                                                <p:strVal val="1+#ppt_w/2"/>
                                              </p:val>
                                            </p:tav>
                                            <p:tav tm="100000">
                                              <p:val>
                                                <p:strVal val="#ppt_x"/>
                                              </p:val>
                                            </p:tav>
                                          </p:tavLst>
                                        </p:anim>
                                        <p:anim calcmode="lin" valueType="num">
                                          <p:cBhvr additive="base">
                                            <p:cTn id="68" dur="500" fill="hold"/>
                                            <p:tgtEl>
                                              <p:spTgt spid="7"/>
                                            </p:tgtEl>
                                            <p:attrNameLst>
                                              <p:attrName>ppt_y</p:attrName>
                                            </p:attrNameLst>
                                          </p:cBhvr>
                                          <p:tavLst>
                                            <p:tav tm="0">
                                              <p:val>
                                                <p:strVal val="0-#ppt_h/2"/>
                                              </p:val>
                                            </p:tav>
                                            <p:tav tm="100000">
                                              <p:val>
                                                <p:strVal val="#ppt_y"/>
                                              </p:val>
                                            </p:tav>
                                          </p:tavLst>
                                        </p:anim>
                                      </p:childTnLst>
                                    </p:cTn>
                                  </p:par>
                                  <p:par>
                                    <p:cTn id="69" presetID="2" presetClass="entr" presetSubtype="4" fill="hold" nodeType="withEffect" p14:presetBounceEnd="40000">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14:bounceEnd="40000">
                                          <p:cBhvr additive="base">
                                            <p:cTn id="71" dur="1000" fill="hold"/>
                                            <p:tgtEl>
                                              <p:spTgt spid="34"/>
                                            </p:tgtEl>
                                            <p:attrNameLst>
                                              <p:attrName>ppt_x</p:attrName>
                                            </p:attrNameLst>
                                          </p:cBhvr>
                                          <p:tavLst>
                                            <p:tav tm="0">
                                              <p:val>
                                                <p:strVal val="#ppt_x"/>
                                              </p:val>
                                            </p:tav>
                                            <p:tav tm="100000">
                                              <p:val>
                                                <p:strVal val="#ppt_x"/>
                                              </p:val>
                                            </p:tav>
                                          </p:tavLst>
                                        </p:anim>
                                        <p:anim calcmode="lin" valueType="num" p14:bounceEnd="40000">
                                          <p:cBhvr additive="base">
                                            <p:cTn id="72" dur="10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decel="10000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12" decel="10000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12" decel="10000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0-#ppt_w/2"/>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12" decel="10000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12" decel="10000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0-#ppt_w/2"/>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12" decel="10000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0-#ppt_w/2"/>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par>
                                    <p:cTn id="37" presetID="2" presetClass="entr" presetSubtype="12" decel="10000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0-#ppt_w/2"/>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par>
                                    <p:cTn id="41" presetID="2" presetClass="entr" presetSubtype="12" decel="10000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0-#ppt_w/2"/>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3" decel="100000"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500" fill="hold"/>
                                            <p:tgtEl>
                                              <p:spTgt spid="2"/>
                                            </p:tgtEl>
                                            <p:attrNameLst>
                                              <p:attrName>ppt_x</p:attrName>
                                            </p:attrNameLst>
                                          </p:cBhvr>
                                          <p:tavLst>
                                            <p:tav tm="0">
                                              <p:val>
                                                <p:strVal val="1+#ppt_w/2"/>
                                              </p:val>
                                            </p:tav>
                                            <p:tav tm="100000">
                                              <p:val>
                                                <p:strVal val="#ppt_x"/>
                                              </p:val>
                                            </p:tav>
                                          </p:tavLst>
                                        </p:anim>
                                        <p:anim calcmode="lin" valueType="num">
                                          <p:cBhvr additive="base">
                                            <p:cTn id="48" dur="500" fill="hold"/>
                                            <p:tgtEl>
                                              <p:spTgt spid="2"/>
                                            </p:tgtEl>
                                            <p:attrNameLst>
                                              <p:attrName>ppt_y</p:attrName>
                                            </p:attrNameLst>
                                          </p:cBhvr>
                                          <p:tavLst>
                                            <p:tav tm="0">
                                              <p:val>
                                                <p:strVal val="0-#ppt_h/2"/>
                                              </p:val>
                                            </p:tav>
                                            <p:tav tm="100000">
                                              <p:val>
                                                <p:strVal val="#ppt_y"/>
                                              </p:val>
                                            </p:tav>
                                          </p:tavLst>
                                        </p:anim>
                                      </p:childTnLst>
                                    </p:cTn>
                                  </p:par>
                                  <p:par>
                                    <p:cTn id="49" presetID="2" presetClass="entr" presetSubtype="3" decel="100000"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1+#ppt_w/2"/>
                                              </p:val>
                                            </p:tav>
                                            <p:tav tm="100000">
                                              <p:val>
                                                <p:strVal val="#ppt_x"/>
                                              </p:val>
                                            </p:tav>
                                          </p:tavLst>
                                        </p:anim>
                                        <p:anim calcmode="lin" valueType="num">
                                          <p:cBhvr additive="base">
                                            <p:cTn id="52" dur="500" fill="hold"/>
                                            <p:tgtEl>
                                              <p:spTgt spid="3"/>
                                            </p:tgtEl>
                                            <p:attrNameLst>
                                              <p:attrName>ppt_y</p:attrName>
                                            </p:attrNameLst>
                                          </p:cBhvr>
                                          <p:tavLst>
                                            <p:tav tm="0">
                                              <p:val>
                                                <p:strVal val="0-#ppt_h/2"/>
                                              </p:val>
                                            </p:tav>
                                            <p:tav tm="100000">
                                              <p:val>
                                                <p:strVal val="#ppt_y"/>
                                              </p:val>
                                            </p:tav>
                                          </p:tavLst>
                                        </p:anim>
                                      </p:childTnLst>
                                    </p:cTn>
                                  </p:par>
                                  <p:par>
                                    <p:cTn id="53" presetID="2" presetClass="entr" presetSubtype="3" decel="100000" fill="hold" grpId="0" nodeType="with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1+#ppt_w/2"/>
                                              </p:val>
                                            </p:tav>
                                            <p:tav tm="100000">
                                              <p:val>
                                                <p:strVal val="#ppt_x"/>
                                              </p:val>
                                            </p:tav>
                                          </p:tavLst>
                                        </p:anim>
                                        <p:anim calcmode="lin" valueType="num">
                                          <p:cBhvr additive="base">
                                            <p:cTn id="56" dur="500" fill="hold"/>
                                            <p:tgtEl>
                                              <p:spTgt spid="4"/>
                                            </p:tgtEl>
                                            <p:attrNameLst>
                                              <p:attrName>ppt_y</p:attrName>
                                            </p:attrNameLst>
                                          </p:cBhvr>
                                          <p:tavLst>
                                            <p:tav tm="0">
                                              <p:val>
                                                <p:strVal val="0-#ppt_h/2"/>
                                              </p:val>
                                            </p:tav>
                                            <p:tav tm="100000">
                                              <p:val>
                                                <p:strVal val="#ppt_y"/>
                                              </p:val>
                                            </p:tav>
                                          </p:tavLst>
                                        </p:anim>
                                      </p:childTnLst>
                                    </p:cTn>
                                  </p:par>
                                  <p:par>
                                    <p:cTn id="57" presetID="2" presetClass="entr" presetSubtype="3" decel="100000"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1+#ppt_w/2"/>
                                              </p:val>
                                            </p:tav>
                                            <p:tav tm="100000">
                                              <p:val>
                                                <p:strVal val="#ppt_x"/>
                                              </p:val>
                                            </p:tav>
                                          </p:tavLst>
                                        </p:anim>
                                        <p:anim calcmode="lin" valueType="num">
                                          <p:cBhvr additive="base">
                                            <p:cTn id="60" dur="500" fill="hold"/>
                                            <p:tgtEl>
                                              <p:spTgt spid="5"/>
                                            </p:tgtEl>
                                            <p:attrNameLst>
                                              <p:attrName>ppt_y</p:attrName>
                                            </p:attrNameLst>
                                          </p:cBhvr>
                                          <p:tavLst>
                                            <p:tav tm="0">
                                              <p:val>
                                                <p:strVal val="0-#ppt_h/2"/>
                                              </p:val>
                                            </p:tav>
                                            <p:tav tm="100000">
                                              <p:val>
                                                <p:strVal val="#ppt_y"/>
                                              </p:val>
                                            </p:tav>
                                          </p:tavLst>
                                        </p:anim>
                                      </p:childTnLst>
                                    </p:cTn>
                                  </p:par>
                                  <p:par>
                                    <p:cTn id="61" presetID="2" presetClass="entr" presetSubtype="3" decel="100000" fill="hold" grpId="0" nodeType="withEffect">
                                      <p:stCondLst>
                                        <p:cond delay="0"/>
                                      </p:stCondLst>
                                      <p:childTnLst>
                                        <p:set>
                                          <p:cBhvr>
                                            <p:cTn id="62" dur="1" fill="hold">
                                              <p:stCondLst>
                                                <p:cond delay="0"/>
                                              </p:stCondLst>
                                            </p:cTn>
                                            <p:tgtEl>
                                              <p:spTgt spid="6"/>
                                            </p:tgtEl>
                                            <p:attrNameLst>
                                              <p:attrName>style.visibility</p:attrName>
                                            </p:attrNameLst>
                                          </p:cBhvr>
                                          <p:to>
                                            <p:strVal val="visible"/>
                                          </p:to>
                                        </p:set>
                                        <p:anim calcmode="lin" valueType="num">
                                          <p:cBhvr additive="base">
                                            <p:cTn id="63" dur="500" fill="hold"/>
                                            <p:tgtEl>
                                              <p:spTgt spid="6"/>
                                            </p:tgtEl>
                                            <p:attrNameLst>
                                              <p:attrName>ppt_x</p:attrName>
                                            </p:attrNameLst>
                                          </p:cBhvr>
                                          <p:tavLst>
                                            <p:tav tm="0">
                                              <p:val>
                                                <p:strVal val="1+#ppt_w/2"/>
                                              </p:val>
                                            </p:tav>
                                            <p:tav tm="100000">
                                              <p:val>
                                                <p:strVal val="#ppt_x"/>
                                              </p:val>
                                            </p:tav>
                                          </p:tavLst>
                                        </p:anim>
                                        <p:anim calcmode="lin" valueType="num">
                                          <p:cBhvr additive="base">
                                            <p:cTn id="64" dur="500" fill="hold"/>
                                            <p:tgtEl>
                                              <p:spTgt spid="6"/>
                                            </p:tgtEl>
                                            <p:attrNameLst>
                                              <p:attrName>ppt_y</p:attrName>
                                            </p:attrNameLst>
                                          </p:cBhvr>
                                          <p:tavLst>
                                            <p:tav tm="0">
                                              <p:val>
                                                <p:strVal val="0-#ppt_h/2"/>
                                              </p:val>
                                            </p:tav>
                                            <p:tav tm="100000">
                                              <p:val>
                                                <p:strVal val="#ppt_y"/>
                                              </p:val>
                                            </p:tav>
                                          </p:tavLst>
                                        </p:anim>
                                      </p:childTnLst>
                                    </p:cTn>
                                  </p:par>
                                  <p:par>
                                    <p:cTn id="65" presetID="2" presetClass="entr" presetSubtype="3" decel="100000" fill="hold" grpId="0" nodeType="withEffect">
                                      <p:stCondLst>
                                        <p:cond delay="0"/>
                                      </p:stCondLst>
                                      <p:childTnLst>
                                        <p:set>
                                          <p:cBhvr>
                                            <p:cTn id="66" dur="1" fill="hold">
                                              <p:stCondLst>
                                                <p:cond delay="0"/>
                                              </p:stCondLst>
                                            </p:cTn>
                                            <p:tgtEl>
                                              <p:spTgt spid="7"/>
                                            </p:tgtEl>
                                            <p:attrNameLst>
                                              <p:attrName>style.visibility</p:attrName>
                                            </p:attrNameLst>
                                          </p:cBhvr>
                                          <p:to>
                                            <p:strVal val="visible"/>
                                          </p:to>
                                        </p:set>
                                        <p:anim calcmode="lin" valueType="num">
                                          <p:cBhvr additive="base">
                                            <p:cTn id="67" dur="500" fill="hold"/>
                                            <p:tgtEl>
                                              <p:spTgt spid="7"/>
                                            </p:tgtEl>
                                            <p:attrNameLst>
                                              <p:attrName>ppt_x</p:attrName>
                                            </p:attrNameLst>
                                          </p:cBhvr>
                                          <p:tavLst>
                                            <p:tav tm="0">
                                              <p:val>
                                                <p:strVal val="1+#ppt_w/2"/>
                                              </p:val>
                                            </p:tav>
                                            <p:tav tm="100000">
                                              <p:val>
                                                <p:strVal val="#ppt_x"/>
                                              </p:val>
                                            </p:tav>
                                          </p:tavLst>
                                        </p:anim>
                                        <p:anim calcmode="lin" valueType="num">
                                          <p:cBhvr additive="base">
                                            <p:cTn id="68" dur="500" fill="hold"/>
                                            <p:tgtEl>
                                              <p:spTgt spid="7"/>
                                            </p:tgtEl>
                                            <p:attrNameLst>
                                              <p:attrName>ppt_y</p:attrName>
                                            </p:attrNameLst>
                                          </p:cBhvr>
                                          <p:tavLst>
                                            <p:tav tm="0">
                                              <p:val>
                                                <p:strVal val="0-#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additive="base">
                                            <p:cTn id="71" dur="1000" fill="hold"/>
                                            <p:tgtEl>
                                              <p:spTgt spid="34"/>
                                            </p:tgtEl>
                                            <p:attrNameLst>
                                              <p:attrName>ppt_x</p:attrName>
                                            </p:attrNameLst>
                                          </p:cBhvr>
                                          <p:tavLst>
                                            <p:tav tm="0">
                                              <p:val>
                                                <p:strVal val="#ppt_x"/>
                                              </p:val>
                                            </p:tav>
                                            <p:tav tm="100000">
                                              <p:val>
                                                <p:strVal val="#ppt_x"/>
                                              </p:val>
                                            </p:tav>
                                          </p:tavLst>
                                        </p:anim>
                                        <p:anim calcmode="lin" valueType="num">
                                          <p:cBhvr additive="base">
                                            <p:cTn id="72" dur="10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grpSp>
        <p:nvGrpSpPr>
          <p:cNvPr id="21" name="组合 20"/>
          <p:cNvGrpSpPr/>
          <p:nvPr/>
        </p:nvGrpSpPr>
        <p:grpSpPr>
          <a:xfrm>
            <a:off x="966434" y="576947"/>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966434" y="174356"/>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470442" y="685039"/>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819708" y="1096817"/>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186397" y="996120"/>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2903538" y="247901"/>
            <a:ext cx="5938622"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eaLnBrk="1" hangingPunct="1"/>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分發比序</a:t>
            </a:r>
            <a:r>
              <a:rPr lang="en-US" altLang="zh-TW"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a:t>
            </a:r>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篩選</a:t>
            </a:r>
            <a:r>
              <a:rPr lang="en-US" altLang="zh-TW"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a:t>
            </a:r>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規則及說明</a:t>
            </a:r>
          </a:p>
        </p:txBody>
      </p:sp>
      <p:sp>
        <p:nvSpPr>
          <p:cNvPr id="2" name="矩形 1">
            <a:extLst>
              <a:ext uri="{FF2B5EF4-FFF2-40B4-BE49-F238E27FC236}">
                <a16:creationId xmlns:a16="http://schemas.microsoft.com/office/drawing/2014/main" id="{A4C22B10-809F-4054-A25B-B7BF130EBACB}"/>
              </a:ext>
            </a:extLst>
          </p:cNvPr>
          <p:cNvSpPr/>
          <p:nvPr/>
        </p:nvSpPr>
        <p:spPr>
          <a:xfrm>
            <a:off x="835290" y="4731478"/>
            <a:ext cx="7082076" cy="1472677"/>
          </a:xfrm>
          <a:prstGeom prst="rect">
            <a:avLst/>
          </a:prstGeom>
          <a:ln>
            <a:solidFill>
              <a:schemeClr val="tx1"/>
            </a:solidFill>
          </a:ln>
        </p:spPr>
        <p:txBody>
          <a:bodyPr wrap="square" lIns="144000" anchor="b" anchorCtr="0">
            <a:noAutofit/>
          </a:bodyPr>
          <a:lstStyle/>
          <a:p>
            <a:pPr marL="88900" indent="-88900">
              <a:lnSpc>
                <a:spcPts val="2500"/>
              </a:lnSpc>
              <a:buFont typeface="Arial" panose="020B0604020202020204" pitchFamily="34" charset="0"/>
              <a:buChar char="•"/>
            </a:pPr>
            <a:r>
              <a:rPr lang="zh-TW" altLang="zh-TW" dirty="0">
                <a:latin typeface="微軟正黑體" panose="020B0604030504040204" pitchFamily="34" charset="-120"/>
                <a:ea typeface="微軟正黑體" panose="020B0604030504040204" pitchFamily="34" charset="-120"/>
              </a:rPr>
              <a:t>校系要求</a:t>
            </a:r>
            <a:r>
              <a:rPr lang="zh-TW" altLang="en-US" dirty="0">
                <a:latin typeface="微軟正黑體" panose="020B0604030504040204" pitchFamily="34" charset="-120"/>
                <a:ea typeface="微軟正黑體" panose="020B0604030504040204" pitchFamily="34" charset="-120"/>
              </a:rPr>
              <a:t>檢定及分發比序之學科能力測驗科目成績總和為零級分</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缺考</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未報考成績以零級分計</a:t>
            </a:r>
            <a:r>
              <a:rPr lang="en-US" altLang="zh-TW" dirty="0">
                <a:latin typeface="微軟正黑體" panose="020B0604030504040204" pitchFamily="34" charset="-120"/>
                <a:ea typeface="微軟正黑體" panose="020B0604030504040204" pitchFamily="34" charset="-120"/>
              </a:rPr>
              <a:t>)</a:t>
            </a:r>
          </a:p>
          <a:p>
            <a:pPr marL="88900" indent="-88900">
              <a:lnSpc>
                <a:spcPts val="2500"/>
              </a:lnSpc>
              <a:buFont typeface="Arial" panose="020B0604020202020204" pitchFamily="34" charset="0"/>
              <a:buChar char="•"/>
            </a:pPr>
            <a:r>
              <a:rPr lang="zh-TW" altLang="zh-TW" dirty="0">
                <a:latin typeface="微軟正黑體" panose="020B0604030504040204" pitchFamily="34" charset="-120"/>
                <a:ea typeface="微軟正黑體" panose="020B0604030504040204" pitchFamily="34" charset="-120"/>
              </a:rPr>
              <a:t>校系要求</a:t>
            </a:r>
            <a:r>
              <a:rPr lang="zh-TW" altLang="en-US" dirty="0">
                <a:latin typeface="微軟正黑體" panose="020B0604030504040204" pitchFamily="34" charset="-120"/>
                <a:ea typeface="微軟正黑體" panose="020B0604030504040204" pitchFamily="34" charset="-120"/>
              </a:rPr>
              <a:t>檢定或分發比序</a:t>
            </a:r>
            <a:r>
              <a:rPr lang="zh-TW" altLang="zh-TW" dirty="0">
                <a:latin typeface="微軟正黑體" panose="020B0604030504040204" pitchFamily="34" charset="-120"/>
                <a:ea typeface="微軟正黑體" panose="020B0604030504040204" pitchFamily="34" charset="-120"/>
              </a:rPr>
              <a:t>之術科</a:t>
            </a:r>
            <a:r>
              <a:rPr lang="zh-TW" altLang="en-US" dirty="0">
                <a:latin typeface="微軟正黑體" panose="020B0604030504040204" pitchFamily="34" charset="-120"/>
                <a:ea typeface="微軟正黑體" panose="020B0604030504040204" pitchFamily="34" charset="-120"/>
              </a:rPr>
              <a:t>考試</a:t>
            </a:r>
            <a:r>
              <a:rPr lang="zh-TW" altLang="zh-TW" dirty="0">
                <a:latin typeface="微軟正黑體" panose="020B0604030504040204" pitchFamily="34" charset="-120"/>
                <a:ea typeface="微軟正黑體" panose="020B0604030504040204" pitchFamily="34" charset="-120"/>
              </a:rPr>
              <a:t>項目為零分</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缺考</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未報考成績以零分計</a:t>
            </a:r>
            <a:r>
              <a:rPr lang="en-US" altLang="zh-TW" dirty="0">
                <a:latin typeface="微軟正黑體" panose="020B0604030504040204" pitchFamily="34" charset="-120"/>
                <a:ea typeface="微軟正黑體" panose="020B0604030504040204" pitchFamily="34" charset="-120"/>
              </a:rPr>
              <a:t>)</a:t>
            </a:r>
          </a:p>
        </p:txBody>
      </p:sp>
      <p:sp>
        <p:nvSpPr>
          <p:cNvPr id="70" name="TextBox 130">
            <a:extLst>
              <a:ext uri="{FF2B5EF4-FFF2-40B4-BE49-F238E27FC236}">
                <a16:creationId xmlns:a16="http://schemas.microsoft.com/office/drawing/2014/main" id="{25FB4FA8-906E-4A3A-BCAE-0EBBB3E23C08}"/>
              </a:ext>
            </a:extLst>
          </p:cNvPr>
          <p:cNvSpPr txBox="1"/>
          <p:nvPr/>
        </p:nvSpPr>
        <p:spPr>
          <a:xfrm>
            <a:off x="835291" y="3184915"/>
            <a:ext cx="7182436" cy="896307"/>
          </a:xfrm>
          <a:prstGeom prst="rect">
            <a:avLst/>
          </a:prstGeom>
          <a:noFill/>
          <a:ln>
            <a:solidFill>
              <a:schemeClr val="tx1"/>
            </a:solidFill>
          </a:ln>
        </p:spPr>
        <p:txBody>
          <a:bodyPr wrap="square" lIns="144000" rIns="36000" rtlCol="0" anchor="ctr" anchorCtr="0">
            <a:noAutofit/>
          </a:bodyPr>
          <a:lstStyle/>
          <a:p>
            <a:pPr marL="88900" indent="-88900">
              <a:lnSpc>
                <a:spcPts val="2500"/>
              </a:lnSpc>
              <a:buFont typeface="Arial" panose="020B0604020202020204" pitchFamily="34" charset="0"/>
              <a:buChar char="•"/>
            </a:pPr>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校系如同時將學科能力測驗「數學</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A</a:t>
            </a:r>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」、「數學</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B</a:t>
            </a:r>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」訂為其檢定科目</a:t>
            </a: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考生僅需通過「數學</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A</a:t>
            </a:r>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」或「數學</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B</a:t>
            </a:r>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」其中一科之檢定標準。</a:t>
            </a:r>
          </a:p>
        </p:txBody>
      </p:sp>
      <p:sp>
        <p:nvSpPr>
          <p:cNvPr id="59" name="文字方塊 58">
            <a:extLst>
              <a:ext uri="{FF2B5EF4-FFF2-40B4-BE49-F238E27FC236}">
                <a16:creationId xmlns:a16="http://schemas.microsoft.com/office/drawing/2014/main" id="{4297465E-EE18-44BB-99E6-5C29C7B4A9CD}"/>
              </a:ext>
            </a:extLst>
          </p:cNvPr>
          <p:cNvSpPr txBox="1"/>
          <p:nvPr/>
        </p:nvSpPr>
        <p:spPr>
          <a:xfrm>
            <a:off x="884621" y="1765021"/>
            <a:ext cx="7133106" cy="628760"/>
          </a:xfrm>
          <a:prstGeom prst="rect">
            <a:avLst/>
          </a:prstGeom>
          <a:ln>
            <a:solidFill>
              <a:schemeClr val="tx1"/>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4000" tIns="333248" rIns="288000" bIns="113792" numCol="1" spcCol="1270" anchor="ctr" anchorCtr="0">
            <a:noAutofit/>
          </a:bodyPr>
          <a:lstStyle/>
          <a:p>
            <a:pPr>
              <a:buFont typeface="Arial" panose="020B0604020202020204" pitchFamily="34" charset="0"/>
              <a:buChar char="•"/>
            </a:pPr>
            <a:r>
              <a:rPr lang="zh-TW" altLang="zh-TW"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學科能力測驗「數學</a:t>
            </a:r>
            <a:r>
              <a:rPr lang="en-US" altLang="zh-TW"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a:t>
            </a:r>
            <a:r>
              <a:rPr lang="zh-TW" altLang="zh-TW"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」、「數學</a:t>
            </a:r>
            <a:r>
              <a:rPr lang="en-US" altLang="zh-TW"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B</a:t>
            </a:r>
            <a:r>
              <a:rPr lang="zh-TW" altLang="zh-TW"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於規則中僅計為</a:t>
            </a:r>
            <a:r>
              <a:rPr lang="en-US" altLang="zh-TW"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科。</a:t>
            </a:r>
            <a:endParaRPr lang="en-US" altLang="zh-TW"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5" name="矩形: 圓角 74">
            <a:extLst>
              <a:ext uri="{FF2B5EF4-FFF2-40B4-BE49-F238E27FC236}">
                <a16:creationId xmlns:a16="http://schemas.microsoft.com/office/drawing/2014/main" id="{CAB47D89-F97D-4E96-B0A3-78A3D731E494}"/>
              </a:ext>
            </a:extLst>
          </p:cNvPr>
          <p:cNvSpPr/>
          <p:nvPr/>
        </p:nvSpPr>
        <p:spPr>
          <a:xfrm>
            <a:off x="544547" y="2762267"/>
            <a:ext cx="7583934" cy="504000"/>
          </a:xfrm>
          <a:prstGeom prst="roundRect">
            <a:avLst/>
          </a:prstGeom>
          <a:solidFill>
            <a:schemeClr val="accent5">
              <a:lumMod val="7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nchor="ctr"/>
          <a:lstStyle/>
          <a:p>
            <a:r>
              <a:rPr lang="en-US" altLang="zh-TW" sz="2000" b="1" dirty="0">
                <a:latin typeface="微軟正黑體" panose="020B0604030504040204" pitchFamily="34" charset="-120"/>
                <a:ea typeface="微軟正黑體" panose="020B0604030504040204" pitchFamily="34" charset="-120"/>
              </a:rPr>
              <a:t>※</a:t>
            </a:r>
            <a:r>
              <a:rPr lang="zh-TW" altLang="en-US" sz="2000" b="1" dirty="0">
                <a:latin typeface="微軟正黑體" panose="020B0604030504040204" pitchFamily="34" charset="-120"/>
                <a:ea typeface="微軟正黑體" panose="020B0604030504040204" pitchFamily="34" charset="-120"/>
              </a:rPr>
              <a:t>考生需先通過檢定，得參加分發比序（篩選）</a:t>
            </a:r>
          </a:p>
        </p:txBody>
      </p:sp>
      <p:pic>
        <p:nvPicPr>
          <p:cNvPr id="3" name="圖片 2">
            <a:extLst>
              <a:ext uri="{FF2B5EF4-FFF2-40B4-BE49-F238E27FC236}">
                <a16:creationId xmlns:a16="http://schemas.microsoft.com/office/drawing/2014/main" id="{1811B433-47A9-47A6-B401-82BE090A80F7}"/>
              </a:ext>
            </a:extLst>
          </p:cNvPr>
          <p:cNvPicPr>
            <a:picLocks noChangeAspect="1"/>
          </p:cNvPicPr>
          <p:nvPr/>
        </p:nvPicPr>
        <p:blipFill>
          <a:blip r:embed="rId3"/>
          <a:stretch>
            <a:fillRect/>
          </a:stretch>
        </p:blipFill>
        <p:spPr>
          <a:xfrm>
            <a:off x="8318601" y="2391349"/>
            <a:ext cx="3712946" cy="2479686"/>
          </a:xfrm>
          <a:prstGeom prst="rect">
            <a:avLst/>
          </a:prstGeom>
        </p:spPr>
      </p:pic>
      <p:pic>
        <p:nvPicPr>
          <p:cNvPr id="25" name="圖片 24">
            <a:extLst>
              <a:ext uri="{FF2B5EF4-FFF2-40B4-BE49-F238E27FC236}">
                <a16:creationId xmlns:a16="http://schemas.microsoft.com/office/drawing/2014/main" id="{1E2DC609-66BB-4801-AA18-A981B4DF58D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800000">
            <a:off x="380390" y="1958555"/>
            <a:ext cx="609369" cy="609369"/>
          </a:xfrm>
          <a:prstGeom prst="rect">
            <a:avLst/>
          </a:prstGeom>
        </p:spPr>
      </p:pic>
      <p:pic>
        <p:nvPicPr>
          <p:cNvPr id="26" name="圖片 25">
            <a:extLst>
              <a:ext uri="{FF2B5EF4-FFF2-40B4-BE49-F238E27FC236}">
                <a16:creationId xmlns:a16="http://schemas.microsoft.com/office/drawing/2014/main" id="{29A97F97-A62F-49B3-92B4-2685786C2A8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800000">
            <a:off x="316924" y="3326957"/>
            <a:ext cx="609369" cy="609369"/>
          </a:xfrm>
          <a:prstGeom prst="rect">
            <a:avLst/>
          </a:prstGeom>
        </p:spPr>
      </p:pic>
      <p:sp>
        <p:nvSpPr>
          <p:cNvPr id="41" name="矩形 40">
            <a:extLst>
              <a:ext uri="{FF2B5EF4-FFF2-40B4-BE49-F238E27FC236}">
                <a16:creationId xmlns:a16="http://schemas.microsoft.com/office/drawing/2014/main" id="{E269C2FB-7488-4EC4-9537-CBA29F52CECA}"/>
              </a:ext>
            </a:extLst>
          </p:cNvPr>
          <p:cNvSpPr/>
          <p:nvPr/>
        </p:nvSpPr>
        <p:spPr>
          <a:xfrm>
            <a:off x="10175074" y="4497832"/>
            <a:ext cx="577969" cy="373203"/>
          </a:xfrm>
          <a:prstGeom prst="rect">
            <a:avLst/>
          </a:prstGeom>
          <a:noFill/>
          <a:ln w="38100" cap="flat" cmpd="sng" algn="ctr">
            <a:solidFill>
              <a:srgbClr val="C00000"/>
            </a:solidFill>
            <a:prstDash val="solid"/>
          </a:ln>
          <a:effectLst/>
        </p:spPr>
        <p:txBody>
          <a:bodyPr rtlCol="0" anchor="ctr"/>
          <a:lstStyle/>
          <a:p>
            <a:pPr algn="ctr" defTabSz="914400">
              <a:defRPr/>
            </a:pPr>
            <a:endParaRPr lang="zh-TW" altLang="en-US" kern="0">
              <a:solidFill>
                <a:prstClr val="white"/>
              </a:solidFill>
              <a:latin typeface="Rockwell" panose="02060603020205020403"/>
              <a:ea typeface="標楷體" panose="03000509000000000000" pitchFamily="65" charset="-120"/>
            </a:endParaRPr>
          </a:p>
        </p:txBody>
      </p:sp>
      <p:pic>
        <p:nvPicPr>
          <p:cNvPr id="18" name="圖形 17" descr="鐘">
            <a:extLst>
              <a:ext uri="{FF2B5EF4-FFF2-40B4-BE49-F238E27FC236}">
                <a16:creationId xmlns:a16="http://schemas.microsoft.com/office/drawing/2014/main" id="{2565653A-CEE7-4D3A-8712-83502FE3134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730266">
            <a:off x="10772375" y="1786246"/>
            <a:ext cx="704294" cy="704294"/>
          </a:xfrm>
          <a:prstGeom prst="rect">
            <a:avLst/>
          </a:prstGeom>
        </p:spPr>
      </p:pic>
      <p:pic>
        <p:nvPicPr>
          <p:cNvPr id="27" name="圖片 26">
            <a:extLst>
              <a:ext uri="{FF2B5EF4-FFF2-40B4-BE49-F238E27FC236}">
                <a16:creationId xmlns:a16="http://schemas.microsoft.com/office/drawing/2014/main" id="{2033A7DE-B0BA-40E2-9A12-CD9BEB6F517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5" name="投影片編號版面配置區 4">
            <a:extLst>
              <a:ext uri="{FF2B5EF4-FFF2-40B4-BE49-F238E27FC236}">
                <a16:creationId xmlns:a16="http://schemas.microsoft.com/office/drawing/2014/main" id="{1A82B9A5-5193-4BDE-977D-D0C78985DD5C}"/>
              </a:ext>
            </a:extLst>
          </p:cNvPr>
          <p:cNvSpPr>
            <a:spLocks noGrp="1"/>
          </p:cNvSpPr>
          <p:nvPr>
            <p:ph type="sldNum" sz="quarter" idx="12"/>
          </p:nvPr>
        </p:nvSpPr>
        <p:spPr/>
        <p:txBody>
          <a:bodyPr/>
          <a:lstStyle/>
          <a:p>
            <a:fld id="{ABC027CB-4B16-4B21-A276-8705E54D5316}" type="slidenum">
              <a:rPr lang="zh-CN" altLang="en-US" smtClean="0"/>
              <a:pPr/>
              <a:t>10</a:t>
            </a:fld>
            <a:endParaRPr lang="zh-CN" altLang="en-US"/>
          </a:p>
        </p:txBody>
      </p:sp>
      <p:sp>
        <p:nvSpPr>
          <p:cNvPr id="28" name="矩形: 圓角 27">
            <a:extLst>
              <a:ext uri="{FF2B5EF4-FFF2-40B4-BE49-F238E27FC236}">
                <a16:creationId xmlns:a16="http://schemas.microsoft.com/office/drawing/2014/main" id="{CA619281-D321-4450-8983-00717D929259}"/>
              </a:ext>
            </a:extLst>
          </p:cNvPr>
          <p:cNvSpPr/>
          <p:nvPr/>
        </p:nvSpPr>
        <p:spPr>
          <a:xfrm>
            <a:off x="563782" y="1396586"/>
            <a:ext cx="7583934" cy="504000"/>
          </a:xfrm>
          <a:prstGeom prst="roundRect">
            <a:avLst/>
          </a:prstGeom>
          <a:solidFill>
            <a:schemeClr val="accent2">
              <a:lumMod val="7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nchor="ctr"/>
          <a:lstStyle/>
          <a:p>
            <a:r>
              <a:rPr lang="en-US" altLang="zh-TW" sz="20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b="1" dirty="0">
                <a:solidFill>
                  <a:prstClr val="white"/>
                </a:solidFill>
                <a:latin typeface="微軟正黑體" panose="020B0604030504040204" pitchFamily="34" charset="-120"/>
                <a:ea typeface="微軟正黑體" panose="020B0604030504040204" pitchFamily="34" charset="-120"/>
              </a:rPr>
              <a:t>校系檢定、篩選及比序之學測科目至多</a:t>
            </a:r>
            <a:r>
              <a:rPr lang="en-US" altLang="zh-TW" sz="2000" b="1" dirty="0">
                <a:solidFill>
                  <a:prstClr val="white"/>
                </a:solidFill>
                <a:latin typeface="微軟正黑體" panose="020B0604030504040204" pitchFamily="34" charset="-120"/>
                <a:ea typeface="微軟正黑體" panose="020B0604030504040204" pitchFamily="34" charset="-120"/>
              </a:rPr>
              <a:t>4</a:t>
            </a:r>
            <a:r>
              <a:rPr lang="zh-TW" altLang="en-US" sz="2000" b="1" dirty="0">
                <a:solidFill>
                  <a:prstClr val="white"/>
                </a:solidFill>
                <a:latin typeface="微軟正黑體" panose="020B0604030504040204" pitchFamily="34" charset="-120"/>
                <a:ea typeface="微軟正黑體" panose="020B0604030504040204" pitchFamily="34" charset="-120"/>
              </a:rPr>
              <a:t>科</a:t>
            </a:r>
            <a:endParaRPr lang="zh-TW" altLang="en-US" sz="2000" b="1"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9" name="矩形: 圓角 28">
            <a:extLst>
              <a:ext uri="{FF2B5EF4-FFF2-40B4-BE49-F238E27FC236}">
                <a16:creationId xmlns:a16="http://schemas.microsoft.com/office/drawing/2014/main" id="{57371F96-451F-40BF-8FB4-7DAE6BE3BE79}"/>
              </a:ext>
            </a:extLst>
          </p:cNvPr>
          <p:cNvSpPr/>
          <p:nvPr/>
        </p:nvSpPr>
        <p:spPr>
          <a:xfrm>
            <a:off x="563782" y="4343971"/>
            <a:ext cx="7583934" cy="504000"/>
          </a:xfrm>
          <a:prstGeom prst="roundRect">
            <a:avLst/>
          </a:prstGeom>
          <a:solidFill>
            <a:schemeClr val="accent2">
              <a:lumMod val="7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nchor="ctr"/>
          <a:lstStyle/>
          <a:p>
            <a:r>
              <a:rPr lang="en-US" altLang="zh-TW" sz="20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b="1" dirty="0">
                <a:solidFill>
                  <a:prstClr val="white"/>
                </a:solidFill>
                <a:latin typeface="微軟正黑體" panose="020B0604030504040204" pitchFamily="34" charset="-120"/>
                <a:ea typeface="微軟正黑體" panose="020B0604030504040204" pitchFamily="34" charset="-120"/>
              </a:rPr>
              <a:t>有下列任一情形者，不得參加分發比序</a:t>
            </a:r>
            <a:endParaRPr lang="zh-TW" altLang="en-US" sz="2000" b="1" dirty="0">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411544928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314520" y="664949"/>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314520" y="212662"/>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818528" y="773041"/>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1234700" y="1184819"/>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534483" y="1084122"/>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2830676" y="246959"/>
            <a:ext cx="6800374"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eaLnBrk="1" hangingPunct="1">
              <a:lnSpc>
                <a:spcPct val="100000"/>
              </a:lnSpc>
              <a:buClrTx/>
              <a:buFontTx/>
              <a:buNone/>
              <a:defRPr/>
            </a:pPr>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第</a:t>
            </a:r>
            <a:r>
              <a:rPr lang="en-US" altLang="zh-TW"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1-7</a:t>
            </a:r>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類學群分發比序說明範例</a:t>
            </a:r>
          </a:p>
        </p:txBody>
      </p:sp>
      <p:sp>
        <p:nvSpPr>
          <p:cNvPr id="34" name="矩形 33">
            <a:extLst>
              <a:ext uri="{FF2B5EF4-FFF2-40B4-BE49-F238E27FC236}">
                <a16:creationId xmlns:a16="http://schemas.microsoft.com/office/drawing/2014/main" id="{4D86DB41-554D-4AB1-928B-5C33642E55E4}"/>
              </a:ext>
            </a:extLst>
          </p:cNvPr>
          <p:cNvSpPr>
            <a:spLocks noChangeArrowheads="1"/>
          </p:cNvSpPr>
          <p:nvPr/>
        </p:nvSpPr>
        <p:spPr bwMode="auto">
          <a:xfrm>
            <a:off x="2862982" y="1159559"/>
            <a:ext cx="6654800" cy="461665"/>
          </a:xfrm>
          <a:prstGeom prst="rect">
            <a:avLst/>
          </a:prstGeom>
          <a:solidFill>
            <a:schemeClr val="accent2">
              <a:lumMod val="40000"/>
              <a:lumOff val="60000"/>
            </a:schemeClr>
          </a:solidFill>
          <a:ln>
            <a:headEnd/>
            <a:tailEnd/>
          </a:ln>
          <a:extLst/>
        </p:spPr>
        <p:style>
          <a:lnRef idx="1">
            <a:schemeClr val="accent1"/>
          </a:lnRef>
          <a:fillRef idx="2">
            <a:schemeClr val="accent1"/>
          </a:fillRef>
          <a:effectRef idx="1">
            <a:schemeClr val="accent1"/>
          </a:effectRef>
          <a:fontRef idx="minor">
            <a:schemeClr val="dk1"/>
          </a:fontRef>
        </p:style>
        <p:txBody>
          <a:bodyPr anchor="ctr">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spcBef>
                <a:spcPts val="500"/>
              </a:spcBef>
              <a:spcAft>
                <a:spcPts val="500"/>
              </a:spcAft>
              <a:defRPr/>
            </a:pPr>
            <a:r>
              <a:rPr lang="zh-TW" altLang="en-US" sz="2400" b="1" dirty="0">
                <a:latin typeface="微軟正黑體" panose="020B0604030504040204" pitchFamily="34" charset="-120"/>
                <a:ea typeface="微軟正黑體" panose="020B0604030504040204" pitchFamily="34" charset="-120"/>
              </a:rPr>
              <a:t>高中對同一所大學每一學群至多可推薦</a:t>
            </a:r>
            <a:r>
              <a:rPr lang="en-US" altLang="zh-TW" sz="2400" b="1" dirty="0">
                <a:latin typeface="微軟正黑體" panose="020B0604030504040204" pitchFamily="34" charset="-120"/>
                <a:ea typeface="微軟正黑體" panose="020B0604030504040204" pitchFamily="34" charset="-120"/>
              </a:rPr>
              <a:t>2</a:t>
            </a:r>
            <a:r>
              <a:rPr lang="zh-TW" altLang="en-US" sz="2400" b="1" dirty="0">
                <a:latin typeface="微軟正黑體" panose="020B0604030504040204" pitchFamily="34" charset="-120"/>
                <a:ea typeface="微軟正黑體" panose="020B0604030504040204" pitchFamily="34" charset="-120"/>
              </a:rPr>
              <a:t>名學生</a:t>
            </a:r>
            <a:endParaRPr lang="zh-TW" altLang="zh-TW" sz="2400" b="1" dirty="0">
              <a:latin typeface="微軟正黑體" panose="020B0604030504040204" pitchFamily="34" charset="-120"/>
              <a:ea typeface="微軟正黑體" panose="020B0604030504040204" pitchFamily="34" charset="-120"/>
            </a:endParaRPr>
          </a:p>
        </p:txBody>
      </p:sp>
      <p:grpSp>
        <p:nvGrpSpPr>
          <p:cNvPr id="35" name="Group 26">
            <a:extLst>
              <a:ext uri="{FF2B5EF4-FFF2-40B4-BE49-F238E27FC236}">
                <a16:creationId xmlns:a16="http://schemas.microsoft.com/office/drawing/2014/main" id="{7B4B8154-B232-4995-AF3C-7BFC6FC11475}"/>
              </a:ext>
            </a:extLst>
          </p:cNvPr>
          <p:cNvGrpSpPr>
            <a:grpSpLocks/>
          </p:cNvGrpSpPr>
          <p:nvPr/>
        </p:nvGrpSpPr>
        <p:grpSpPr bwMode="auto">
          <a:xfrm>
            <a:off x="1994465" y="2464644"/>
            <a:ext cx="1903412" cy="2497138"/>
            <a:chOff x="2992" y="3799"/>
            <a:chExt cx="2999" cy="3930"/>
          </a:xfrm>
        </p:grpSpPr>
        <p:sp>
          <p:nvSpPr>
            <p:cNvPr id="48" name="文字方塊 23">
              <a:extLst>
                <a:ext uri="{FF2B5EF4-FFF2-40B4-BE49-F238E27FC236}">
                  <a16:creationId xmlns:a16="http://schemas.microsoft.com/office/drawing/2014/main" id="{20DD6C27-0598-4BF6-9B45-A42625F95EE2}"/>
                </a:ext>
              </a:extLst>
            </p:cNvPr>
            <p:cNvSpPr txBox="1">
              <a:spLocks noChangeArrowheads="1"/>
            </p:cNvSpPr>
            <p:nvPr/>
          </p:nvSpPr>
          <p:spPr bwMode="auto">
            <a:xfrm>
              <a:off x="2992" y="4670"/>
              <a:ext cx="45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Bef>
                  <a:spcPts val="500"/>
                </a:spcBef>
                <a:spcAft>
                  <a:spcPts val="500"/>
                </a:spcAft>
              </a:pPr>
              <a:r>
                <a:rPr lang="en-US" altLang="zh-TW" sz="2000" b="1">
                  <a:solidFill>
                    <a:schemeClr val="accent5">
                      <a:lumMod val="75000"/>
                      <a:lumOff val="25000"/>
                    </a:schemeClr>
                  </a:solidFill>
                  <a:latin typeface="微軟正黑體" panose="020B0604030504040204" pitchFamily="34" charset="-120"/>
                  <a:ea typeface="微軟正黑體" panose="020B0604030504040204" pitchFamily="34" charset="-120"/>
                </a:rPr>
                <a:t>1</a:t>
              </a:r>
              <a:endParaRPr lang="zh-TW" altLang="zh-TW" sz="2000" b="1">
                <a:solidFill>
                  <a:schemeClr val="accent5">
                    <a:lumMod val="75000"/>
                    <a:lumOff val="25000"/>
                  </a:schemeClr>
                </a:solidFill>
                <a:latin typeface="微軟正黑體" panose="020B0604030504040204" pitchFamily="34" charset="-120"/>
                <a:ea typeface="微軟正黑體" panose="020B0604030504040204" pitchFamily="34" charset="-120"/>
              </a:endParaRPr>
            </a:p>
          </p:txBody>
        </p:sp>
        <p:sp>
          <p:nvSpPr>
            <p:cNvPr id="49" name="文字方塊 24">
              <a:extLst>
                <a:ext uri="{FF2B5EF4-FFF2-40B4-BE49-F238E27FC236}">
                  <a16:creationId xmlns:a16="http://schemas.microsoft.com/office/drawing/2014/main" id="{37CC85CE-7B91-4A56-B9A1-5E26818202FD}"/>
                </a:ext>
              </a:extLst>
            </p:cNvPr>
            <p:cNvSpPr txBox="1">
              <a:spLocks noChangeArrowheads="1"/>
            </p:cNvSpPr>
            <p:nvPr/>
          </p:nvSpPr>
          <p:spPr bwMode="auto">
            <a:xfrm>
              <a:off x="2992" y="5462"/>
              <a:ext cx="450" cy="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Bef>
                  <a:spcPts val="500"/>
                </a:spcBef>
                <a:spcAft>
                  <a:spcPts val="500"/>
                </a:spcAft>
              </a:pPr>
              <a:r>
                <a:rPr lang="en-US" altLang="zh-TW" sz="2000" b="1">
                  <a:solidFill>
                    <a:schemeClr val="accent5">
                      <a:lumMod val="75000"/>
                      <a:lumOff val="25000"/>
                    </a:schemeClr>
                  </a:solidFill>
                  <a:latin typeface="微軟正黑體" panose="020B0604030504040204" pitchFamily="34" charset="-120"/>
                  <a:ea typeface="微軟正黑體" panose="020B0604030504040204" pitchFamily="34" charset="-120"/>
                </a:rPr>
                <a:t>2</a:t>
              </a:r>
              <a:endParaRPr lang="zh-TW" altLang="zh-TW" sz="2000" b="1">
                <a:solidFill>
                  <a:schemeClr val="accent5">
                    <a:lumMod val="75000"/>
                    <a:lumOff val="25000"/>
                  </a:schemeClr>
                </a:solidFill>
                <a:latin typeface="微軟正黑體" panose="020B0604030504040204" pitchFamily="34" charset="-120"/>
                <a:ea typeface="微軟正黑體" panose="020B0604030504040204" pitchFamily="34" charset="-120"/>
              </a:endParaRPr>
            </a:p>
          </p:txBody>
        </p:sp>
        <p:sp>
          <p:nvSpPr>
            <p:cNvPr id="50" name="文字方塊 25">
              <a:extLst>
                <a:ext uri="{FF2B5EF4-FFF2-40B4-BE49-F238E27FC236}">
                  <a16:creationId xmlns:a16="http://schemas.microsoft.com/office/drawing/2014/main" id="{E72D7260-0542-41CF-9D9D-AA91C346848E}"/>
                </a:ext>
              </a:extLst>
            </p:cNvPr>
            <p:cNvSpPr txBox="1">
              <a:spLocks noChangeArrowheads="1"/>
            </p:cNvSpPr>
            <p:nvPr/>
          </p:nvSpPr>
          <p:spPr bwMode="auto">
            <a:xfrm>
              <a:off x="2992" y="6280"/>
              <a:ext cx="450" cy="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Bef>
                  <a:spcPts val="500"/>
                </a:spcBef>
                <a:spcAft>
                  <a:spcPts val="500"/>
                </a:spcAft>
              </a:pPr>
              <a:r>
                <a:rPr lang="en-US" altLang="zh-TW" sz="2000" b="1">
                  <a:solidFill>
                    <a:schemeClr val="accent5">
                      <a:lumMod val="75000"/>
                      <a:lumOff val="25000"/>
                    </a:schemeClr>
                  </a:solidFill>
                  <a:latin typeface="微軟正黑體" panose="020B0604030504040204" pitchFamily="34" charset="-120"/>
                  <a:ea typeface="微軟正黑體" panose="020B0604030504040204" pitchFamily="34" charset="-120"/>
                </a:rPr>
                <a:t>3</a:t>
              </a:r>
              <a:endParaRPr lang="zh-TW" altLang="zh-TW" sz="2000" b="1">
                <a:solidFill>
                  <a:schemeClr val="accent5">
                    <a:lumMod val="75000"/>
                    <a:lumOff val="25000"/>
                  </a:schemeClr>
                </a:solidFill>
                <a:latin typeface="微軟正黑體" panose="020B0604030504040204" pitchFamily="34" charset="-120"/>
                <a:ea typeface="微軟正黑體" panose="020B0604030504040204" pitchFamily="34" charset="-120"/>
              </a:endParaRPr>
            </a:p>
          </p:txBody>
        </p:sp>
        <p:sp>
          <p:nvSpPr>
            <p:cNvPr id="51" name="文字方塊 26">
              <a:extLst>
                <a:ext uri="{FF2B5EF4-FFF2-40B4-BE49-F238E27FC236}">
                  <a16:creationId xmlns:a16="http://schemas.microsoft.com/office/drawing/2014/main" id="{B9F4C676-8363-4DB2-8C9C-D3902DE3691D}"/>
                </a:ext>
              </a:extLst>
            </p:cNvPr>
            <p:cNvSpPr txBox="1">
              <a:spLocks noChangeArrowheads="1"/>
            </p:cNvSpPr>
            <p:nvPr/>
          </p:nvSpPr>
          <p:spPr bwMode="auto">
            <a:xfrm>
              <a:off x="3276" y="3799"/>
              <a:ext cx="2715" cy="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Bef>
                  <a:spcPts val="500"/>
                </a:spcBef>
                <a:spcAft>
                  <a:spcPts val="500"/>
                </a:spcAft>
              </a:pPr>
              <a:r>
                <a:rPr lang="zh-TW" altLang="en-US" sz="2000" b="1" dirty="0">
                  <a:solidFill>
                    <a:schemeClr val="accent5"/>
                  </a:solidFill>
                  <a:latin typeface="微軟正黑體" panose="020B0604030504040204" pitchFamily="34" charset="-120"/>
                  <a:ea typeface="微軟正黑體" panose="020B0604030504040204" pitchFamily="34" charset="-120"/>
                </a:rPr>
                <a:t>高中推薦順序</a:t>
              </a:r>
              <a:endParaRPr lang="zh-TW" altLang="zh-TW" sz="1600" dirty="0">
                <a:solidFill>
                  <a:schemeClr val="accent5"/>
                </a:solidFill>
                <a:latin typeface="微軟正黑體" panose="020B0604030504040204" pitchFamily="34" charset="-120"/>
                <a:ea typeface="微軟正黑體" panose="020B0604030504040204" pitchFamily="34" charset="-120"/>
              </a:endParaRPr>
            </a:p>
          </p:txBody>
        </p:sp>
        <p:sp>
          <p:nvSpPr>
            <p:cNvPr id="52" name="文字方塊 29">
              <a:extLst>
                <a:ext uri="{FF2B5EF4-FFF2-40B4-BE49-F238E27FC236}">
                  <a16:creationId xmlns:a16="http://schemas.microsoft.com/office/drawing/2014/main" id="{C3CF4C8E-9F2F-427A-9B50-66855A743644}"/>
                </a:ext>
              </a:extLst>
            </p:cNvPr>
            <p:cNvSpPr txBox="1">
              <a:spLocks noChangeArrowheads="1"/>
            </p:cNvSpPr>
            <p:nvPr/>
          </p:nvSpPr>
          <p:spPr bwMode="auto">
            <a:xfrm>
              <a:off x="2992" y="7080"/>
              <a:ext cx="450" cy="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Bef>
                  <a:spcPts val="500"/>
                </a:spcBef>
                <a:spcAft>
                  <a:spcPts val="500"/>
                </a:spcAft>
              </a:pPr>
              <a:r>
                <a:rPr lang="en-US" altLang="zh-TW" sz="2000" b="1">
                  <a:solidFill>
                    <a:schemeClr val="accent5">
                      <a:lumMod val="75000"/>
                      <a:lumOff val="25000"/>
                    </a:schemeClr>
                  </a:solidFill>
                  <a:latin typeface="微軟正黑體" panose="020B0604030504040204" pitchFamily="34" charset="-120"/>
                  <a:ea typeface="微軟正黑體" panose="020B0604030504040204" pitchFamily="34" charset="-120"/>
                </a:rPr>
                <a:t>4</a:t>
              </a:r>
              <a:endParaRPr lang="zh-TW" altLang="zh-TW" sz="2000" b="1">
                <a:solidFill>
                  <a:schemeClr val="accent5">
                    <a:lumMod val="75000"/>
                    <a:lumOff val="25000"/>
                  </a:schemeClr>
                </a:solidFill>
                <a:latin typeface="微軟正黑體" panose="020B0604030504040204" pitchFamily="34" charset="-120"/>
                <a:ea typeface="微軟正黑體" panose="020B0604030504040204" pitchFamily="34" charset="-120"/>
              </a:endParaRPr>
            </a:p>
          </p:txBody>
        </p:sp>
      </p:grpSp>
      <p:pic>
        <p:nvPicPr>
          <p:cNvPr id="40" name="table">
            <a:extLst>
              <a:ext uri="{FF2B5EF4-FFF2-40B4-BE49-F238E27FC236}">
                <a16:creationId xmlns:a16="http://schemas.microsoft.com/office/drawing/2014/main" id="{FB64C5AB-0922-4681-B168-F6E386D5EC75}"/>
              </a:ext>
            </a:extLst>
          </p:cNvPr>
          <p:cNvPicPr>
            <a:picLocks noChangeAspect="1"/>
          </p:cNvPicPr>
          <p:nvPr/>
        </p:nvPicPr>
        <p:blipFill>
          <a:blip r:embed="rId3"/>
          <a:stretch>
            <a:fillRect/>
          </a:stretch>
        </p:blipFill>
        <p:spPr>
          <a:xfrm>
            <a:off x="2321491" y="2945655"/>
            <a:ext cx="1474788" cy="2103440"/>
          </a:xfrm>
          <a:prstGeom prst="rect">
            <a:avLst/>
          </a:prstGeom>
        </p:spPr>
      </p:pic>
      <p:cxnSp>
        <p:nvCxnSpPr>
          <p:cNvPr id="41" name="直線單箭頭接點 40">
            <a:extLst>
              <a:ext uri="{FF2B5EF4-FFF2-40B4-BE49-F238E27FC236}">
                <a16:creationId xmlns:a16="http://schemas.microsoft.com/office/drawing/2014/main" id="{0AD44050-3AF1-4042-B2EB-89251D2180E0}"/>
              </a:ext>
            </a:extLst>
          </p:cNvPr>
          <p:cNvCxnSpPr>
            <a:cxnSpLocks noChangeShapeType="1"/>
          </p:cNvCxnSpPr>
          <p:nvPr/>
        </p:nvCxnSpPr>
        <p:spPr bwMode="auto">
          <a:xfrm flipV="1">
            <a:off x="3804216" y="3494930"/>
            <a:ext cx="4713288" cy="2159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42" name="直線單箭頭接點 41">
            <a:extLst>
              <a:ext uri="{FF2B5EF4-FFF2-40B4-BE49-F238E27FC236}">
                <a16:creationId xmlns:a16="http://schemas.microsoft.com/office/drawing/2014/main" id="{CFEA7E68-A17B-4C41-A580-7BBC7A30D3AF}"/>
              </a:ext>
            </a:extLst>
          </p:cNvPr>
          <p:cNvCxnSpPr/>
          <p:nvPr/>
        </p:nvCxnSpPr>
        <p:spPr bwMode="auto">
          <a:xfrm>
            <a:off x="3824855" y="3247280"/>
            <a:ext cx="4638675" cy="793800"/>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3" name="直線單箭頭接點 42">
            <a:extLst>
              <a:ext uri="{FF2B5EF4-FFF2-40B4-BE49-F238E27FC236}">
                <a16:creationId xmlns:a16="http://schemas.microsoft.com/office/drawing/2014/main" id="{6F1341C1-35EF-4736-B3BF-5E3FA3A994EC}"/>
              </a:ext>
            </a:extLst>
          </p:cNvPr>
          <p:cNvCxnSpPr>
            <a:cxnSpLocks/>
          </p:cNvCxnSpPr>
          <p:nvPr/>
        </p:nvCxnSpPr>
        <p:spPr bwMode="auto">
          <a:xfrm>
            <a:off x="3804216" y="3774330"/>
            <a:ext cx="4713288" cy="17862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4" name="直線單箭頭接點 43">
            <a:extLst>
              <a:ext uri="{FF2B5EF4-FFF2-40B4-BE49-F238E27FC236}">
                <a16:creationId xmlns:a16="http://schemas.microsoft.com/office/drawing/2014/main" id="{1F2ED1A7-6831-412F-9825-F511B4D5697C}"/>
              </a:ext>
            </a:extLst>
          </p:cNvPr>
          <p:cNvCxnSpPr>
            <a:cxnSpLocks/>
          </p:cNvCxnSpPr>
          <p:nvPr/>
        </p:nvCxnSpPr>
        <p:spPr bwMode="auto">
          <a:xfrm flipV="1">
            <a:off x="3804217" y="2533954"/>
            <a:ext cx="4659313" cy="1737264"/>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5" name="直線單箭頭接點 44">
            <a:extLst>
              <a:ext uri="{FF2B5EF4-FFF2-40B4-BE49-F238E27FC236}">
                <a16:creationId xmlns:a16="http://schemas.microsoft.com/office/drawing/2014/main" id="{FFC0CF12-3510-40CC-9E6C-A33E4398766C}"/>
              </a:ext>
            </a:extLst>
          </p:cNvPr>
          <p:cNvCxnSpPr>
            <a:cxnSpLocks/>
          </p:cNvCxnSpPr>
          <p:nvPr/>
        </p:nvCxnSpPr>
        <p:spPr bwMode="auto">
          <a:xfrm flipV="1">
            <a:off x="3804217" y="2533954"/>
            <a:ext cx="4713287" cy="2221452"/>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pic>
        <p:nvPicPr>
          <p:cNvPr id="46" name="table">
            <a:extLst>
              <a:ext uri="{FF2B5EF4-FFF2-40B4-BE49-F238E27FC236}">
                <a16:creationId xmlns:a16="http://schemas.microsoft.com/office/drawing/2014/main" id="{C0C3366B-ED8B-43F5-B8F2-B82347B5DFD9}"/>
              </a:ext>
            </a:extLst>
          </p:cNvPr>
          <p:cNvPicPr>
            <a:picLocks noChangeAspect="1"/>
          </p:cNvPicPr>
          <p:nvPr/>
        </p:nvPicPr>
        <p:blipFill>
          <a:blip r:embed="rId4"/>
          <a:stretch>
            <a:fillRect/>
          </a:stretch>
        </p:blipFill>
        <p:spPr>
          <a:xfrm>
            <a:off x="8590657" y="1905296"/>
            <a:ext cx="1610583" cy="4555152"/>
          </a:xfrm>
          <a:prstGeom prst="rect">
            <a:avLst/>
          </a:prstGeom>
        </p:spPr>
      </p:pic>
      <p:sp>
        <p:nvSpPr>
          <p:cNvPr id="47" name="矩形 46">
            <a:extLst>
              <a:ext uri="{FF2B5EF4-FFF2-40B4-BE49-F238E27FC236}">
                <a16:creationId xmlns:a16="http://schemas.microsoft.com/office/drawing/2014/main" id="{3CE88BEA-0D76-4579-862A-3A8C908695A2}"/>
              </a:ext>
            </a:extLst>
          </p:cNvPr>
          <p:cNvSpPr>
            <a:spLocks noChangeArrowheads="1"/>
          </p:cNvSpPr>
          <p:nvPr/>
        </p:nvSpPr>
        <p:spPr bwMode="auto">
          <a:xfrm>
            <a:off x="1882632" y="5366201"/>
            <a:ext cx="2514599" cy="400110"/>
          </a:xfrm>
          <a:prstGeom prst="rect">
            <a:avLst/>
          </a:prstGeom>
          <a:solidFill>
            <a:schemeClr val="accent2">
              <a:lumMod val="40000"/>
              <a:lumOff val="60000"/>
            </a:schemeClr>
          </a:solidFill>
          <a:ln>
            <a:noFill/>
          </a:ln>
          <a:extLst/>
        </p:spPr>
        <p:style>
          <a:lnRef idx="0">
            <a:scrgbClr r="0" g="0" b="0"/>
          </a:lnRef>
          <a:fillRef idx="0">
            <a:scrgbClr r="0" g="0" b="0"/>
          </a:fillRef>
          <a:effectRef idx="0">
            <a:scrgbClr r="0" g="0" b="0"/>
          </a:effectRef>
          <a:fontRef idx="minor">
            <a:schemeClr val="lt1"/>
          </a:fontRef>
        </p:style>
        <p:txBody>
          <a:bodyPr wrap="square" anchor="ctr">
            <a:sp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Bef>
                <a:spcPts val="500"/>
              </a:spcBef>
              <a:spcAft>
                <a:spcPts val="500"/>
              </a:spcAft>
              <a:defRPr/>
            </a:pPr>
            <a:r>
              <a:rPr lang="zh-TW" altLang="en-US" sz="2000"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高中須排定推薦順序</a:t>
            </a:r>
            <a:endParaRPr lang="zh-TW" altLang="zh-TW" sz="2000"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endParaRPr>
          </a:p>
        </p:txBody>
      </p:sp>
      <p:pic>
        <p:nvPicPr>
          <p:cNvPr id="26" name="圖片 25">
            <a:extLst>
              <a:ext uri="{FF2B5EF4-FFF2-40B4-BE49-F238E27FC236}">
                <a16:creationId xmlns:a16="http://schemas.microsoft.com/office/drawing/2014/main" id="{D95CF34E-B633-4CD5-A3E0-9931835E39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 name="投影片編號版面配置區 2">
            <a:extLst>
              <a:ext uri="{FF2B5EF4-FFF2-40B4-BE49-F238E27FC236}">
                <a16:creationId xmlns:a16="http://schemas.microsoft.com/office/drawing/2014/main" id="{7BEB2FE9-24E9-4070-BEC5-7D9AC4334C76}"/>
              </a:ext>
            </a:extLst>
          </p:cNvPr>
          <p:cNvSpPr>
            <a:spLocks noGrp="1"/>
          </p:cNvSpPr>
          <p:nvPr>
            <p:ph type="sldNum" sz="quarter" idx="12"/>
          </p:nvPr>
        </p:nvSpPr>
        <p:spPr/>
        <p:txBody>
          <a:bodyPr/>
          <a:lstStyle/>
          <a:p>
            <a:fld id="{ABC027CB-4B16-4B21-A276-8705E54D5316}" type="slidenum">
              <a:rPr lang="zh-CN" altLang="en-US" smtClean="0"/>
              <a:pPr/>
              <a:t>11</a:t>
            </a:fld>
            <a:endParaRPr lang="zh-CN" altLang="en-US"/>
          </a:p>
        </p:txBody>
      </p:sp>
    </p:spTree>
    <p:extLst>
      <p:ext uri="{BB962C8B-B14F-4D97-AF65-F5344CB8AC3E}">
        <p14:creationId xmlns:p14="http://schemas.microsoft.com/office/powerpoint/2010/main" val="25664368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323274" y="557132"/>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323274" y="154541"/>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827282" y="665224"/>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1243454" y="1077002"/>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543237" y="976305"/>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760854" y="246959"/>
            <a:ext cx="4534927"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eaLnBrk="1" hangingPunct="1"/>
            <a:endParaRPr lang="zh-TW" altLang="en-US" sz="4000" b="1" dirty="0">
              <a:solidFill>
                <a:srgbClr val="003366"/>
              </a:solidFill>
              <a:latin typeface="Microsoft YaHei" panose="020B0503020204020204" pitchFamily="34" charset="-122"/>
              <a:ea typeface="Microsoft YaHei" panose="020B0503020204020204" pitchFamily="34" charset="-122"/>
              <a:cs typeface="Times New Roman" pitchFamily="18" charset="0"/>
            </a:endParaRPr>
          </a:p>
        </p:txBody>
      </p:sp>
      <p:sp>
        <p:nvSpPr>
          <p:cNvPr id="42" name="Rectangle 1">
            <a:extLst>
              <a:ext uri="{FF2B5EF4-FFF2-40B4-BE49-F238E27FC236}">
                <a16:creationId xmlns:a16="http://schemas.microsoft.com/office/drawing/2014/main" id="{E6B8592D-8B33-4EBB-88AA-0464D3BD0789}"/>
              </a:ext>
            </a:extLst>
          </p:cNvPr>
          <p:cNvSpPr>
            <a:spLocks noChangeArrowheads="1"/>
          </p:cNvSpPr>
          <p:nvPr/>
        </p:nvSpPr>
        <p:spPr bwMode="auto">
          <a:xfrm>
            <a:off x="3777630" y="310903"/>
            <a:ext cx="4680000" cy="460375"/>
          </a:xfrm>
          <a:prstGeom prst="rect">
            <a:avLst/>
          </a:prstGeom>
          <a:solidFill>
            <a:srgbClr val="073763"/>
          </a:solidFill>
          <a:ln>
            <a:noFill/>
          </a:ln>
          <a:effectLst/>
        </p:spPr>
        <p:txBody>
          <a:bodyPr anchor="ctr">
            <a:spAutoFit/>
          </a:bodyPr>
          <a:lstStyle/>
          <a:p>
            <a:pPr marL="0" marR="0" lvl="0" indent="0" algn="ctr"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zh-TW" altLang="en-US" sz="2400" b="1" i="0" u="none" strike="noStrike" kern="0" cap="none" spc="0" normalizeH="0" baseline="0" noProof="0" dirty="0">
                <a:ln>
                  <a:noFill/>
                </a:ln>
                <a:solidFill>
                  <a:srgbClr val="FFFFFF"/>
                </a:solidFill>
                <a:effectLst/>
                <a:uLnTx/>
                <a:uFillTx/>
                <a:latin typeface="標楷體" panose="03000509000000000000" pitchFamily="65" charset="-120"/>
                <a:ea typeface="標楷體" panose="03000509000000000000" pitchFamily="65" charset="-120"/>
                <a:cs typeface="Times New Roman" pitchFamily="18" charset="0"/>
              </a:rPr>
              <a:t>第一輪分發比序</a:t>
            </a:r>
            <a:endParaRPr kumimoji="0" lang="zh-TW" altLang="en-US" sz="2400" b="1" i="0" u="none" strike="noStrike" kern="0" cap="none" spc="0" normalizeH="0" baseline="0" noProof="0" dirty="0">
              <a:ln>
                <a:noFill/>
              </a:ln>
              <a:solidFill>
                <a:srgbClr val="FFFFFF"/>
              </a:solidFill>
              <a:effectLst/>
              <a:uLnTx/>
              <a:uFillTx/>
              <a:latin typeface="標楷體" panose="03000509000000000000" pitchFamily="65" charset="-120"/>
              <a:ea typeface="標楷體" panose="03000509000000000000" pitchFamily="65" charset="-120"/>
              <a:cs typeface="+mn-cs"/>
            </a:endParaRPr>
          </a:p>
        </p:txBody>
      </p:sp>
      <p:grpSp>
        <p:nvGrpSpPr>
          <p:cNvPr id="48" name="群組 8">
            <a:extLst>
              <a:ext uri="{FF2B5EF4-FFF2-40B4-BE49-F238E27FC236}">
                <a16:creationId xmlns:a16="http://schemas.microsoft.com/office/drawing/2014/main" id="{4D15A857-95E5-49C0-9C96-9F3D1B9D9129}"/>
              </a:ext>
            </a:extLst>
          </p:cNvPr>
          <p:cNvGrpSpPr>
            <a:grpSpLocks/>
          </p:cNvGrpSpPr>
          <p:nvPr/>
        </p:nvGrpSpPr>
        <p:grpSpPr bwMode="auto">
          <a:xfrm>
            <a:off x="1818933" y="2849740"/>
            <a:ext cx="1871974" cy="2095500"/>
            <a:chOff x="0" y="0"/>
            <a:chExt cx="18719" cy="20979"/>
          </a:xfrm>
        </p:grpSpPr>
        <p:sp>
          <p:nvSpPr>
            <p:cNvPr id="49" name="矩形圖說文字 4">
              <a:extLst>
                <a:ext uri="{FF2B5EF4-FFF2-40B4-BE49-F238E27FC236}">
                  <a16:creationId xmlns:a16="http://schemas.microsoft.com/office/drawing/2014/main" id="{82B89646-5437-4E1E-8D21-83961E192762}"/>
                </a:ext>
              </a:extLst>
            </p:cNvPr>
            <p:cNvSpPr>
              <a:spLocks noChangeArrowheads="1"/>
            </p:cNvSpPr>
            <p:nvPr/>
          </p:nvSpPr>
          <p:spPr bwMode="auto">
            <a:xfrm>
              <a:off x="0" y="0"/>
              <a:ext cx="18719" cy="12381"/>
            </a:xfrm>
            <a:prstGeom prst="wedgeRectCallout">
              <a:avLst>
                <a:gd name="adj1" fmla="val -20833"/>
                <a:gd name="adj2" fmla="val 62500"/>
              </a:avLst>
            </a:prstGeom>
            <a:solidFill>
              <a:srgbClr val="FFFF99"/>
            </a:solidFill>
            <a:ln w="12700" cap="flat" cmpd="sng" algn="ctr">
              <a:solidFill>
                <a:srgbClr val="FF0000"/>
              </a:solidFill>
              <a:prstDash val="solid"/>
              <a:miter lim="800000"/>
              <a:headEnd/>
              <a:tailEnd/>
            </a:ln>
            <a:effectLst/>
          </p:spPr>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marL="0" marR="0" lvl="0" indent="0"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200" b="0" i="0" u="none" strike="noStrike" kern="0" cap="none" spc="0" normalizeH="0" baseline="0" noProof="0" dirty="0">
                  <a:ln>
                    <a:noFill/>
                  </a:ln>
                  <a:solidFill>
                    <a:srgbClr val="000000"/>
                  </a:solidFill>
                  <a:effectLst/>
                  <a:uLnTx/>
                  <a:uFillTx/>
                  <a:latin typeface="標楷體" pitchFamily="65" charset="-120"/>
                  <a:ea typeface="標楷體" pitchFamily="65" charset="-120"/>
                  <a:cs typeface="Arial" charset="0"/>
                </a:rPr>
                <a:t>志願序一：電機工程學系</a:t>
              </a:r>
            </a:p>
            <a:p>
              <a:pPr marL="0" marR="0" lvl="0" indent="0"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200" b="1" i="0" u="none" strike="noStrike" kern="0" cap="none" spc="0" normalizeH="0" baseline="0" noProof="0" dirty="0">
                  <a:ln>
                    <a:noFill/>
                  </a:ln>
                  <a:solidFill>
                    <a:srgbClr val="FF0000"/>
                  </a:solidFill>
                  <a:effectLst/>
                  <a:uLnTx/>
                  <a:uFillTx/>
                  <a:latin typeface="標楷體" pitchFamily="65" charset="-120"/>
                  <a:ea typeface="標楷體" pitchFamily="65" charset="-120"/>
                  <a:cs typeface="Arial" charset="0"/>
                </a:rPr>
                <a:t>志願序二：資訊管理學系</a:t>
              </a:r>
            </a:p>
            <a:p>
              <a:pPr marL="0" marR="0" lvl="0" indent="0"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200" b="0" i="0" u="none" strike="noStrike" kern="0" cap="none" spc="0" normalizeH="0" baseline="0" noProof="0" dirty="0">
                  <a:ln>
                    <a:noFill/>
                  </a:ln>
                  <a:solidFill>
                    <a:srgbClr val="000000"/>
                  </a:solidFill>
                  <a:effectLst/>
                  <a:uLnTx/>
                  <a:uFillTx/>
                  <a:latin typeface="標楷體" pitchFamily="65" charset="-120"/>
                  <a:ea typeface="標楷體" pitchFamily="65" charset="-120"/>
                  <a:cs typeface="Arial" charset="0"/>
                </a:rPr>
                <a:t>志願序三：通訊工程學系</a:t>
              </a:r>
            </a:p>
            <a:p>
              <a:pPr marL="0" marR="0" lvl="0" indent="0"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200" b="0" i="0" u="none" strike="noStrike" kern="0" cap="none" spc="0" normalizeH="0" baseline="0" noProof="0" dirty="0">
                  <a:ln>
                    <a:noFill/>
                  </a:ln>
                  <a:solidFill>
                    <a:srgbClr val="000000"/>
                  </a:solidFill>
                  <a:effectLst/>
                  <a:uLnTx/>
                  <a:uFillTx/>
                  <a:latin typeface="標楷體" pitchFamily="65" charset="-120"/>
                  <a:ea typeface="標楷體" pitchFamily="65" charset="-120"/>
                  <a:cs typeface="Arial" charset="0"/>
                </a:rPr>
                <a:t>志願序四：資訊工程學系</a:t>
              </a:r>
              <a:endParaRPr kumimoji="1" lang="zh-TW" altLang="zh-TW" sz="1300" b="0" i="0" u="none" strike="noStrike" kern="0" cap="none" spc="0" normalizeH="0" baseline="0" noProof="0" dirty="0">
                <a:ln>
                  <a:noFill/>
                </a:ln>
                <a:solidFill>
                  <a:srgbClr val="000000"/>
                </a:solidFill>
                <a:effectLst/>
                <a:uLnTx/>
                <a:uFillTx/>
                <a:latin typeface="Arial" charset="0"/>
                <a:ea typeface="新細明體" pitchFamily="18" charset="-120"/>
                <a:cs typeface="Arial" charset="0"/>
              </a:endParaRPr>
            </a:p>
          </p:txBody>
        </p:sp>
        <p:sp>
          <p:nvSpPr>
            <p:cNvPr id="50" name="文字方塊 7">
              <a:extLst>
                <a:ext uri="{FF2B5EF4-FFF2-40B4-BE49-F238E27FC236}">
                  <a16:creationId xmlns:a16="http://schemas.microsoft.com/office/drawing/2014/main" id="{4A1C6983-F535-4A61-8CF7-0B63AA0C5F37}"/>
                </a:ext>
              </a:extLst>
            </p:cNvPr>
            <p:cNvSpPr txBox="1">
              <a:spLocks noChangeArrowheads="1"/>
            </p:cNvSpPr>
            <p:nvPr/>
          </p:nvSpPr>
          <p:spPr bwMode="auto">
            <a:xfrm>
              <a:off x="2160"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ts val="500"/>
                </a:spcBef>
                <a:spcAft>
                  <a:spcPts val="500"/>
                </a:spcAft>
                <a:buClrTx/>
                <a:buSzTx/>
                <a:buFont typeface="Wingdings" panose="05000000000000000000" pitchFamily="2" charset="2"/>
                <a:buNone/>
                <a:tabLst/>
                <a:defRPr/>
              </a:pPr>
              <a:r>
                <a:rPr kumimoji="1" lang="zh-TW" altLang="en-US" sz="32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甲</a:t>
              </a:r>
              <a:endParaRPr kumimoji="1" lang="zh-TW" altLang="zh-TW" sz="32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endParaRPr>
            </a:p>
          </p:txBody>
        </p:sp>
      </p:grpSp>
      <p:grpSp>
        <p:nvGrpSpPr>
          <p:cNvPr id="51" name="群組 50">
            <a:extLst>
              <a:ext uri="{FF2B5EF4-FFF2-40B4-BE49-F238E27FC236}">
                <a16:creationId xmlns:a16="http://schemas.microsoft.com/office/drawing/2014/main" id="{641FE86A-2EC3-4047-AD29-1A85DCC02E64}"/>
              </a:ext>
            </a:extLst>
          </p:cNvPr>
          <p:cNvGrpSpPr>
            <a:grpSpLocks/>
          </p:cNvGrpSpPr>
          <p:nvPr/>
        </p:nvGrpSpPr>
        <p:grpSpPr bwMode="auto">
          <a:xfrm>
            <a:off x="3922043" y="2849740"/>
            <a:ext cx="1799972" cy="2095500"/>
            <a:chOff x="0" y="0"/>
            <a:chExt cx="17999" cy="20979"/>
          </a:xfrm>
        </p:grpSpPr>
        <p:sp>
          <p:nvSpPr>
            <p:cNvPr id="52" name="矩形圖說文字 10">
              <a:extLst>
                <a:ext uri="{FF2B5EF4-FFF2-40B4-BE49-F238E27FC236}">
                  <a16:creationId xmlns:a16="http://schemas.microsoft.com/office/drawing/2014/main" id="{6D7B25A2-D418-4BB0-B6E1-2D27DF3D2F0A}"/>
                </a:ext>
              </a:extLst>
            </p:cNvPr>
            <p:cNvSpPr>
              <a:spLocks noChangeArrowheads="1"/>
            </p:cNvSpPr>
            <p:nvPr/>
          </p:nvSpPr>
          <p:spPr bwMode="auto">
            <a:xfrm>
              <a:off x="0" y="0"/>
              <a:ext cx="17999" cy="12382"/>
            </a:xfrm>
            <a:prstGeom prst="wedgeRectCallout">
              <a:avLst>
                <a:gd name="adj1" fmla="val -20833"/>
                <a:gd name="adj2" fmla="val 62500"/>
              </a:avLst>
            </a:prstGeom>
            <a:solidFill>
              <a:srgbClr val="FFFFFF"/>
            </a:solidFill>
            <a:ln w="12700">
              <a:solidFill>
                <a:srgbClr val="FF0000"/>
              </a:solidFill>
              <a:miter lim="800000"/>
              <a:headEnd/>
              <a:tailEnd/>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200" b="0" i="0" u="none" strike="noStrike" kern="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cs typeface="Arial" panose="020B0604020202020204" pitchFamily="34" charset="0"/>
                </a:rPr>
                <a:t>志願序一：生命科學系</a:t>
              </a:r>
            </a:p>
            <a:p>
              <a:pPr marL="0" marR="0" lvl="0" indent="0"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200" b="0" i="0" u="none" strike="noStrike" kern="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cs typeface="Arial" panose="020B0604020202020204" pitchFamily="34" charset="0"/>
                </a:rPr>
                <a:t>志願序二：心理學系</a:t>
              </a:r>
              <a:endParaRPr kumimoji="1" lang="zh-TW" altLang="zh-TW" sz="1300" b="0" i="0" u="none" strike="noStrike" kern="0" cap="none" spc="0" normalizeH="0" baseline="0" noProof="0" dirty="0">
                <a:ln>
                  <a:noFill/>
                </a:ln>
                <a:solidFill>
                  <a:srgbClr val="000000"/>
                </a:solidFill>
                <a:effectLst/>
                <a:uLnTx/>
                <a:uFillTx/>
                <a:latin typeface="Arial" panose="020B0604020202020204" pitchFamily="34" charset="0"/>
                <a:ea typeface="微軟正黑體"/>
                <a:cs typeface="Arial" panose="020B0604020202020204" pitchFamily="34" charset="0"/>
              </a:endParaRPr>
            </a:p>
          </p:txBody>
        </p:sp>
        <p:sp>
          <p:nvSpPr>
            <p:cNvPr id="53" name="文字方塊 13">
              <a:extLst>
                <a:ext uri="{FF2B5EF4-FFF2-40B4-BE49-F238E27FC236}">
                  <a16:creationId xmlns:a16="http://schemas.microsoft.com/office/drawing/2014/main" id="{C043FE33-1954-4B71-B792-491420C58C9E}"/>
                </a:ext>
              </a:extLst>
            </p:cNvPr>
            <p:cNvSpPr txBox="1">
              <a:spLocks noChangeArrowheads="1"/>
            </p:cNvSpPr>
            <p:nvPr/>
          </p:nvSpPr>
          <p:spPr bwMode="auto">
            <a:xfrm>
              <a:off x="2861"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ts val="500"/>
                </a:spcBef>
                <a:spcAft>
                  <a:spcPts val="500"/>
                </a:spcAft>
                <a:buClrTx/>
                <a:buSzTx/>
                <a:buFont typeface="Wingdings" panose="05000000000000000000" pitchFamily="2" charset="2"/>
                <a:buNone/>
                <a:tabLst/>
                <a:defRPr/>
              </a:pPr>
              <a:r>
                <a:rPr kumimoji="1" lang="zh-TW" altLang="en-US" sz="32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乙</a:t>
              </a:r>
              <a:endParaRPr kumimoji="1" lang="zh-TW" altLang="zh-TW" sz="32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endParaRPr>
            </a:p>
          </p:txBody>
        </p:sp>
      </p:grpSp>
      <p:grpSp>
        <p:nvGrpSpPr>
          <p:cNvPr id="54" name="群組 16">
            <a:extLst>
              <a:ext uri="{FF2B5EF4-FFF2-40B4-BE49-F238E27FC236}">
                <a16:creationId xmlns:a16="http://schemas.microsoft.com/office/drawing/2014/main" id="{4E21AAB9-E3D9-4B42-9637-E288507C46F1}"/>
              </a:ext>
            </a:extLst>
          </p:cNvPr>
          <p:cNvGrpSpPr>
            <a:grpSpLocks/>
          </p:cNvGrpSpPr>
          <p:nvPr/>
        </p:nvGrpSpPr>
        <p:grpSpPr bwMode="auto">
          <a:xfrm>
            <a:off x="5961305" y="2849740"/>
            <a:ext cx="1871974" cy="2095500"/>
            <a:chOff x="0" y="0"/>
            <a:chExt cx="18719" cy="20979"/>
          </a:xfrm>
        </p:grpSpPr>
        <p:sp>
          <p:nvSpPr>
            <p:cNvPr id="55" name="矩形圖說文字 17">
              <a:extLst>
                <a:ext uri="{FF2B5EF4-FFF2-40B4-BE49-F238E27FC236}">
                  <a16:creationId xmlns:a16="http://schemas.microsoft.com/office/drawing/2014/main" id="{324C1B59-C802-4C37-928B-0AC35837A950}"/>
                </a:ext>
              </a:extLst>
            </p:cNvPr>
            <p:cNvSpPr>
              <a:spLocks noChangeArrowheads="1"/>
            </p:cNvSpPr>
            <p:nvPr/>
          </p:nvSpPr>
          <p:spPr bwMode="auto">
            <a:xfrm>
              <a:off x="0" y="0"/>
              <a:ext cx="18719" cy="12382"/>
            </a:xfrm>
            <a:prstGeom prst="wedgeRectCallout">
              <a:avLst>
                <a:gd name="adj1" fmla="val -20833"/>
                <a:gd name="adj2" fmla="val 62500"/>
              </a:avLst>
            </a:prstGeom>
            <a:solidFill>
              <a:srgbClr val="FFFFFF"/>
            </a:solidFill>
            <a:ln w="12700">
              <a:solidFill>
                <a:srgbClr val="FF0000"/>
              </a:solidFill>
              <a:miter lim="800000"/>
              <a:headEnd/>
              <a:tailEnd/>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200" b="0" i="0" u="none" strike="noStrike" kern="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cs typeface="Arial" panose="020B0604020202020204" pitchFamily="34" charset="0"/>
                </a:rPr>
                <a:t>志願序一：企業管理學系</a:t>
              </a:r>
            </a:p>
            <a:p>
              <a:pPr marL="0" marR="0" lvl="0" indent="0" defTabSz="914400" eaLnBrk="1" fontAlgn="auto" latinLnBrk="0" hangingPunct="1">
                <a:lnSpc>
                  <a:spcPct val="100000"/>
                </a:lnSpc>
                <a:spcBef>
                  <a:spcPct val="50000"/>
                </a:spcBef>
                <a:spcAft>
                  <a:spcPts val="0"/>
                </a:spcAft>
                <a:buClrTx/>
                <a:buSzTx/>
                <a:buFontTx/>
                <a:buNone/>
                <a:tabLst/>
                <a:defRPr/>
              </a:pPr>
              <a:r>
                <a:rPr kumimoji="1" lang="zh-TW" altLang="en-US" sz="1200" b="0" i="0" u="none" strike="noStrike" kern="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cs typeface="Arial" panose="020B0604020202020204" pitchFamily="34" charset="0"/>
                </a:rPr>
                <a:t>志願序二：外國語文學系</a:t>
              </a:r>
            </a:p>
            <a:p>
              <a:pPr marL="0" marR="0" lvl="0" indent="0"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200" b="0" i="0" u="none" strike="noStrike" kern="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cs typeface="Arial" panose="020B0604020202020204" pitchFamily="34" charset="0"/>
                </a:rPr>
                <a:t>志願序三：財經法律學系</a:t>
              </a:r>
            </a:p>
            <a:p>
              <a:pPr marL="0" marR="0" lvl="0" indent="0"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200" b="0" i="0" u="none" strike="noStrike" kern="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cs typeface="Arial" panose="020B0604020202020204" pitchFamily="34" charset="0"/>
                </a:rPr>
                <a:t>志願序四：犯罪防治學系</a:t>
              </a:r>
              <a:endParaRPr kumimoji="1" lang="zh-TW" altLang="zh-TW" sz="1300" b="0" i="0" u="none" strike="noStrike" kern="0" cap="none" spc="0" normalizeH="0" baseline="0" noProof="0" dirty="0">
                <a:ln>
                  <a:noFill/>
                </a:ln>
                <a:solidFill>
                  <a:srgbClr val="000000"/>
                </a:solidFill>
                <a:effectLst/>
                <a:uLnTx/>
                <a:uFillTx/>
                <a:latin typeface="Arial" panose="020B0604020202020204" pitchFamily="34" charset="0"/>
                <a:ea typeface="微軟正黑體"/>
                <a:cs typeface="Arial" panose="020B0604020202020204" pitchFamily="34" charset="0"/>
              </a:endParaRPr>
            </a:p>
          </p:txBody>
        </p:sp>
        <p:sp>
          <p:nvSpPr>
            <p:cNvPr id="56" name="文字方塊 28">
              <a:extLst>
                <a:ext uri="{FF2B5EF4-FFF2-40B4-BE49-F238E27FC236}">
                  <a16:creationId xmlns:a16="http://schemas.microsoft.com/office/drawing/2014/main" id="{FFB15CC6-49EB-4520-82B1-7DAFC1DE6B53}"/>
                </a:ext>
              </a:extLst>
            </p:cNvPr>
            <p:cNvSpPr txBox="1">
              <a:spLocks noChangeArrowheads="1"/>
            </p:cNvSpPr>
            <p:nvPr/>
          </p:nvSpPr>
          <p:spPr bwMode="auto">
            <a:xfrm>
              <a:off x="2927"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ts val="500"/>
                </a:spcBef>
                <a:spcAft>
                  <a:spcPts val="500"/>
                </a:spcAft>
                <a:buClrTx/>
                <a:buSzTx/>
                <a:buFont typeface="Wingdings" panose="05000000000000000000" pitchFamily="2" charset="2"/>
                <a:buNone/>
                <a:tabLst/>
                <a:defRPr/>
              </a:pPr>
              <a:r>
                <a:rPr kumimoji="1" lang="zh-TW" altLang="en-US" sz="32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丙</a:t>
              </a:r>
              <a:endParaRPr kumimoji="1" lang="zh-TW" altLang="zh-TW" sz="32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endParaRPr>
            </a:p>
          </p:txBody>
        </p:sp>
      </p:grpSp>
      <p:grpSp>
        <p:nvGrpSpPr>
          <p:cNvPr id="57" name="群組 29">
            <a:extLst>
              <a:ext uri="{FF2B5EF4-FFF2-40B4-BE49-F238E27FC236}">
                <a16:creationId xmlns:a16="http://schemas.microsoft.com/office/drawing/2014/main" id="{5BD83072-9A7C-4E9D-8134-223A6359594C}"/>
              </a:ext>
            </a:extLst>
          </p:cNvPr>
          <p:cNvGrpSpPr>
            <a:grpSpLocks/>
          </p:cNvGrpSpPr>
          <p:nvPr/>
        </p:nvGrpSpPr>
        <p:grpSpPr bwMode="auto">
          <a:xfrm>
            <a:off x="8050455" y="2849740"/>
            <a:ext cx="1871974" cy="2095500"/>
            <a:chOff x="0" y="0"/>
            <a:chExt cx="18719" cy="20979"/>
          </a:xfrm>
        </p:grpSpPr>
        <p:sp>
          <p:nvSpPr>
            <p:cNvPr id="58" name="矩形圖說文字 34">
              <a:extLst>
                <a:ext uri="{FF2B5EF4-FFF2-40B4-BE49-F238E27FC236}">
                  <a16:creationId xmlns:a16="http://schemas.microsoft.com/office/drawing/2014/main" id="{F22FC4A5-8D2D-46EF-9EB0-A9694A2ECAB7}"/>
                </a:ext>
              </a:extLst>
            </p:cNvPr>
            <p:cNvSpPr>
              <a:spLocks noChangeArrowheads="1"/>
            </p:cNvSpPr>
            <p:nvPr/>
          </p:nvSpPr>
          <p:spPr bwMode="auto">
            <a:xfrm>
              <a:off x="0" y="0"/>
              <a:ext cx="18719" cy="12382"/>
            </a:xfrm>
            <a:prstGeom prst="wedgeRectCallout">
              <a:avLst>
                <a:gd name="adj1" fmla="val -20833"/>
                <a:gd name="adj2" fmla="val 62500"/>
              </a:avLst>
            </a:prstGeom>
            <a:solidFill>
              <a:srgbClr val="FFFFFF"/>
            </a:solidFill>
            <a:ln w="12700">
              <a:solidFill>
                <a:srgbClr val="FF0000"/>
              </a:solidFill>
              <a:miter lim="800000"/>
              <a:headEnd/>
              <a:tailEnd/>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200" b="0" i="0" u="none" strike="noStrike" kern="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cs typeface="Arial" panose="020B0604020202020204" pitchFamily="34" charset="0"/>
                </a:rPr>
                <a:t>志願序一：財經法律學系</a:t>
              </a:r>
            </a:p>
            <a:p>
              <a:pPr marL="0" marR="0" lvl="0" indent="0"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200" b="0" i="0" u="none" strike="noStrike" kern="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cs typeface="Arial" panose="020B0604020202020204" pitchFamily="34" charset="0"/>
                </a:rPr>
                <a:t>志願序二：犯罪防治學系</a:t>
              </a:r>
            </a:p>
            <a:p>
              <a:pPr marL="0" marR="0" lvl="0" indent="0"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200" b="0" i="0" u="none" strike="noStrike" kern="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cs typeface="Arial" panose="020B0604020202020204" pitchFamily="34" charset="0"/>
                </a:rPr>
                <a:t>志願序三：外國語文學系</a:t>
              </a:r>
              <a:endParaRPr kumimoji="1" lang="en-US" altLang="zh-TW" sz="1200" b="0" i="0" u="none" strike="noStrike" kern="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cs typeface="Arial" panose="020B0604020202020204" pitchFamily="34" charset="0"/>
              </a:endParaRPr>
            </a:p>
            <a:p>
              <a:pPr marL="0" marR="0" lvl="0" indent="0" defTabSz="914400" eaLnBrk="1" fontAlgn="auto" latinLnBrk="0" hangingPunct="1">
                <a:lnSpc>
                  <a:spcPct val="100000"/>
                </a:lnSpc>
                <a:spcBef>
                  <a:spcPct val="50000"/>
                </a:spcBef>
                <a:spcAft>
                  <a:spcPts val="0"/>
                </a:spcAft>
                <a:buClrTx/>
                <a:buSzTx/>
                <a:buFontTx/>
                <a:buNone/>
                <a:tabLst/>
                <a:defRPr/>
              </a:pPr>
              <a:r>
                <a:rPr kumimoji="1" lang="zh-TW" altLang="en-US" sz="1200" b="0" i="0" u="none" strike="noStrike" kern="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cs typeface="Arial" panose="020B0604020202020204" pitchFamily="34" charset="0"/>
                </a:rPr>
                <a:t>志願序四：企業管理學系</a:t>
              </a:r>
            </a:p>
          </p:txBody>
        </p:sp>
        <p:sp>
          <p:nvSpPr>
            <p:cNvPr id="59" name="文字方塊 37">
              <a:extLst>
                <a:ext uri="{FF2B5EF4-FFF2-40B4-BE49-F238E27FC236}">
                  <a16:creationId xmlns:a16="http://schemas.microsoft.com/office/drawing/2014/main" id="{575D9555-43CC-4F55-803D-B2BB6DAEF74C}"/>
                </a:ext>
              </a:extLst>
            </p:cNvPr>
            <p:cNvSpPr txBox="1">
              <a:spLocks noChangeArrowheads="1"/>
            </p:cNvSpPr>
            <p:nvPr/>
          </p:nvSpPr>
          <p:spPr bwMode="auto">
            <a:xfrm>
              <a:off x="2388"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ts val="500"/>
                </a:spcBef>
                <a:spcAft>
                  <a:spcPts val="500"/>
                </a:spcAft>
                <a:buClrTx/>
                <a:buSzTx/>
                <a:buFont typeface="Wingdings" panose="05000000000000000000" pitchFamily="2" charset="2"/>
                <a:buNone/>
                <a:tabLst/>
                <a:defRPr/>
              </a:pPr>
              <a:r>
                <a:rPr kumimoji="1" lang="zh-TW" altLang="en-US" sz="32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丁</a:t>
              </a:r>
              <a:endParaRPr kumimoji="1" lang="zh-TW" altLang="zh-TW" sz="32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endParaRPr>
            </a:p>
          </p:txBody>
        </p:sp>
      </p:grpSp>
      <p:sp>
        <p:nvSpPr>
          <p:cNvPr id="60" name="矩形 38">
            <a:extLst>
              <a:ext uri="{FF2B5EF4-FFF2-40B4-BE49-F238E27FC236}">
                <a16:creationId xmlns:a16="http://schemas.microsoft.com/office/drawing/2014/main" id="{F1ADE1C4-53FA-4106-9104-F8BCC254EACE}"/>
              </a:ext>
            </a:extLst>
          </p:cNvPr>
          <p:cNvSpPr>
            <a:spLocks noChangeArrowheads="1"/>
          </p:cNvSpPr>
          <p:nvPr/>
        </p:nvSpPr>
        <p:spPr bwMode="auto">
          <a:xfrm>
            <a:off x="1946071" y="1115003"/>
            <a:ext cx="7610113"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Bef>
                <a:spcPct val="50000"/>
              </a:spcBef>
              <a:buFont typeface="Wingdings" panose="05000000000000000000" pitchFamily="2" charset="2"/>
              <a:buNone/>
            </a:pPr>
            <a:r>
              <a:rPr kumimoji="1" lang="zh-TW" altLang="zh-TW" sz="2000" b="1"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步驟一：</a:t>
            </a:r>
            <a:endParaRPr kumimoji="1" lang="en-US" altLang="zh-TW" sz="2000" b="1"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600"/>
              </a:spcBef>
              <a:buFont typeface="Wingdings" panose="05000000000000000000" pitchFamily="2" charset="2"/>
              <a:buNone/>
            </a:pPr>
            <a:r>
              <a:rPr kumimoji="1" lang="zh-TW" altLang="zh-TW"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首先針對</a:t>
            </a:r>
            <a:r>
              <a:rPr kumimoji="1" lang="zh-TW" altLang="en-US"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推薦順位</a:t>
            </a:r>
            <a:r>
              <a:rPr kumimoji="1" lang="en-US" altLang="zh-TW"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1</a:t>
            </a:r>
            <a:r>
              <a:rPr kumimoji="1" lang="zh-TW" altLang="en-US"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的「考生甲」進行比序分發，假設</a:t>
            </a:r>
            <a:r>
              <a:rPr kumimoji="1" lang="zh-TW" altLang="en-US"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考生甲錄取志願序二資訊管理學系</a:t>
            </a:r>
            <a:r>
              <a:rPr kumimoji="1" lang="zh-TW" altLang="en-US"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a:t>
            </a:r>
            <a:endParaRPr kumimoji="1" lang="en-US" altLang="zh-TW"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1" name="文字方塊 2">
            <a:extLst>
              <a:ext uri="{FF2B5EF4-FFF2-40B4-BE49-F238E27FC236}">
                <a16:creationId xmlns:a16="http://schemas.microsoft.com/office/drawing/2014/main" id="{B53ABF42-BAE7-442A-BFAB-5504A12D0E5E}"/>
              </a:ext>
            </a:extLst>
          </p:cNvPr>
          <p:cNvSpPr txBox="1">
            <a:spLocks noChangeArrowheads="1"/>
          </p:cNvSpPr>
          <p:nvPr/>
        </p:nvSpPr>
        <p:spPr bwMode="auto">
          <a:xfrm>
            <a:off x="1963396" y="2344915"/>
            <a:ext cx="1619250" cy="376238"/>
          </a:xfrm>
          <a:prstGeom prst="rect">
            <a:avLst/>
          </a:prstGeom>
          <a:solidFill>
            <a:srgbClr val="FFAB40">
              <a:alpha val="50000"/>
            </a:srgbClr>
          </a:solidFill>
          <a:ln>
            <a:noFill/>
          </a:ln>
          <a:effectLst/>
          <a:extLst/>
        </p:spPr>
        <p:txBody>
          <a:bodyPr>
            <a:spAutoFit/>
          </a:bodyP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marL="0" marR="0" lvl="0" indent="0" algn="ctr"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8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推薦順位：</a:t>
            </a:r>
            <a:r>
              <a:rPr kumimoji="1" lang="en-US" altLang="zh-TW" sz="18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1</a:t>
            </a:r>
            <a:endParaRPr kumimoji="1" lang="zh-TW" altLang="zh-TW" sz="18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2" name="文字方塊 2">
            <a:extLst>
              <a:ext uri="{FF2B5EF4-FFF2-40B4-BE49-F238E27FC236}">
                <a16:creationId xmlns:a16="http://schemas.microsoft.com/office/drawing/2014/main" id="{13CAF5B8-C2B7-4F67-9DC9-733DDD9E63FD}"/>
              </a:ext>
            </a:extLst>
          </p:cNvPr>
          <p:cNvSpPr txBox="1">
            <a:spLocks noChangeArrowheads="1"/>
          </p:cNvSpPr>
          <p:nvPr/>
        </p:nvSpPr>
        <p:spPr bwMode="auto">
          <a:xfrm>
            <a:off x="4012404" y="2344915"/>
            <a:ext cx="1619250" cy="369888"/>
          </a:xfrm>
          <a:prstGeom prst="rect">
            <a:avLst/>
          </a:prstGeom>
          <a:solidFill>
            <a:srgbClr val="FFAB40">
              <a:alpha val="50000"/>
            </a:srgbClr>
          </a:solidFill>
          <a:ln>
            <a:noFill/>
          </a:ln>
          <a:effectLst/>
          <a:extLst/>
        </p:spPr>
        <p:txBody>
          <a:bodyPr>
            <a:spAutoFit/>
          </a:bodyP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marL="0" marR="0" lvl="0" indent="0" algn="ctr"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8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推薦順位：</a:t>
            </a:r>
            <a:r>
              <a:rPr kumimoji="1" lang="en-US" altLang="zh-TW" sz="18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2</a:t>
            </a:r>
            <a:endParaRPr kumimoji="1" lang="zh-TW" altLang="zh-TW" sz="18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3" name="文字方塊 2">
            <a:extLst>
              <a:ext uri="{FF2B5EF4-FFF2-40B4-BE49-F238E27FC236}">
                <a16:creationId xmlns:a16="http://schemas.microsoft.com/office/drawing/2014/main" id="{8940A165-FA8A-48FC-AD95-2D70F069B344}"/>
              </a:ext>
            </a:extLst>
          </p:cNvPr>
          <p:cNvSpPr txBox="1">
            <a:spLocks noChangeArrowheads="1"/>
          </p:cNvSpPr>
          <p:nvPr/>
        </p:nvSpPr>
        <p:spPr bwMode="auto">
          <a:xfrm>
            <a:off x="6072430" y="2344915"/>
            <a:ext cx="1619250" cy="369888"/>
          </a:xfrm>
          <a:prstGeom prst="rect">
            <a:avLst/>
          </a:prstGeom>
          <a:solidFill>
            <a:srgbClr val="FFAB40">
              <a:alpha val="50000"/>
            </a:srgbClr>
          </a:solidFill>
          <a:ln>
            <a:noFill/>
          </a:ln>
          <a:effectLst/>
          <a:extLst/>
        </p:spPr>
        <p:txBody>
          <a:bodyPr>
            <a:spAutoFit/>
          </a:bodyP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marL="0" marR="0" lvl="0" indent="0" algn="ctr"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8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推薦順位：</a:t>
            </a:r>
            <a:r>
              <a:rPr kumimoji="1" lang="en-US" altLang="zh-TW" sz="18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3</a:t>
            </a:r>
            <a:endParaRPr kumimoji="1" lang="zh-TW" altLang="zh-TW" sz="18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4" name="文字方塊 2">
            <a:extLst>
              <a:ext uri="{FF2B5EF4-FFF2-40B4-BE49-F238E27FC236}">
                <a16:creationId xmlns:a16="http://schemas.microsoft.com/office/drawing/2014/main" id="{E50614E3-0778-41F7-980B-4D56837CD8D9}"/>
              </a:ext>
            </a:extLst>
          </p:cNvPr>
          <p:cNvSpPr txBox="1">
            <a:spLocks noChangeArrowheads="1"/>
          </p:cNvSpPr>
          <p:nvPr/>
        </p:nvSpPr>
        <p:spPr bwMode="auto">
          <a:xfrm>
            <a:off x="8201268" y="2344915"/>
            <a:ext cx="1619250" cy="369888"/>
          </a:xfrm>
          <a:prstGeom prst="rect">
            <a:avLst/>
          </a:prstGeom>
          <a:solidFill>
            <a:srgbClr val="FFAB40">
              <a:alpha val="50000"/>
            </a:srgbClr>
          </a:solidFill>
          <a:ln>
            <a:noFill/>
          </a:ln>
          <a:effectLst/>
          <a:extLst/>
        </p:spPr>
        <p:txBody>
          <a:bodyPr>
            <a:spAutoFit/>
          </a:bodyP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marL="0" marR="0" lvl="0" indent="0" algn="ctr" defTabSz="914400" eaLnBrk="1" fontAlgn="auto" latinLnBrk="0" hangingPunct="1">
              <a:lnSpc>
                <a:spcPct val="100000"/>
              </a:lnSpc>
              <a:spcBef>
                <a:spcPct val="50000"/>
              </a:spcBef>
              <a:spcAft>
                <a:spcPts val="0"/>
              </a:spcAft>
              <a:buClrTx/>
              <a:buSzTx/>
              <a:buFont typeface="Wingdings" panose="05000000000000000000" pitchFamily="2" charset="2"/>
              <a:buNone/>
              <a:tabLst/>
              <a:defRPr/>
            </a:pPr>
            <a:r>
              <a:rPr kumimoji="1" lang="zh-TW" altLang="en-US" sz="18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推薦順位：</a:t>
            </a:r>
            <a:r>
              <a:rPr kumimoji="1" lang="en-US" altLang="zh-TW" sz="18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4</a:t>
            </a:r>
            <a:endParaRPr kumimoji="1" lang="zh-TW" altLang="zh-TW" sz="18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5" name="矩形 64">
            <a:extLst>
              <a:ext uri="{FF2B5EF4-FFF2-40B4-BE49-F238E27FC236}">
                <a16:creationId xmlns:a16="http://schemas.microsoft.com/office/drawing/2014/main" id="{DF672A4E-8732-4431-9B88-E5EDFA83F29A}"/>
              </a:ext>
            </a:extLst>
          </p:cNvPr>
          <p:cNvSpPr/>
          <p:nvPr/>
        </p:nvSpPr>
        <p:spPr>
          <a:xfrm>
            <a:off x="2315630" y="5865399"/>
            <a:ext cx="1152525" cy="576000"/>
          </a:xfrm>
          <a:prstGeom prst="rect">
            <a:avLst/>
          </a:prstGeom>
          <a:gradFill rotWithShape="1">
            <a:gsLst>
              <a:gs pos="0">
                <a:srgbClr val="C4341A">
                  <a:lumMod val="110000"/>
                  <a:satMod val="105000"/>
                  <a:tint val="67000"/>
                </a:srgbClr>
              </a:gs>
              <a:gs pos="50000">
                <a:srgbClr val="C4341A">
                  <a:lumMod val="105000"/>
                  <a:satMod val="103000"/>
                  <a:tint val="73000"/>
                </a:srgbClr>
              </a:gs>
              <a:gs pos="100000">
                <a:srgbClr val="C4341A">
                  <a:lumMod val="105000"/>
                  <a:satMod val="109000"/>
                  <a:tint val="81000"/>
                </a:srgbClr>
              </a:gs>
            </a:gsLst>
            <a:lin ang="5400000" scaled="0"/>
          </a:gradFill>
          <a:ln w="6350" cap="flat" cmpd="sng" algn="ctr">
            <a:solidFill>
              <a:srgbClr val="C4341A"/>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zh-TW" altLang="en-US" sz="2400" b="1"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mn-cs"/>
              </a:rPr>
              <a:t>錄取</a:t>
            </a:r>
          </a:p>
        </p:txBody>
      </p:sp>
      <p:pic>
        <p:nvPicPr>
          <p:cNvPr id="66" name="圖片 65">
            <a:extLst>
              <a:ext uri="{FF2B5EF4-FFF2-40B4-BE49-F238E27FC236}">
                <a16:creationId xmlns:a16="http://schemas.microsoft.com/office/drawing/2014/main" id="{0E79A864-7C16-4CA3-96C1-ACEE280EB7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6945" y="4286583"/>
            <a:ext cx="679436" cy="1440000"/>
          </a:xfrm>
          <a:prstGeom prst="rect">
            <a:avLst/>
          </a:prstGeom>
        </p:spPr>
      </p:pic>
      <p:pic>
        <p:nvPicPr>
          <p:cNvPr id="67" name="圖片 66">
            <a:extLst>
              <a:ext uri="{FF2B5EF4-FFF2-40B4-BE49-F238E27FC236}">
                <a16:creationId xmlns:a16="http://schemas.microsoft.com/office/drawing/2014/main" id="{8E6E9F9B-8D25-4BBB-8F00-129FC8593C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59191" y="4286583"/>
            <a:ext cx="606823" cy="1440000"/>
          </a:xfrm>
          <a:prstGeom prst="rect">
            <a:avLst/>
          </a:prstGeom>
        </p:spPr>
      </p:pic>
      <p:pic>
        <p:nvPicPr>
          <p:cNvPr id="68" name="圖片 67">
            <a:extLst>
              <a:ext uri="{FF2B5EF4-FFF2-40B4-BE49-F238E27FC236}">
                <a16:creationId xmlns:a16="http://schemas.microsoft.com/office/drawing/2014/main" id="{5CB36F38-1271-472A-AEC1-0EC4B34EBF7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02232" y="4286583"/>
            <a:ext cx="765000" cy="1440000"/>
          </a:xfrm>
          <a:prstGeom prst="rect">
            <a:avLst/>
          </a:prstGeom>
        </p:spPr>
      </p:pic>
      <p:pic>
        <p:nvPicPr>
          <p:cNvPr id="69" name="圖片 68">
            <a:extLst>
              <a:ext uri="{FF2B5EF4-FFF2-40B4-BE49-F238E27FC236}">
                <a16:creationId xmlns:a16="http://schemas.microsoft.com/office/drawing/2014/main" id="{5D100763-A3C5-4FBD-83D0-A4841F4348D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89469" y="4286583"/>
            <a:ext cx="662189" cy="1440000"/>
          </a:xfrm>
          <a:prstGeom prst="rect">
            <a:avLst/>
          </a:prstGeom>
        </p:spPr>
      </p:pic>
      <p:pic>
        <p:nvPicPr>
          <p:cNvPr id="34" name="圖片 33">
            <a:extLst>
              <a:ext uri="{FF2B5EF4-FFF2-40B4-BE49-F238E27FC236}">
                <a16:creationId xmlns:a16="http://schemas.microsoft.com/office/drawing/2014/main" id="{FF6A57BD-BEE9-4865-AA90-F82ACA8A0A2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 name="投影片編號版面配置區 2">
            <a:extLst>
              <a:ext uri="{FF2B5EF4-FFF2-40B4-BE49-F238E27FC236}">
                <a16:creationId xmlns:a16="http://schemas.microsoft.com/office/drawing/2014/main" id="{8D0A09A9-BABF-4871-96DE-FCD1B287D7DF}"/>
              </a:ext>
            </a:extLst>
          </p:cNvPr>
          <p:cNvSpPr>
            <a:spLocks noGrp="1"/>
          </p:cNvSpPr>
          <p:nvPr>
            <p:ph type="sldNum" sz="quarter" idx="12"/>
          </p:nvPr>
        </p:nvSpPr>
        <p:spPr/>
        <p:txBody>
          <a:bodyPr/>
          <a:lstStyle/>
          <a:p>
            <a:fld id="{ABC027CB-4B16-4B21-A276-8705E54D5316}" type="slidenum">
              <a:rPr lang="zh-CN" altLang="en-US" smtClean="0"/>
              <a:pPr/>
              <a:t>12</a:t>
            </a:fld>
            <a:endParaRPr lang="zh-CN" altLang="en-US"/>
          </a:p>
        </p:txBody>
      </p:sp>
    </p:spTree>
    <p:extLst>
      <p:ext uri="{BB962C8B-B14F-4D97-AF65-F5344CB8AC3E}">
        <p14:creationId xmlns:p14="http://schemas.microsoft.com/office/powerpoint/2010/main" val="137514486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椭圆 35"/>
          <p:cNvSpPr/>
          <p:nvPr/>
        </p:nvSpPr>
        <p:spPr>
          <a:xfrm>
            <a:off x="948562" y="212662"/>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452570" y="723345"/>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868742" y="1025799"/>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486581" y="835649"/>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760854" y="246959"/>
            <a:ext cx="4534927"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eaLnBrk="1" hangingPunct="1"/>
            <a:endParaRPr lang="zh-TW" altLang="en-US" sz="4000" b="1" dirty="0">
              <a:solidFill>
                <a:srgbClr val="003366"/>
              </a:solidFill>
              <a:latin typeface="Microsoft YaHei" panose="020B0503020204020204" pitchFamily="34" charset="-122"/>
              <a:ea typeface="Microsoft YaHei" panose="020B0503020204020204" pitchFamily="34" charset="-122"/>
              <a:cs typeface="Times New Roman" pitchFamily="18" charset="0"/>
            </a:endParaRPr>
          </a:p>
        </p:txBody>
      </p:sp>
      <p:grpSp>
        <p:nvGrpSpPr>
          <p:cNvPr id="13" name="群組 8">
            <a:extLst>
              <a:ext uri="{FF2B5EF4-FFF2-40B4-BE49-F238E27FC236}">
                <a16:creationId xmlns:a16="http://schemas.microsoft.com/office/drawing/2014/main" id="{4B45ACFF-2949-4938-975E-F6E01BC55240}"/>
              </a:ext>
            </a:extLst>
          </p:cNvPr>
          <p:cNvGrpSpPr>
            <a:grpSpLocks/>
          </p:cNvGrpSpPr>
          <p:nvPr/>
        </p:nvGrpSpPr>
        <p:grpSpPr bwMode="auto">
          <a:xfrm>
            <a:off x="1828670" y="3176226"/>
            <a:ext cx="1871974" cy="2097088"/>
            <a:chOff x="0" y="0"/>
            <a:chExt cx="18719" cy="20979"/>
          </a:xfrm>
        </p:grpSpPr>
        <p:sp>
          <p:nvSpPr>
            <p:cNvPr id="14" name="矩形圖說文字 4">
              <a:extLst>
                <a:ext uri="{FF2B5EF4-FFF2-40B4-BE49-F238E27FC236}">
                  <a16:creationId xmlns:a16="http://schemas.microsoft.com/office/drawing/2014/main" id="{8D79F376-27A9-4939-9A30-442764F26903}"/>
                </a:ext>
              </a:extLst>
            </p:cNvPr>
            <p:cNvSpPr>
              <a:spLocks noChangeArrowheads="1"/>
            </p:cNvSpPr>
            <p:nvPr/>
          </p:nvSpPr>
          <p:spPr bwMode="auto">
            <a:xfrm>
              <a:off x="0" y="0"/>
              <a:ext cx="18719" cy="11885"/>
            </a:xfrm>
            <a:prstGeom prst="wedgeRectCallout">
              <a:avLst>
                <a:gd name="adj1" fmla="val -20833"/>
                <a:gd name="adj2" fmla="val 62500"/>
              </a:avLst>
            </a:prstGeom>
            <a:solidFill>
              <a:srgbClr val="FFFF99"/>
            </a:solidFill>
            <a:ln>
              <a:solidFill>
                <a:srgbClr val="FF0000"/>
              </a:solidFill>
              <a:headEnd/>
              <a:tailEnd/>
            </a:ln>
          </p:spPr>
          <p:style>
            <a:lnRef idx="2">
              <a:schemeClr val="accent2"/>
            </a:lnRef>
            <a:fillRef idx="1">
              <a:schemeClr val="lt1"/>
            </a:fillRef>
            <a:effectRef idx="0">
              <a:schemeClr val="accent2"/>
            </a:effectRef>
            <a:fontRef idx="minor">
              <a:schemeClr val="dk1"/>
            </a:fontRef>
          </p:style>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eaLnBrk="1" hangingPunct="1">
                <a:spcBef>
                  <a:spcPct val="50000"/>
                </a:spcBef>
                <a:buNone/>
                <a:defRPr/>
              </a:pPr>
              <a:r>
                <a:rPr lang="zh-TW" altLang="en-US" sz="1200" b="1" dirty="0">
                  <a:solidFill>
                    <a:srgbClr val="FF0000"/>
                  </a:solidFill>
                  <a:latin typeface="標楷體" pitchFamily="65" charset="-120"/>
                  <a:ea typeface="標楷體" pitchFamily="65" charset="-120"/>
                </a:rPr>
                <a:t>志願序二：資訊管理學系</a:t>
              </a:r>
            </a:p>
          </p:txBody>
        </p:sp>
        <p:sp>
          <p:nvSpPr>
            <p:cNvPr id="15" name="文字方塊 14">
              <a:extLst>
                <a:ext uri="{FF2B5EF4-FFF2-40B4-BE49-F238E27FC236}">
                  <a16:creationId xmlns:a16="http://schemas.microsoft.com/office/drawing/2014/main" id="{7A9702CE-77AE-49A5-A9EA-E1DECB850FDB}"/>
                </a:ext>
              </a:extLst>
            </p:cNvPr>
            <p:cNvSpPr txBox="1">
              <a:spLocks noChangeArrowheads="1"/>
            </p:cNvSpPr>
            <p:nvPr/>
          </p:nvSpPr>
          <p:spPr bwMode="auto">
            <a:xfrm>
              <a:off x="2696"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Bef>
                  <a:spcPts val="500"/>
                </a:spcBef>
                <a:spcAft>
                  <a:spcPts val="500"/>
                </a:spcAft>
              </a:pPr>
              <a:r>
                <a:rPr kumimoji="1" lang="zh-TW" altLang="en-US" sz="3200" b="1"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甲</a:t>
              </a:r>
              <a:endParaRPr kumimoji="1" lang="zh-TW" altLang="zh-TW" sz="3200" b="1" dirty="0">
                <a:latin typeface="微軟正黑體" panose="020B0604030504040204" pitchFamily="34" charset="-120"/>
                <a:ea typeface="微軟正黑體" panose="020B0604030504040204" pitchFamily="34" charset="-120"/>
                <a:cs typeface="Arial" panose="020B0604020202020204" pitchFamily="34" charset="0"/>
              </a:endParaRPr>
            </a:p>
          </p:txBody>
        </p:sp>
      </p:grpSp>
      <p:grpSp>
        <p:nvGrpSpPr>
          <p:cNvPr id="17" name="群組 9">
            <a:extLst>
              <a:ext uri="{FF2B5EF4-FFF2-40B4-BE49-F238E27FC236}">
                <a16:creationId xmlns:a16="http://schemas.microsoft.com/office/drawing/2014/main" id="{8E56BB64-0F8F-4882-B26A-B5352F00811C}"/>
              </a:ext>
            </a:extLst>
          </p:cNvPr>
          <p:cNvGrpSpPr>
            <a:grpSpLocks/>
          </p:cNvGrpSpPr>
          <p:nvPr/>
        </p:nvGrpSpPr>
        <p:grpSpPr bwMode="auto">
          <a:xfrm>
            <a:off x="3877678" y="3176226"/>
            <a:ext cx="1871974" cy="2097088"/>
            <a:chOff x="0" y="0"/>
            <a:chExt cx="18719" cy="20979"/>
          </a:xfrm>
        </p:grpSpPr>
        <p:sp>
          <p:nvSpPr>
            <p:cNvPr id="18" name="矩形圖說文字 10">
              <a:extLst>
                <a:ext uri="{FF2B5EF4-FFF2-40B4-BE49-F238E27FC236}">
                  <a16:creationId xmlns:a16="http://schemas.microsoft.com/office/drawing/2014/main" id="{41A8E2E5-9C0E-4A73-9BE9-604EA19EEE41}"/>
                </a:ext>
              </a:extLst>
            </p:cNvPr>
            <p:cNvSpPr>
              <a:spLocks noChangeArrowheads="1"/>
            </p:cNvSpPr>
            <p:nvPr/>
          </p:nvSpPr>
          <p:spPr bwMode="auto">
            <a:xfrm>
              <a:off x="0" y="0"/>
              <a:ext cx="18719" cy="11885"/>
            </a:xfrm>
            <a:prstGeom prst="wedgeRectCallout">
              <a:avLst>
                <a:gd name="adj1" fmla="val -20833"/>
                <a:gd name="adj2" fmla="val 62500"/>
              </a:avLst>
            </a:prstGeom>
            <a:solidFill>
              <a:schemeClr val="bg1">
                <a:lumMod val="85000"/>
              </a:schemeClr>
            </a:solidFill>
            <a:ln>
              <a:headEnd/>
              <a:tailEnd/>
            </a:ln>
          </p:spPr>
          <p:style>
            <a:lnRef idx="1">
              <a:schemeClr val="dk1"/>
            </a:lnRef>
            <a:fillRef idx="2">
              <a:schemeClr val="dk1"/>
            </a:fillRef>
            <a:effectRef idx="1">
              <a:schemeClr val="dk1"/>
            </a:effectRef>
            <a:fontRef idx="minor">
              <a:schemeClr val="dk1"/>
            </a:fontRef>
          </p:style>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eaLnBrk="1" hangingPunct="1">
                <a:spcBef>
                  <a:spcPct val="50000"/>
                </a:spcBef>
                <a:buNone/>
                <a:defRPr/>
              </a:pPr>
              <a:r>
                <a:rPr lang="zh-TW" altLang="en-US" sz="1200" dirty="0">
                  <a:solidFill>
                    <a:srgbClr val="000000"/>
                  </a:solidFill>
                  <a:latin typeface="標楷體" pitchFamily="65" charset="-120"/>
                  <a:ea typeface="標楷體" pitchFamily="65" charset="-120"/>
                </a:rPr>
                <a:t>志願序一：生命科學系</a:t>
              </a:r>
            </a:p>
            <a:p>
              <a:pPr eaLnBrk="1" hangingPunct="1">
                <a:spcBef>
                  <a:spcPct val="50000"/>
                </a:spcBef>
                <a:buNone/>
                <a:defRPr/>
              </a:pPr>
              <a:r>
                <a:rPr lang="zh-TW" altLang="en-US" sz="1200" dirty="0">
                  <a:solidFill>
                    <a:srgbClr val="000000"/>
                  </a:solidFill>
                  <a:latin typeface="標楷體" pitchFamily="65" charset="-120"/>
                  <a:ea typeface="標楷體" pitchFamily="65" charset="-120"/>
                </a:rPr>
                <a:t>志願序二：心理學系</a:t>
              </a:r>
              <a:endParaRPr lang="zh-TW" altLang="zh-TW" sz="1300" dirty="0">
                <a:solidFill>
                  <a:schemeClr val="tx1"/>
                </a:solidFill>
                <a:latin typeface="Arial" charset="0"/>
                <a:ea typeface="新細明體" pitchFamily="18" charset="-120"/>
              </a:endParaRPr>
            </a:p>
          </p:txBody>
        </p:sp>
        <p:sp>
          <p:nvSpPr>
            <p:cNvPr id="19" name="文字方塊 13">
              <a:extLst>
                <a:ext uri="{FF2B5EF4-FFF2-40B4-BE49-F238E27FC236}">
                  <a16:creationId xmlns:a16="http://schemas.microsoft.com/office/drawing/2014/main" id="{75211326-59B9-4AC6-9E54-F3DCF901C762}"/>
                </a:ext>
              </a:extLst>
            </p:cNvPr>
            <p:cNvSpPr txBox="1">
              <a:spLocks noChangeArrowheads="1"/>
            </p:cNvSpPr>
            <p:nvPr/>
          </p:nvSpPr>
          <p:spPr bwMode="auto">
            <a:xfrm>
              <a:off x="2676"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Bef>
                  <a:spcPts val="500"/>
                </a:spcBef>
                <a:spcAft>
                  <a:spcPts val="500"/>
                </a:spcAft>
              </a:pPr>
              <a:r>
                <a:rPr kumimoji="1" lang="zh-TW" altLang="en-US" sz="3200" b="1"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乙</a:t>
              </a:r>
              <a:endParaRPr kumimoji="1" lang="zh-TW" altLang="zh-TW" sz="3200" b="1"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grpSp>
        <p:nvGrpSpPr>
          <p:cNvPr id="20" name="群組 16">
            <a:extLst>
              <a:ext uri="{FF2B5EF4-FFF2-40B4-BE49-F238E27FC236}">
                <a16:creationId xmlns:a16="http://schemas.microsoft.com/office/drawing/2014/main" id="{DD9A0AA4-2219-443C-ABC7-88788B02B3B3}"/>
              </a:ext>
            </a:extLst>
          </p:cNvPr>
          <p:cNvGrpSpPr>
            <a:grpSpLocks/>
          </p:cNvGrpSpPr>
          <p:nvPr/>
        </p:nvGrpSpPr>
        <p:grpSpPr bwMode="auto">
          <a:xfrm>
            <a:off x="5943875" y="3170787"/>
            <a:ext cx="1871974" cy="2089150"/>
            <a:chOff x="0" y="0"/>
            <a:chExt cx="18719" cy="20892"/>
          </a:xfrm>
        </p:grpSpPr>
        <p:sp>
          <p:nvSpPr>
            <p:cNvPr id="24" name="矩形圖說文字 17">
              <a:extLst>
                <a:ext uri="{FF2B5EF4-FFF2-40B4-BE49-F238E27FC236}">
                  <a16:creationId xmlns:a16="http://schemas.microsoft.com/office/drawing/2014/main" id="{732FD3BF-6C3B-4887-8805-B8267F21BA49}"/>
                </a:ext>
              </a:extLst>
            </p:cNvPr>
            <p:cNvSpPr>
              <a:spLocks noChangeArrowheads="1"/>
            </p:cNvSpPr>
            <p:nvPr/>
          </p:nvSpPr>
          <p:spPr bwMode="auto">
            <a:xfrm>
              <a:off x="0" y="0"/>
              <a:ext cx="18719" cy="11880"/>
            </a:xfrm>
            <a:prstGeom prst="wedgeRectCallout">
              <a:avLst>
                <a:gd name="adj1" fmla="val -20833"/>
                <a:gd name="adj2" fmla="val 62500"/>
              </a:avLst>
            </a:prstGeom>
            <a:solidFill>
              <a:schemeClr val="bg1">
                <a:lumMod val="85000"/>
              </a:schemeClr>
            </a:solidFill>
            <a:ln>
              <a:headEnd/>
              <a:tailEnd/>
            </a:ln>
          </p:spPr>
          <p:style>
            <a:lnRef idx="1">
              <a:schemeClr val="dk1"/>
            </a:lnRef>
            <a:fillRef idx="2">
              <a:schemeClr val="dk1"/>
            </a:fillRef>
            <a:effectRef idx="1">
              <a:schemeClr val="dk1"/>
            </a:effectRef>
            <a:fontRef idx="minor">
              <a:schemeClr val="dk1"/>
            </a:fontRef>
          </p:style>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eaLnBrk="1" hangingPunct="1">
                <a:spcBef>
                  <a:spcPct val="50000"/>
                </a:spcBef>
                <a:buNone/>
                <a:defRPr/>
              </a:pPr>
              <a:r>
                <a:rPr lang="zh-TW" altLang="en-US" sz="1200" dirty="0">
                  <a:solidFill>
                    <a:srgbClr val="000000"/>
                  </a:solidFill>
                  <a:latin typeface="標楷體" pitchFamily="65" charset="-120"/>
                  <a:ea typeface="標楷體" pitchFamily="65" charset="-120"/>
                </a:rPr>
                <a:t>志願序一：企業管理學系</a:t>
              </a:r>
            </a:p>
            <a:p>
              <a:pPr eaLnBrk="1" hangingPunct="1">
                <a:spcBef>
                  <a:spcPct val="50000"/>
                </a:spcBef>
                <a:buNone/>
                <a:defRPr/>
              </a:pPr>
              <a:r>
                <a:rPr lang="zh-TW" altLang="en-US" sz="1200" dirty="0">
                  <a:solidFill>
                    <a:srgbClr val="000000"/>
                  </a:solidFill>
                  <a:latin typeface="標楷體" pitchFamily="65" charset="-120"/>
                  <a:ea typeface="標楷體" pitchFamily="65" charset="-120"/>
                </a:rPr>
                <a:t>志願序二：外國語文學系</a:t>
              </a:r>
            </a:p>
            <a:p>
              <a:pPr eaLnBrk="1" hangingPunct="1">
                <a:spcBef>
                  <a:spcPct val="50000"/>
                </a:spcBef>
                <a:buNone/>
                <a:defRPr/>
              </a:pPr>
              <a:r>
                <a:rPr lang="zh-TW" altLang="en-US" sz="1200" dirty="0">
                  <a:solidFill>
                    <a:srgbClr val="000000"/>
                  </a:solidFill>
                  <a:latin typeface="標楷體" pitchFamily="65" charset="-120"/>
                  <a:ea typeface="標楷體" pitchFamily="65" charset="-120"/>
                </a:rPr>
                <a:t>志願序三：財經法律學系</a:t>
              </a:r>
            </a:p>
            <a:p>
              <a:pPr eaLnBrk="1" hangingPunct="1">
                <a:spcBef>
                  <a:spcPct val="50000"/>
                </a:spcBef>
                <a:buNone/>
                <a:defRPr/>
              </a:pPr>
              <a:r>
                <a:rPr lang="zh-TW" altLang="en-US" sz="1200" dirty="0">
                  <a:solidFill>
                    <a:srgbClr val="000000"/>
                  </a:solidFill>
                  <a:latin typeface="標楷體" pitchFamily="65" charset="-120"/>
                  <a:ea typeface="標楷體" pitchFamily="65" charset="-120"/>
                </a:rPr>
                <a:t>志願序四：犯罪防治學系</a:t>
              </a:r>
              <a:endParaRPr lang="zh-TW" altLang="zh-TW" sz="1300" dirty="0">
                <a:solidFill>
                  <a:schemeClr val="tx1"/>
                </a:solidFill>
                <a:latin typeface="Arial" charset="0"/>
                <a:ea typeface="新細明體" pitchFamily="18" charset="-120"/>
              </a:endParaRPr>
            </a:p>
          </p:txBody>
        </p:sp>
        <p:sp>
          <p:nvSpPr>
            <p:cNvPr id="25" name="文字方塊 28">
              <a:extLst>
                <a:ext uri="{FF2B5EF4-FFF2-40B4-BE49-F238E27FC236}">
                  <a16:creationId xmlns:a16="http://schemas.microsoft.com/office/drawing/2014/main" id="{89E85D26-EA6C-452C-9DD6-35FFFBBC6387}"/>
                </a:ext>
              </a:extLst>
            </p:cNvPr>
            <p:cNvSpPr txBox="1">
              <a:spLocks noChangeArrowheads="1"/>
            </p:cNvSpPr>
            <p:nvPr/>
          </p:nvSpPr>
          <p:spPr bwMode="auto">
            <a:xfrm>
              <a:off x="2402" y="15041"/>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Bef>
                  <a:spcPts val="500"/>
                </a:spcBef>
                <a:spcAft>
                  <a:spcPts val="500"/>
                </a:spcAft>
              </a:pPr>
              <a:r>
                <a:rPr kumimoji="1" lang="zh-TW" altLang="en-US" sz="3200" b="1"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丙</a:t>
              </a:r>
              <a:endParaRPr kumimoji="1" lang="zh-TW" altLang="zh-TW" sz="3200" b="1"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grpSp>
        <p:nvGrpSpPr>
          <p:cNvPr id="26" name="群組 29">
            <a:extLst>
              <a:ext uri="{FF2B5EF4-FFF2-40B4-BE49-F238E27FC236}">
                <a16:creationId xmlns:a16="http://schemas.microsoft.com/office/drawing/2014/main" id="{D76B8137-86FE-42A1-9C2B-2322E3A69F40}"/>
              </a:ext>
            </a:extLst>
          </p:cNvPr>
          <p:cNvGrpSpPr>
            <a:grpSpLocks/>
          </p:cNvGrpSpPr>
          <p:nvPr/>
        </p:nvGrpSpPr>
        <p:grpSpPr bwMode="auto">
          <a:xfrm>
            <a:off x="8014286" y="3175726"/>
            <a:ext cx="1871974" cy="2097588"/>
            <a:chOff x="-559" y="-5"/>
            <a:chExt cx="18719" cy="20984"/>
          </a:xfrm>
        </p:grpSpPr>
        <p:sp>
          <p:nvSpPr>
            <p:cNvPr id="27" name="矩形圖說文字 34">
              <a:extLst>
                <a:ext uri="{FF2B5EF4-FFF2-40B4-BE49-F238E27FC236}">
                  <a16:creationId xmlns:a16="http://schemas.microsoft.com/office/drawing/2014/main" id="{FF917948-7BC6-48C1-8097-15BF1DD8BF25}"/>
                </a:ext>
              </a:extLst>
            </p:cNvPr>
            <p:cNvSpPr>
              <a:spLocks noChangeArrowheads="1"/>
            </p:cNvSpPr>
            <p:nvPr/>
          </p:nvSpPr>
          <p:spPr bwMode="auto">
            <a:xfrm>
              <a:off x="-559" y="-5"/>
              <a:ext cx="18719" cy="11885"/>
            </a:xfrm>
            <a:prstGeom prst="wedgeRectCallout">
              <a:avLst>
                <a:gd name="adj1" fmla="val -20833"/>
                <a:gd name="adj2" fmla="val 62500"/>
              </a:avLst>
            </a:prstGeom>
            <a:solidFill>
              <a:schemeClr val="bg1">
                <a:lumMod val="85000"/>
              </a:schemeClr>
            </a:solidFill>
            <a:ln>
              <a:headEnd/>
              <a:tailEnd/>
            </a:ln>
          </p:spPr>
          <p:style>
            <a:lnRef idx="1">
              <a:schemeClr val="dk1"/>
            </a:lnRef>
            <a:fillRef idx="2">
              <a:schemeClr val="dk1"/>
            </a:fillRef>
            <a:effectRef idx="1">
              <a:schemeClr val="dk1"/>
            </a:effectRef>
            <a:fontRef idx="minor">
              <a:schemeClr val="dk1"/>
            </a:fontRef>
          </p:style>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eaLnBrk="1" hangingPunct="1">
                <a:spcBef>
                  <a:spcPct val="50000"/>
                </a:spcBef>
                <a:buNone/>
                <a:defRPr/>
              </a:pPr>
              <a:r>
                <a:rPr lang="zh-TW" altLang="en-US" sz="1200" dirty="0">
                  <a:solidFill>
                    <a:srgbClr val="000000"/>
                  </a:solidFill>
                  <a:latin typeface="標楷體" pitchFamily="65" charset="-120"/>
                  <a:ea typeface="標楷體" pitchFamily="65" charset="-120"/>
                </a:rPr>
                <a:t>志願序一：財經法律學系</a:t>
              </a:r>
            </a:p>
            <a:p>
              <a:pPr algn="ctr" eaLnBrk="1" hangingPunct="1">
                <a:spcBef>
                  <a:spcPct val="50000"/>
                </a:spcBef>
                <a:buNone/>
                <a:defRPr/>
              </a:pPr>
              <a:r>
                <a:rPr lang="zh-TW" altLang="en-US" sz="1200" dirty="0">
                  <a:solidFill>
                    <a:srgbClr val="000000"/>
                  </a:solidFill>
                  <a:latin typeface="標楷體" pitchFamily="65" charset="-120"/>
                  <a:ea typeface="標楷體" pitchFamily="65" charset="-120"/>
                </a:rPr>
                <a:t>志願序二：犯罪防治學系</a:t>
              </a:r>
            </a:p>
            <a:p>
              <a:pPr algn="ctr" eaLnBrk="1" hangingPunct="1">
                <a:spcBef>
                  <a:spcPct val="50000"/>
                </a:spcBef>
                <a:buNone/>
                <a:defRPr/>
              </a:pPr>
              <a:r>
                <a:rPr lang="zh-TW" altLang="en-US" sz="1200" dirty="0">
                  <a:solidFill>
                    <a:srgbClr val="000000"/>
                  </a:solidFill>
                  <a:latin typeface="標楷體" pitchFamily="65" charset="-120"/>
                  <a:ea typeface="標楷體" pitchFamily="65" charset="-120"/>
                </a:rPr>
                <a:t>志願序三：外國語文學系</a:t>
              </a:r>
              <a:endParaRPr lang="en-US" altLang="zh-TW" sz="1200" dirty="0">
                <a:solidFill>
                  <a:srgbClr val="000000"/>
                </a:solidFill>
                <a:latin typeface="標楷體" pitchFamily="65" charset="-120"/>
                <a:ea typeface="標楷體" pitchFamily="65" charset="-120"/>
              </a:endParaRPr>
            </a:p>
            <a:p>
              <a:pPr algn="ctr" eaLnBrk="1" hangingPunct="1">
                <a:spcBef>
                  <a:spcPct val="50000"/>
                </a:spcBef>
                <a:buNone/>
                <a:defRPr/>
              </a:pPr>
              <a:r>
                <a:rPr lang="zh-TW" altLang="en-US" sz="1200" dirty="0">
                  <a:solidFill>
                    <a:srgbClr val="000000"/>
                  </a:solidFill>
                  <a:latin typeface="標楷體" pitchFamily="65" charset="-120"/>
                  <a:ea typeface="標楷體" pitchFamily="65" charset="-120"/>
                </a:rPr>
                <a:t>志願序四：企業管理學系</a:t>
              </a:r>
            </a:p>
          </p:txBody>
        </p:sp>
        <p:sp>
          <p:nvSpPr>
            <p:cNvPr id="28" name="文字方塊 37">
              <a:extLst>
                <a:ext uri="{FF2B5EF4-FFF2-40B4-BE49-F238E27FC236}">
                  <a16:creationId xmlns:a16="http://schemas.microsoft.com/office/drawing/2014/main" id="{A6365D53-887E-4014-AE10-637C28CC4BE7}"/>
                </a:ext>
              </a:extLst>
            </p:cNvPr>
            <p:cNvSpPr txBox="1">
              <a:spLocks noChangeArrowheads="1"/>
            </p:cNvSpPr>
            <p:nvPr/>
          </p:nvSpPr>
          <p:spPr bwMode="auto">
            <a:xfrm>
              <a:off x="2393"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Bef>
                  <a:spcPts val="500"/>
                </a:spcBef>
                <a:spcAft>
                  <a:spcPts val="500"/>
                </a:spcAft>
              </a:pPr>
              <a:r>
                <a:rPr kumimoji="1" lang="zh-TW" altLang="en-US" sz="3200" b="1"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丁</a:t>
              </a:r>
              <a:endParaRPr kumimoji="1" lang="zh-TW" altLang="zh-TW" sz="3200" b="1"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sp>
        <p:nvSpPr>
          <p:cNvPr id="29" name="Rectangle 1">
            <a:extLst>
              <a:ext uri="{FF2B5EF4-FFF2-40B4-BE49-F238E27FC236}">
                <a16:creationId xmlns:a16="http://schemas.microsoft.com/office/drawing/2014/main" id="{65BDD0AA-D3C9-466B-AD3D-1E4D7864DEA2}"/>
              </a:ext>
            </a:extLst>
          </p:cNvPr>
          <p:cNvSpPr>
            <a:spLocks noChangeArrowheads="1"/>
          </p:cNvSpPr>
          <p:nvPr/>
        </p:nvSpPr>
        <p:spPr bwMode="auto">
          <a:xfrm>
            <a:off x="1766119" y="1144463"/>
            <a:ext cx="8113921" cy="1400383"/>
          </a:xfrm>
          <a:prstGeom prst="rect">
            <a:avLst/>
          </a:prstGeom>
          <a:noFill/>
          <a:ln>
            <a:noFill/>
          </a:ln>
        </p:spPr>
        <p:txBody>
          <a:bodyPr wrap="squar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ct val="50000"/>
              </a:spcBef>
              <a:buFont typeface="Wingdings" panose="05000000000000000000" pitchFamily="2" charset="2"/>
              <a:buNone/>
            </a:pPr>
            <a:r>
              <a:rPr kumimoji="1" lang="zh-TW" altLang="zh-TW" sz="2000" b="1"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步驟二：</a:t>
            </a:r>
          </a:p>
          <a:p>
            <a:pPr algn="just">
              <a:spcBef>
                <a:spcPts val="600"/>
              </a:spcBef>
            </a:pPr>
            <a:r>
              <a:rPr kumimoji="1" lang="zh-TW" altLang="en-US"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總則</a:t>
            </a:r>
            <a:r>
              <a:rPr kumimoji="1" lang="zh-TW" altLang="zh-TW"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規定：</a:t>
            </a:r>
            <a:r>
              <a:rPr kumimoji="1" lang="zh-TW" altLang="en-US"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第一輪分發，</a:t>
            </a:r>
            <a:r>
              <a:rPr kumimoji="1" lang="zh-TW" altLang="zh-TW"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各大學</a:t>
            </a:r>
            <a:r>
              <a:rPr kumimoji="1" lang="zh-TW" altLang="en-US"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於</a:t>
            </a:r>
            <a:r>
              <a:rPr kumimoji="1" lang="zh-TW" altLang="zh-TW"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第一至第三類學群錄取同一推薦學校學生以</a:t>
            </a:r>
            <a:r>
              <a:rPr kumimoji="1" lang="en-US" altLang="zh-TW"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a:t>
            </a:r>
            <a:r>
              <a:rPr kumimoji="1" lang="zh-TW" altLang="en-US"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名為限</a:t>
            </a:r>
            <a:r>
              <a:rPr kumimoji="1" lang="zh-TW" altLang="en-US"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，故推薦順位</a:t>
            </a:r>
            <a:r>
              <a:rPr kumimoji="1" lang="en-US" altLang="zh-TW"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2-4</a:t>
            </a:r>
            <a:r>
              <a:rPr kumimoji="1" lang="zh-TW" altLang="en-US"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的考生乙、丙、丁在第一輪不再進行比序分發，其分發結果皆為</a:t>
            </a:r>
            <a:r>
              <a:rPr kumimoji="1" lang="en-US" altLang="zh-TW"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20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已錄取較高順位考生</a:t>
            </a:r>
            <a:r>
              <a:rPr kumimoji="1" lang="en-US" altLang="zh-TW"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a:t>
            </a:r>
            <a:endParaRPr kumimoji="1" lang="en-US" altLang="zh-TW"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33" name="矩形 32">
            <a:extLst>
              <a:ext uri="{FF2B5EF4-FFF2-40B4-BE49-F238E27FC236}">
                <a16:creationId xmlns:a16="http://schemas.microsoft.com/office/drawing/2014/main" id="{BEE20AFA-C5CA-423E-8D12-451ED161B3BD}"/>
              </a:ext>
            </a:extLst>
          </p:cNvPr>
          <p:cNvSpPr/>
          <p:nvPr/>
        </p:nvSpPr>
        <p:spPr>
          <a:xfrm>
            <a:off x="4004040" y="6042415"/>
            <a:ext cx="1690688" cy="576262"/>
          </a:xfrm>
          <a:prstGeom prst="rect">
            <a:avLst/>
          </a:prstGeom>
          <a:solidFill>
            <a:schemeClr val="bg2">
              <a:lumMod val="90000"/>
            </a:schemeClr>
          </a:solidFill>
          <a:ln>
            <a:solidFill>
              <a:schemeClr val="tx2">
                <a:lumMod val="90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zh-TW" altLang="en-US" b="1" dirty="0">
                <a:latin typeface="微軟正黑體" panose="020B0604030504040204" pitchFamily="34" charset="-120"/>
                <a:ea typeface="微軟正黑體" panose="020B0604030504040204" pitchFamily="34" charset="-120"/>
              </a:rPr>
              <a:t>已錄取較高</a:t>
            </a:r>
            <a:endParaRPr lang="en-US" altLang="zh-TW" b="1" dirty="0">
              <a:latin typeface="微軟正黑體" panose="020B0604030504040204" pitchFamily="34" charset="-120"/>
              <a:ea typeface="微軟正黑體" panose="020B0604030504040204" pitchFamily="34" charset="-120"/>
            </a:endParaRPr>
          </a:p>
          <a:p>
            <a:pPr algn="ctr">
              <a:defRPr/>
            </a:pPr>
            <a:r>
              <a:rPr lang="zh-TW" altLang="en-US" b="1" dirty="0">
                <a:latin typeface="微軟正黑體" panose="020B0604030504040204" pitchFamily="34" charset="-120"/>
                <a:ea typeface="微軟正黑體" panose="020B0604030504040204" pitchFamily="34" charset="-120"/>
              </a:rPr>
              <a:t>順位學生</a:t>
            </a:r>
          </a:p>
        </p:txBody>
      </p:sp>
      <p:sp>
        <p:nvSpPr>
          <p:cNvPr id="34" name="矩形 33">
            <a:extLst>
              <a:ext uri="{FF2B5EF4-FFF2-40B4-BE49-F238E27FC236}">
                <a16:creationId xmlns:a16="http://schemas.microsoft.com/office/drawing/2014/main" id="{126669C5-FA6C-4A1A-87B9-D6483307FCEA}"/>
              </a:ext>
            </a:extLst>
          </p:cNvPr>
          <p:cNvSpPr/>
          <p:nvPr/>
        </p:nvSpPr>
        <p:spPr>
          <a:xfrm>
            <a:off x="8140650" y="6047541"/>
            <a:ext cx="1620000" cy="576262"/>
          </a:xfrm>
          <a:prstGeom prst="rect">
            <a:avLst/>
          </a:prstGeom>
          <a:solidFill>
            <a:schemeClr val="bg2">
              <a:lumMod val="9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zh-TW" altLang="en-US" b="1" dirty="0">
                <a:latin typeface="微軟正黑體" panose="020B0604030504040204" pitchFamily="34" charset="-120"/>
                <a:ea typeface="微軟正黑體" panose="020B0604030504040204" pitchFamily="34" charset="-120"/>
              </a:rPr>
              <a:t>已錄取較高</a:t>
            </a:r>
            <a:endParaRPr lang="en-US" altLang="zh-TW" b="1" dirty="0">
              <a:latin typeface="微軟正黑體" panose="020B0604030504040204" pitchFamily="34" charset="-120"/>
              <a:ea typeface="微軟正黑體" panose="020B0604030504040204" pitchFamily="34" charset="-120"/>
            </a:endParaRPr>
          </a:p>
          <a:p>
            <a:pPr algn="ctr">
              <a:defRPr/>
            </a:pPr>
            <a:r>
              <a:rPr lang="zh-TW" altLang="en-US" b="1" dirty="0">
                <a:latin typeface="微軟正黑體" panose="020B0604030504040204" pitchFamily="34" charset="-120"/>
                <a:ea typeface="微軟正黑體" panose="020B0604030504040204" pitchFamily="34" charset="-120"/>
              </a:rPr>
              <a:t>順位學生</a:t>
            </a:r>
          </a:p>
        </p:txBody>
      </p:sp>
      <p:sp>
        <p:nvSpPr>
          <p:cNvPr id="35" name="矩形 34">
            <a:extLst>
              <a:ext uri="{FF2B5EF4-FFF2-40B4-BE49-F238E27FC236}">
                <a16:creationId xmlns:a16="http://schemas.microsoft.com/office/drawing/2014/main" id="{4E9C0EC3-824E-4465-ABAD-A561548ABF9C}"/>
              </a:ext>
            </a:extLst>
          </p:cNvPr>
          <p:cNvSpPr/>
          <p:nvPr/>
        </p:nvSpPr>
        <p:spPr>
          <a:xfrm>
            <a:off x="6107689" y="6042415"/>
            <a:ext cx="1620000" cy="576262"/>
          </a:xfrm>
          <a:prstGeom prst="rect">
            <a:avLst/>
          </a:prstGeom>
          <a:solidFill>
            <a:schemeClr val="bg2">
              <a:lumMod val="90000"/>
            </a:schemeClr>
          </a:solidFill>
          <a:ln>
            <a:solidFill>
              <a:schemeClr val="tx2">
                <a:lumMod val="90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zh-TW" altLang="en-US" b="1" dirty="0">
                <a:latin typeface="微軟正黑體" panose="020B0604030504040204" pitchFamily="34" charset="-120"/>
                <a:ea typeface="微軟正黑體" panose="020B0604030504040204" pitchFamily="34" charset="-120"/>
              </a:rPr>
              <a:t>已錄取較高</a:t>
            </a:r>
            <a:endParaRPr lang="en-US" altLang="zh-TW" b="1" dirty="0">
              <a:latin typeface="微軟正黑體" panose="020B0604030504040204" pitchFamily="34" charset="-120"/>
              <a:ea typeface="微軟正黑體" panose="020B0604030504040204" pitchFamily="34" charset="-120"/>
            </a:endParaRPr>
          </a:p>
          <a:p>
            <a:pPr algn="ctr">
              <a:defRPr/>
            </a:pPr>
            <a:r>
              <a:rPr lang="zh-TW" altLang="en-US" b="1" dirty="0">
                <a:latin typeface="微軟正黑體" panose="020B0604030504040204" pitchFamily="34" charset="-120"/>
                <a:ea typeface="微軟正黑體" panose="020B0604030504040204" pitchFamily="34" charset="-120"/>
              </a:rPr>
              <a:t>順位學生</a:t>
            </a:r>
          </a:p>
        </p:txBody>
      </p:sp>
      <p:sp>
        <p:nvSpPr>
          <p:cNvPr id="41" name="文字方塊 2">
            <a:extLst>
              <a:ext uri="{FF2B5EF4-FFF2-40B4-BE49-F238E27FC236}">
                <a16:creationId xmlns:a16="http://schemas.microsoft.com/office/drawing/2014/main" id="{31724F30-EE3C-42ED-9931-01D95EE97CF9}"/>
              </a:ext>
            </a:extLst>
          </p:cNvPr>
          <p:cNvSpPr txBox="1">
            <a:spLocks noChangeArrowheads="1"/>
          </p:cNvSpPr>
          <p:nvPr/>
        </p:nvSpPr>
        <p:spPr bwMode="auto">
          <a:xfrm>
            <a:off x="1955032" y="2639845"/>
            <a:ext cx="1619250" cy="376238"/>
          </a:xfrm>
          <a:prstGeom prst="rect">
            <a:avLst/>
          </a:prstGeom>
          <a:solidFill>
            <a:schemeClr val="accent2">
              <a:lumMod val="60000"/>
              <a:lumOff val="40000"/>
              <a:alpha val="50000"/>
            </a:schemeClr>
          </a:solidFill>
          <a:ln>
            <a:noFill/>
          </a:ln>
          <a:extLst/>
        </p:spPr>
        <p:style>
          <a:lnRef idx="0">
            <a:scrgbClr r="0" g="0" b="0"/>
          </a:lnRef>
          <a:fillRef idx="0">
            <a:scrgbClr r="0" g="0" b="0"/>
          </a:fillRef>
          <a:effectRef idx="0">
            <a:scrgbClr r="0" g="0" b="0"/>
          </a:effectRef>
          <a:fontRef idx="minor">
            <a:schemeClr val="lt1"/>
          </a:fontRef>
        </p:style>
        <p:txBody>
          <a:bodyPr>
            <a:spAutoFit/>
          </a:bodyP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eaLnBrk="1" hangingPunct="1">
              <a:spcBef>
                <a:spcPct val="50000"/>
              </a:spcBef>
              <a:buNone/>
              <a:defRPr/>
            </a:pPr>
            <a:r>
              <a:rPr lang="zh-TW" altLang="en-US"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推薦順位：</a:t>
            </a:r>
            <a:r>
              <a:rPr lang="en-US" altLang="zh-TW"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a:t>
            </a:r>
            <a:endParaRPr lang="zh-TW" altLang="zh-TW"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2" name="文字方塊 2">
            <a:extLst>
              <a:ext uri="{FF2B5EF4-FFF2-40B4-BE49-F238E27FC236}">
                <a16:creationId xmlns:a16="http://schemas.microsoft.com/office/drawing/2014/main" id="{AE23610C-6C6D-4032-B211-A7DE9FC59C9D}"/>
              </a:ext>
            </a:extLst>
          </p:cNvPr>
          <p:cNvSpPr txBox="1">
            <a:spLocks noChangeArrowheads="1"/>
          </p:cNvSpPr>
          <p:nvPr/>
        </p:nvSpPr>
        <p:spPr bwMode="auto">
          <a:xfrm>
            <a:off x="4004040" y="2639845"/>
            <a:ext cx="1619250" cy="369888"/>
          </a:xfrm>
          <a:prstGeom prst="rect">
            <a:avLst/>
          </a:prstGeom>
          <a:solidFill>
            <a:schemeClr val="accent2">
              <a:lumMod val="60000"/>
              <a:lumOff val="40000"/>
              <a:alpha val="50000"/>
            </a:schemeClr>
          </a:solidFill>
          <a:ln>
            <a:noFill/>
          </a:ln>
          <a:extLst/>
        </p:spPr>
        <p:style>
          <a:lnRef idx="0">
            <a:scrgbClr r="0" g="0" b="0"/>
          </a:lnRef>
          <a:fillRef idx="0">
            <a:scrgbClr r="0" g="0" b="0"/>
          </a:fillRef>
          <a:effectRef idx="0">
            <a:scrgbClr r="0" g="0" b="0"/>
          </a:effectRef>
          <a:fontRef idx="minor">
            <a:schemeClr val="lt1"/>
          </a:fontRef>
        </p:style>
        <p:txBody>
          <a:bodyPr>
            <a:spAutoFit/>
          </a:bodyP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eaLnBrk="1" hangingPunct="1">
              <a:spcBef>
                <a:spcPct val="50000"/>
              </a:spcBef>
              <a:buNone/>
              <a:defRPr/>
            </a:pPr>
            <a:r>
              <a:rPr lang="zh-TW" altLang="en-US"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推薦順位：</a:t>
            </a:r>
            <a:r>
              <a:rPr lang="en-US" altLang="zh-TW"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a:t>
            </a:r>
            <a:endParaRPr lang="zh-TW" altLang="zh-TW"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3" name="文字方塊 2">
            <a:extLst>
              <a:ext uri="{FF2B5EF4-FFF2-40B4-BE49-F238E27FC236}">
                <a16:creationId xmlns:a16="http://schemas.microsoft.com/office/drawing/2014/main" id="{21FBBDFC-7BA6-427F-A63E-1A4CBE26390E}"/>
              </a:ext>
            </a:extLst>
          </p:cNvPr>
          <p:cNvSpPr txBox="1">
            <a:spLocks noChangeArrowheads="1"/>
          </p:cNvSpPr>
          <p:nvPr/>
        </p:nvSpPr>
        <p:spPr bwMode="auto">
          <a:xfrm>
            <a:off x="6064066" y="2639845"/>
            <a:ext cx="1619250" cy="369888"/>
          </a:xfrm>
          <a:prstGeom prst="rect">
            <a:avLst/>
          </a:prstGeom>
          <a:solidFill>
            <a:schemeClr val="accent2">
              <a:lumMod val="60000"/>
              <a:lumOff val="40000"/>
              <a:alpha val="50000"/>
            </a:schemeClr>
          </a:solidFill>
          <a:ln>
            <a:noFill/>
          </a:ln>
          <a:extLst/>
        </p:spPr>
        <p:style>
          <a:lnRef idx="0">
            <a:scrgbClr r="0" g="0" b="0"/>
          </a:lnRef>
          <a:fillRef idx="0">
            <a:scrgbClr r="0" g="0" b="0"/>
          </a:fillRef>
          <a:effectRef idx="0">
            <a:scrgbClr r="0" g="0" b="0"/>
          </a:effectRef>
          <a:fontRef idx="minor">
            <a:schemeClr val="lt1"/>
          </a:fontRef>
        </p:style>
        <p:txBody>
          <a:bodyPr>
            <a:spAutoFit/>
          </a:bodyP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eaLnBrk="1" hangingPunct="1">
              <a:spcBef>
                <a:spcPct val="50000"/>
              </a:spcBef>
              <a:buNone/>
              <a:defRPr/>
            </a:pPr>
            <a:r>
              <a:rPr lang="zh-TW" altLang="en-US"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推薦順位：</a:t>
            </a:r>
            <a:r>
              <a:rPr lang="en-US" altLang="zh-TW"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3</a:t>
            </a:r>
            <a:endParaRPr lang="zh-TW" altLang="zh-TW"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4" name="文字方塊 2">
            <a:extLst>
              <a:ext uri="{FF2B5EF4-FFF2-40B4-BE49-F238E27FC236}">
                <a16:creationId xmlns:a16="http://schemas.microsoft.com/office/drawing/2014/main" id="{88AF0880-89FA-4607-9C11-EB149660A92A}"/>
              </a:ext>
            </a:extLst>
          </p:cNvPr>
          <p:cNvSpPr txBox="1">
            <a:spLocks noChangeArrowheads="1"/>
          </p:cNvSpPr>
          <p:nvPr/>
        </p:nvSpPr>
        <p:spPr bwMode="auto">
          <a:xfrm>
            <a:off x="8140650" y="2639845"/>
            <a:ext cx="1619250" cy="369888"/>
          </a:xfrm>
          <a:prstGeom prst="rect">
            <a:avLst/>
          </a:prstGeom>
          <a:solidFill>
            <a:schemeClr val="accent2">
              <a:lumMod val="60000"/>
              <a:lumOff val="40000"/>
              <a:alpha val="50000"/>
            </a:schemeClr>
          </a:solidFill>
          <a:ln>
            <a:noFill/>
          </a:ln>
          <a:extLst/>
        </p:spPr>
        <p:style>
          <a:lnRef idx="0">
            <a:scrgbClr r="0" g="0" b="0"/>
          </a:lnRef>
          <a:fillRef idx="0">
            <a:scrgbClr r="0" g="0" b="0"/>
          </a:fillRef>
          <a:effectRef idx="0">
            <a:scrgbClr r="0" g="0" b="0"/>
          </a:effectRef>
          <a:fontRef idx="minor">
            <a:schemeClr val="lt1"/>
          </a:fontRef>
        </p:style>
        <p:txBody>
          <a:bodyPr>
            <a:spAutoFit/>
          </a:bodyP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eaLnBrk="1" hangingPunct="1">
              <a:spcBef>
                <a:spcPct val="50000"/>
              </a:spcBef>
              <a:buNone/>
              <a:defRPr/>
            </a:pPr>
            <a:r>
              <a:rPr lang="zh-TW" altLang="en-US"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推薦順位：</a:t>
            </a:r>
            <a:r>
              <a:rPr lang="en-US" altLang="zh-TW"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4</a:t>
            </a:r>
            <a:endParaRPr lang="zh-TW" altLang="zh-TW"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pic>
        <p:nvPicPr>
          <p:cNvPr id="46" name="圖片 45">
            <a:extLst>
              <a:ext uri="{FF2B5EF4-FFF2-40B4-BE49-F238E27FC236}">
                <a16:creationId xmlns:a16="http://schemas.microsoft.com/office/drawing/2014/main" id="{878A591F-47E8-4BDB-8321-6F8F2A157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9861" y="4500185"/>
            <a:ext cx="679436" cy="1440000"/>
          </a:xfrm>
          <a:prstGeom prst="rect">
            <a:avLst/>
          </a:prstGeom>
        </p:spPr>
      </p:pic>
      <p:pic>
        <p:nvPicPr>
          <p:cNvPr id="47" name="圖片 46">
            <a:extLst>
              <a:ext uri="{FF2B5EF4-FFF2-40B4-BE49-F238E27FC236}">
                <a16:creationId xmlns:a16="http://schemas.microsoft.com/office/drawing/2014/main" id="{7AE6DC03-086A-4FCD-8EBF-C834972401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50274" y="4494193"/>
            <a:ext cx="606823" cy="1440000"/>
          </a:xfrm>
          <a:prstGeom prst="rect">
            <a:avLst/>
          </a:prstGeom>
        </p:spPr>
      </p:pic>
      <p:pic>
        <p:nvPicPr>
          <p:cNvPr id="48" name="圖片 47">
            <a:extLst>
              <a:ext uri="{FF2B5EF4-FFF2-40B4-BE49-F238E27FC236}">
                <a16:creationId xmlns:a16="http://schemas.microsoft.com/office/drawing/2014/main" id="{1AA6D7CA-780F-4E66-81CD-6CAD409F88E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80467" y="4500185"/>
            <a:ext cx="765000" cy="1440000"/>
          </a:xfrm>
          <a:prstGeom prst="rect">
            <a:avLst/>
          </a:prstGeom>
        </p:spPr>
      </p:pic>
      <p:pic>
        <p:nvPicPr>
          <p:cNvPr id="49" name="圖片 48">
            <a:extLst>
              <a:ext uri="{FF2B5EF4-FFF2-40B4-BE49-F238E27FC236}">
                <a16:creationId xmlns:a16="http://schemas.microsoft.com/office/drawing/2014/main" id="{32029B9B-BDE5-4AE3-BBF9-2F5B566E7AD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59392" y="4500185"/>
            <a:ext cx="662189" cy="1440000"/>
          </a:xfrm>
          <a:prstGeom prst="rect">
            <a:avLst/>
          </a:prstGeom>
        </p:spPr>
      </p:pic>
      <p:sp>
        <p:nvSpPr>
          <p:cNvPr id="51" name="矩形 50">
            <a:extLst>
              <a:ext uri="{FF2B5EF4-FFF2-40B4-BE49-F238E27FC236}">
                <a16:creationId xmlns:a16="http://schemas.microsoft.com/office/drawing/2014/main" id="{91F1E05B-5AE2-4BC3-92EE-4035B0C93968}"/>
              </a:ext>
            </a:extLst>
          </p:cNvPr>
          <p:cNvSpPr/>
          <p:nvPr/>
        </p:nvSpPr>
        <p:spPr>
          <a:xfrm>
            <a:off x="2317738" y="6038157"/>
            <a:ext cx="1152525" cy="576000"/>
          </a:xfrm>
          <a:prstGeom prst="rect">
            <a:avLst/>
          </a:prstGeom>
          <a:gradFill rotWithShape="1">
            <a:gsLst>
              <a:gs pos="0">
                <a:srgbClr val="C4341A">
                  <a:lumMod val="110000"/>
                  <a:satMod val="105000"/>
                  <a:tint val="67000"/>
                </a:srgbClr>
              </a:gs>
              <a:gs pos="50000">
                <a:srgbClr val="C4341A">
                  <a:lumMod val="105000"/>
                  <a:satMod val="103000"/>
                  <a:tint val="73000"/>
                </a:srgbClr>
              </a:gs>
              <a:gs pos="100000">
                <a:srgbClr val="C4341A">
                  <a:lumMod val="105000"/>
                  <a:satMod val="109000"/>
                  <a:tint val="81000"/>
                </a:srgbClr>
              </a:gs>
            </a:gsLst>
            <a:lin ang="5400000" scaled="0"/>
          </a:gradFill>
          <a:ln w="6350" cap="flat" cmpd="sng" algn="ctr">
            <a:solidFill>
              <a:srgbClr val="C4341A"/>
            </a:solidFill>
            <a:prstDash val="solid"/>
            <a:miter lim="800000"/>
          </a:ln>
          <a:effectLst/>
        </p:spPr>
        <p:txBody>
          <a:bodyPr anchor="ctr"/>
          <a:lstStyle/>
          <a:p>
            <a:pPr algn="ctr" defTabSz="914400">
              <a:defRPr/>
            </a:pPr>
            <a:r>
              <a:rPr lang="zh-TW" altLang="en-US" sz="2400" b="1" kern="0" dirty="0">
                <a:solidFill>
                  <a:srgbClr val="000000"/>
                </a:solidFill>
                <a:latin typeface="微軟正黑體" panose="020B0604030504040204" pitchFamily="34" charset="-120"/>
                <a:ea typeface="微軟正黑體" panose="020B0604030504040204" pitchFamily="34" charset="-120"/>
              </a:rPr>
              <a:t>錄取</a:t>
            </a:r>
          </a:p>
        </p:txBody>
      </p:sp>
      <p:pic>
        <p:nvPicPr>
          <p:cNvPr id="40" name="圖片 39">
            <a:extLst>
              <a:ext uri="{FF2B5EF4-FFF2-40B4-BE49-F238E27FC236}">
                <a16:creationId xmlns:a16="http://schemas.microsoft.com/office/drawing/2014/main" id="{A330BE1A-DEFA-4C91-8102-89CC20B20F0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50" name="Rectangle 1">
            <a:extLst>
              <a:ext uri="{FF2B5EF4-FFF2-40B4-BE49-F238E27FC236}">
                <a16:creationId xmlns:a16="http://schemas.microsoft.com/office/drawing/2014/main" id="{CF37CA03-0D58-4C9E-90C6-1C55D1091159}"/>
              </a:ext>
            </a:extLst>
          </p:cNvPr>
          <p:cNvSpPr>
            <a:spLocks noChangeArrowheads="1"/>
          </p:cNvSpPr>
          <p:nvPr/>
        </p:nvSpPr>
        <p:spPr bwMode="auto">
          <a:xfrm>
            <a:off x="3777630" y="310903"/>
            <a:ext cx="4680000" cy="460375"/>
          </a:xfrm>
          <a:prstGeom prst="rect">
            <a:avLst/>
          </a:prstGeom>
          <a:solidFill>
            <a:srgbClr val="073763"/>
          </a:solidFill>
          <a:ln>
            <a:noFill/>
          </a:ln>
          <a:effectLst/>
        </p:spPr>
        <p:txBody>
          <a:bodyPr anchor="ctr">
            <a:spAutoFit/>
          </a:bodyPr>
          <a:lstStyle/>
          <a:p>
            <a:pPr marL="0" marR="0" lvl="0" indent="0" algn="ctr"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zh-TW" altLang="en-US" sz="2400" b="1" i="0" u="none" strike="noStrike" kern="0" cap="none" spc="0" normalizeH="0" baseline="0" noProof="0" dirty="0">
                <a:ln>
                  <a:noFill/>
                </a:ln>
                <a:solidFill>
                  <a:srgbClr val="FFFFFF"/>
                </a:solidFill>
                <a:effectLst/>
                <a:uLnTx/>
                <a:uFillTx/>
                <a:latin typeface="標楷體" panose="03000509000000000000" pitchFamily="65" charset="-120"/>
                <a:ea typeface="標楷體" panose="03000509000000000000" pitchFamily="65" charset="-120"/>
                <a:cs typeface="Times New Roman" pitchFamily="18" charset="0"/>
              </a:rPr>
              <a:t>第一輪分發比序</a:t>
            </a:r>
            <a:endParaRPr kumimoji="0" lang="zh-TW" altLang="en-US" sz="2400" b="1" i="0" u="none" strike="noStrike" kern="0" cap="none" spc="0" normalizeH="0" baseline="0" noProof="0" dirty="0">
              <a:ln>
                <a:noFill/>
              </a:ln>
              <a:solidFill>
                <a:srgbClr val="FFFFFF"/>
              </a:solidFill>
              <a:effectLst/>
              <a:uLnTx/>
              <a:uFillTx/>
              <a:latin typeface="標楷體" panose="03000509000000000000" pitchFamily="65" charset="-120"/>
              <a:ea typeface="標楷體" panose="03000509000000000000" pitchFamily="65" charset="-120"/>
              <a:cs typeface="+mn-cs"/>
            </a:endParaRPr>
          </a:p>
        </p:txBody>
      </p:sp>
      <p:sp>
        <p:nvSpPr>
          <p:cNvPr id="3" name="投影片編號版面配置區 2">
            <a:extLst>
              <a:ext uri="{FF2B5EF4-FFF2-40B4-BE49-F238E27FC236}">
                <a16:creationId xmlns:a16="http://schemas.microsoft.com/office/drawing/2014/main" id="{6B8077A9-7F2F-4409-958F-FB599373D0EC}"/>
              </a:ext>
            </a:extLst>
          </p:cNvPr>
          <p:cNvSpPr>
            <a:spLocks noGrp="1"/>
          </p:cNvSpPr>
          <p:nvPr>
            <p:ph type="sldNum" sz="quarter" idx="12"/>
          </p:nvPr>
        </p:nvSpPr>
        <p:spPr/>
        <p:txBody>
          <a:bodyPr/>
          <a:lstStyle/>
          <a:p>
            <a:fld id="{ABC027CB-4B16-4B21-A276-8705E54D5316}" type="slidenum">
              <a:rPr lang="zh-CN" altLang="en-US" smtClean="0"/>
              <a:pPr/>
              <a:t>13</a:t>
            </a:fld>
            <a:endParaRPr lang="zh-CN" altLang="en-US"/>
          </a:p>
        </p:txBody>
      </p:sp>
    </p:spTree>
    <p:extLst>
      <p:ext uri="{BB962C8B-B14F-4D97-AF65-F5344CB8AC3E}">
        <p14:creationId xmlns:p14="http://schemas.microsoft.com/office/powerpoint/2010/main" val="32268100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230140" y="614417"/>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230140" y="211826"/>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734148" y="722509"/>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1150320" y="1134287"/>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450103" y="1033590"/>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760854" y="246959"/>
            <a:ext cx="4534927"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eaLnBrk="1" hangingPunct="1"/>
            <a:endParaRPr lang="zh-TW" altLang="en-US" sz="4000" b="1" dirty="0">
              <a:solidFill>
                <a:srgbClr val="003366"/>
              </a:solidFill>
              <a:latin typeface="Microsoft YaHei" panose="020B0503020204020204" pitchFamily="34" charset="-122"/>
              <a:ea typeface="Microsoft YaHei" panose="020B0503020204020204" pitchFamily="34" charset="-122"/>
              <a:cs typeface="Times New Roman" pitchFamily="18" charset="0"/>
            </a:endParaRPr>
          </a:p>
        </p:txBody>
      </p:sp>
      <p:grpSp>
        <p:nvGrpSpPr>
          <p:cNvPr id="10" name="群組 8">
            <a:extLst>
              <a:ext uri="{FF2B5EF4-FFF2-40B4-BE49-F238E27FC236}">
                <a16:creationId xmlns:a16="http://schemas.microsoft.com/office/drawing/2014/main" id="{043C8ABB-635E-463B-8CC4-DAB100DE800F}"/>
              </a:ext>
            </a:extLst>
          </p:cNvPr>
          <p:cNvGrpSpPr>
            <a:grpSpLocks/>
          </p:cNvGrpSpPr>
          <p:nvPr/>
        </p:nvGrpSpPr>
        <p:grpSpPr bwMode="auto">
          <a:xfrm>
            <a:off x="2068917" y="2717238"/>
            <a:ext cx="1895475" cy="2097087"/>
            <a:chOff x="0" y="0"/>
            <a:chExt cx="18954" cy="20979"/>
          </a:xfrm>
        </p:grpSpPr>
        <p:sp>
          <p:nvSpPr>
            <p:cNvPr id="11" name="矩形圖說文字 4">
              <a:extLst>
                <a:ext uri="{FF2B5EF4-FFF2-40B4-BE49-F238E27FC236}">
                  <a16:creationId xmlns:a16="http://schemas.microsoft.com/office/drawing/2014/main" id="{D4F77D55-1097-4B91-A2AD-28539A11F07C}"/>
                </a:ext>
              </a:extLst>
            </p:cNvPr>
            <p:cNvSpPr>
              <a:spLocks noChangeArrowheads="1"/>
            </p:cNvSpPr>
            <p:nvPr/>
          </p:nvSpPr>
          <p:spPr bwMode="auto">
            <a:xfrm>
              <a:off x="0" y="0"/>
              <a:ext cx="18954" cy="12387"/>
            </a:xfrm>
            <a:prstGeom prst="wedgeRectCallout">
              <a:avLst>
                <a:gd name="adj1" fmla="val -20833"/>
                <a:gd name="adj2" fmla="val 62500"/>
              </a:avLst>
            </a:prstGeom>
            <a:solidFill>
              <a:srgbClr val="FFFFFF"/>
            </a:solidFill>
            <a:ln w="12700" cap="flat" cmpd="sng" algn="ctr">
              <a:solidFill>
                <a:srgbClr val="FF0000"/>
              </a:solidFill>
              <a:prstDash val="solid"/>
              <a:miter lim="800000"/>
              <a:headEnd/>
              <a:tailEnd/>
            </a:ln>
            <a:effectLst/>
          </p:spPr>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defTabSz="914400" eaLnBrk="1" hangingPunct="1">
                <a:spcBef>
                  <a:spcPct val="50000"/>
                </a:spcBef>
                <a:buNone/>
                <a:defRPr/>
              </a:pPr>
              <a:r>
                <a:rPr lang="zh-TW" altLang="en-US" sz="1200" b="1" kern="0" dirty="0">
                  <a:solidFill>
                    <a:srgbClr val="FF0000"/>
                  </a:solidFill>
                  <a:latin typeface="標楷體" pitchFamily="65" charset="-120"/>
                  <a:ea typeface="標楷體" pitchFamily="65" charset="-120"/>
                </a:rPr>
                <a:t>志願序二：資訊管理學系</a:t>
              </a:r>
            </a:p>
          </p:txBody>
        </p:sp>
        <p:sp>
          <p:nvSpPr>
            <p:cNvPr id="12" name="文字方塊 11">
              <a:extLst>
                <a:ext uri="{FF2B5EF4-FFF2-40B4-BE49-F238E27FC236}">
                  <a16:creationId xmlns:a16="http://schemas.microsoft.com/office/drawing/2014/main" id="{6A6422ED-B3BF-48B5-BD13-03127742D2A5}"/>
                </a:ext>
              </a:extLst>
            </p:cNvPr>
            <p:cNvSpPr txBox="1">
              <a:spLocks noChangeArrowheads="1"/>
            </p:cNvSpPr>
            <p:nvPr/>
          </p:nvSpPr>
          <p:spPr bwMode="auto">
            <a:xfrm>
              <a:off x="2691"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a:spcBef>
                  <a:spcPts val="500"/>
                </a:spcBef>
                <a:spcAft>
                  <a:spcPts val="500"/>
                </a:spcAft>
                <a:defRPr/>
              </a:pPr>
              <a:r>
                <a:rPr kumimoji="1" lang="zh-TW" altLang="en-US"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甲</a:t>
              </a:r>
              <a:endParaRPr kumimoji="1" lang="zh-TW" altLang="zh-TW"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grpSp>
        <p:nvGrpSpPr>
          <p:cNvPr id="13" name="群組 9">
            <a:extLst>
              <a:ext uri="{FF2B5EF4-FFF2-40B4-BE49-F238E27FC236}">
                <a16:creationId xmlns:a16="http://schemas.microsoft.com/office/drawing/2014/main" id="{92F5D017-ED04-4C92-B9C7-DDABB2A2CFA6}"/>
              </a:ext>
            </a:extLst>
          </p:cNvPr>
          <p:cNvGrpSpPr>
            <a:grpSpLocks/>
          </p:cNvGrpSpPr>
          <p:nvPr/>
        </p:nvGrpSpPr>
        <p:grpSpPr bwMode="auto">
          <a:xfrm>
            <a:off x="4156280" y="2717238"/>
            <a:ext cx="1895475" cy="2097087"/>
            <a:chOff x="0" y="0"/>
            <a:chExt cx="18954" cy="20979"/>
          </a:xfrm>
        </p:grpSpPr>
        <p:sp>
          <p:nvSpPr>
            <p:cNvPr id="14" name="矩形圖說文字 10">
              <a:extLst>
                <a:ext uri="{FF2B5EF4-FFF2-40B4-BE49-F238E27FC236}">
                  <a16:creationId xmlns:a16="http://schemas.microsoft.com/office/drawing/2014/main" id="{1CC174B1-A0A6-4C51-B08C-D54F5A73C211}"/>
                </a:ext>
              </a:extLst>
            </p:cNvPr>
            <p:cNvSpPr>
              <a:spLocks noChangeArrowheads="1"/>
            </p:cNvSpPr>
            <p:nvPr/>
          </p:nvSpPr>
          <p:spPr bwMode="auto">
            <a:xfrm>
              <a:off x="0" y="0"/>
              <a:ext cx="18954" cy="12387"/>
            </a:xfrm>
            <a:prstGeom prst="wedgeRectCallout">
              <a:avLst>
                <a:gd name="adj1" fmla="val -20833"/>
                <a:gd name="adj2" fmla="val 62500"/>
              </a:avLst>
            </a:prstGeom>
            <a:solidFill>
              <a:srgbClr val="FFFFFF">
                <a:lumMod val="85000"/>
              </a:srgbClr>
            </a:solidFill>
            <a:ln w="6350" cap="flat" cmpd="sng" algn="ctr">
              <a:solidFill>
                <a:srgbClr val="000000"/>
              </a:solidFill>
              <a:prstDash val="solid"/>
              <a:miter lim="800000"/>
              <a:headEnd/>
              <a:tailEnd/>
            </a:ln>
            <a:effectLst/>
          </p:spPr>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志願序一：生命科學系</a:t>
              </a:r>
            </a:p>
            <a:p>
              <a:pP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志願序二：心理學系</a:t>
              </a:r>
              <a:endParaRPr lang="zh-TW" altLang="zh-TW" sz="1300" kern="0" dirty="0">
                <a:solidFill>
                  <a:srgbClr val="000000"/>
                </a:solidFill>
                <a:latin typeface="Arial" charset="0"/>
                <a:ea typeface="新細明體" pitchFamily="18" charset="-120"/>
              </a:endParaRPr>
            </a:p>
          </p:txBody>
        </p:sp>
        <p:sp>
          <p:nvSpPr>
            <p:cNvPr id="15" name="文字方塊 13">
              <a:extLst>
                <a:ext uri="{FF2B5EF4-FFF2-40B4-BE49-F238E27FC236}">
                  <a16:creationId xmlns:a16="http://schemas.microsoft.com/office/drawing/2014/main" id="{0E82DCB2-4363-4F20-81EA-0ECD9AB3A9BB}"/>
                </a:ext>
              </a:extLst>
            </p:cNvPr>
            <p:cNvSpPr txBox="1">
              <a:spLocks noChangeArrowheads="1"/>
            </p:cNvSpPr>
            <p:nvPr/>
          </p:nvSpPr>
          <p:spPr bwMode="auto">
            <a:xfrm>
              <a:off x="2861"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a:spcBef>
                  <a:spcPts val="500"/>
                </a:spcBef>
                <a:spcAft>
                  <a:spcPts val="500"/>
                </a:spcAft>
                <a:defRPr/>
              </a:pPr>
              <a:r>
                <a:rPr kumimoji="1" lang="zh-TW" altLang="en-US"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乙</a:t>
              </a:r>
              <a:endParaRPr kumimoji="1" lang="zh-TW" altLang="zh-TW"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grpSp>
        <p:nvGrpSpPr>
          <p:cNvPr id="17" name="群組 16">
            <a:extLst>
              <a:ext uri="{FF2B5EF4-FFF2-40B4-BE49-F238E27FC236}">
                <a16:creationId xmlns:a16="http://schemas.microsoft.com/office/drawing/2014/main" id="{E3757A31-64F2-4595-8F7A-ACBCC9E43E1B}"/>
              </a:ext>
            </a:extLst>
          </p:cNvPr>
          <p:cNvGrpSpPr>
            <a:grpSpLocks/>
          </p:cNvGrpSpPr>
          <p:nvPr/>
        </p:nvGrpSpPr>
        <p:grpSpPr bwMode="auto">
          <a:xfrm>
            <a:off x="6246524" y="2717238"/>
            <a:ext cx="1895475" cy="2097087"/>
            <a:chOff x="0" y="0"/>
            <a:chExt cx="18954" cy="20979"/>
          </a:xfrm>
        </p:grpSpPr>
        <p:sp>
          <p:nvSpPr>
            <p:cNvPr id="18" name="矩形圖說文字 17">
              <a:extLst>
                <a:ext uri="{FF2B5EF4-FFF2-40B4-BE49-F238E27FC236}">
                  <a16:creationId xmlns:a16="http://schemas.microsoft.com/office/drawing/2014/main" id="{947FF85A-2F51-423E-9098-4438AA1C355A}"/>
                </a:ext>
              </a:extLst>
            </p:cNvPr>
            <p:cNvSpPr>
              <a:spLocks noChangeArrowheads="1"/>
            </p:cNvSpPr>
            <p:nvPr/>
          </p:nvSpPr>
          <p:spPr bwMode="auto">
            <a:xfrm>
              <a:off x="0" y="0"/>
              <a:ext cx="18954" cy="12387"/>
            </a:xfrm>
            <a:prstGeom prst="wedgeRectCallout">
              <a:avLst>
                <a:gd name="adj1" fmla="val -20833"/>
                <a:gd name="adj2" fmla="val 62500"/>
              </a:avLst>
            </a:prstGeom>
            <a:solidFill>
              <a:srgbClr val="FFFF99"/>
            </a:solidFill>
            <a:ln w="12700" cap="flat" cmpd="sng" algn="ctr">
              <a:solidFill>
                <a:srgbClr val="FF0000"/>
              </a:solidFill>
              <a:prstDash val="solid"/>
              <a:miter lim="800000"/>
              <a:headEnd/>
              <a:tailEnd/>
            </a:ln>
            <a:effectLst/>
          </p:spPr>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志願序一：企業管理學系</a:t>
              </a:r>
            </a:p>
            <a:p>
              <a:pP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志願序二：外國語文學系</a:t>
              </a:r>
            </a:p>
            <a:p>
              <a:pPr defTabSz="914400" eaLnBrk="1" hangingPunct="1">
                <a:spcBef>
                  <a:spcPct val="50000"/>
                </a:spcBef>
                <a:buNone/>
                <a:defRPr/>
              </a:pPr>
              <a:r>
                <a:rPr lang="zh-TW" altLang="en-US" sz="1200" b="1" kern="0" dirty="0">
                  <a:solidFill>
                    <a:srgbClr val="0000FF"/>
                  </a:solidFill>
                  <a:latin typeface="標楷體" pitchFamily="65" charset="-120"/>
                  <a:ea typeface="標楷體" pitchFamily="65" charset="-120"/>
                </a:rPr>
                <a:t>志願序三：財經法律學系</a:t>
              </a:r>
            </a:p>
            <a:p>
              <a:pP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志願序四：犯罪防治學系</a:t>
              </a:r>
              <a:endParaRPr lang="zh-TW" altLang="zh-TW" sz="1300" kern="0" dirty="0">
                <a:solidFill>
                  <a:srgbClr val="000000"/>
                </a:solidFill>
                <a:latin typeface="Arial" charset="0"/>
                <a:ea typeface="新細明體" pitchFamily="18" charset="-120"/>
              </a:endParaRPr>
            </a:p>
          </p:txBody>
        </p:sp>
        <p:sp>
          <p:nvSpPr>
            <p:cNvPr id="19" name="文字方塊 28">
              <a:extLst>
                <a:ext uri="{FF2B5EF4-FFF2-40B4-BE49-F238E27FC236}">
                  <a16:creationId xmlns:a16="http://schemas.microsoft.com/office/drawing/2014/main" id="{CA748664-FF8C-4B83-9F7D-B314CEDA4F96}"/>
                </a:ext>
              </a:extLst>
            </p:cNvPr>
            <p:cNvSpPr txBox="1">
              <a:spLocks noChangeArrowheads="1"/>
            </p:cNvSpPr>
            <p:nvPr/>
          </p:nvSpPr>
          <p:spPr bwMode="auto">
            <a:xfrm>
              <a:off x="3117"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a:spcBef>
                  <a:spcPts val="500"/>
                </a:spcBef>
                <a:spcAft>
                  <a:spcPts val="500"/>
                </a:spcAft>
                <a:defRPr/>
              </a:pPr>
              <a:r>
                <a:rPr kumimoji="1" lang="zh-TW" altLang="en-US"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丙</a:t>
              </a:r>
              <a:endParaRPr kumimoji="1" lang="zh-TW" altLang="zh-TW"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grpSp>
        <p:nvGrpSpPr>
          <p:cNvPr id="20" name="群組 29">
            <a:extLst>
              <a:ext uri="{FF2B5EF4-FFF2-40B4-BE49-F238E27FC236}">
                <a16:creationId xmlns:a16="http://schemas.microsoft.com/office/drawing/2014/main" id="{72E8FF1A-8426-403F-B1CE-4165030BA629}"/>
              </a:ext>
            </a:extLst>
          </p:cNvPr>
          <p:cNvGrpSpPr>
            <a:grpSpLocks/>
          </p:cNvGrpSpPr>
          <p:nvPr/>
        </p:nvGrpSpPr>
        <p:grpSpPr bwMode="auto">
          <a:xfrm>
            <a:off x="8302423" y="2717238"/>
            <a:ext cx="1895475" cy="2097087"/>
            <a:chOff x="0" y="0"/>
            <a:chExt cx="18954" cy="20979"/>
          </a:xfrm>
        </p:grpSpPr>
        <p:sp>
          <p:nvSpPr>
            <p:cNvPr id="24" name="矩形圖說文字 34">
              <a:extLst>
                <a:ext uri="{FF2B5EF4-FFF2-40B4-BE49-F238E27FC236}">
                  <a16:creationId xmlns:a16="http://schemas.microsoft.com/office/drawing/2014/main" id="{2DD21CF0-4AB2-4464-9BDF-83D3F122EBD6}"/>
                </a:ext>
              </a:extLst>
            </p:cNvPr>
            <p:cNvSpPr>
              <a:spLocks noChangeArrowheads="1"/>
            </p:cNvSpPr>
            <p:nvPr/>
          </p:nvSpPr>
          <p:spPr bwMode="auto">
            <a:xfrm>
              <a:off x="0" y="0"/>
              <a:ext cx="18954" cy="12387"/>
            </a:xfrm>
            <a:prstGeom prst="wedgeRectCallout">
              <a:avLst>
                <a:gd name="adj1" fmla="val -20833"/>
                <a:gd name="adj2" fmla="val 62500"/>
              </a:avLst>
            </a:prstGeom>
            <a:solidFill>
              <a:srgbClr val="FFFF99"/>
            </a:solidFill>
            <a:ln w="12700" cap="flat" cmpd="sng" algn="ctr">
              <a:solidFill>
                <a:srgbClr val="FF0000"/>
              </a:solidFill>
              <a:prstDash val="solid"/>
              <a:miter lim="800000"/>
              <a:headEnd/>
              <a:tailEnd/>
            </a:ln>
            <a:effectLst/>
          </p:spPr>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defTabSz="914400" eaLnBrk="1" hangingPunct="1">
                <a:spcBef>
                  <a:spcPct val="50000"/>
                </a:spcBef>
                <a:buNone/>
                <a:defRPr/>
              </a:pPr>
              <a:r>
                <a:rPr lang="zh-TW" altLang="en-US" sz="1200" b="1" kern="0" dirty="0">
                  <a:solidFill>
                    <a:srgbClr val="0000FF"/>
                  </a:solidFill>
                  <a:latin typeface="標楷體" pitchFamily="65" charset="-120"/>
                  <a:ea typeface="標楷體" pitchFamily="65" charset="-120"/>
                </a:rPr>
                <a:t>志願序一：財經法律學系</a:t>
              </a:r>
            </a:p>
            <a:p>
              <a:pPr algn="ct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志願序二：犯罪防治學系</a:t>
              </a:r>
            </a:p>
            <a:p>
              <a:pPr algn="ct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志願序三：外國語文學系</a:t>
              </a:r>
              <a:endParaRPr lang="en-US" altLang="zh-TW" sz="1200" kern="0" dirty="0">
                <a:solidFill>
                  <a:srgbClr val="000000"/>
                </a:solidFill>
                <a:latin typeface="標楷體" pitchFamily="65" charset="-120"/>
                <a:ea typeface="標楷體" pitchFamily="65" charset="-120"/>
              </a:endParaRPr>
            </a:p>
            <a:p>
              <a:pPr algn="ct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志願序四：企業管理學系</a:t>
              </a:r>
            </a:p>
          </p:txBody>
        </p:sp>
        <p:sp>
          <p:nvSpPr>
            <p:cNvPr id="25" name="文字方塊 37">
              <a:extLst>
                <a:ext uri="{FF2B5EF4-FFF2-40B4-BE49-F238E27FC236}">
                  <a16:creationId xmlns:a16="http://schemas.microsoft.com/office/drawing/2014/main" id="{1EE001A2-D8A2-4DA7-AA8D-F52D7CB4FF49}"/>
                </a:ext>
              </a:extLst>
            </p:cNvPr>
            <p:cNvSpPr txBox="1">
              <a:spLocks noChangeArrowheads="1"/>
            </p:cNvSpPr>
            <p:nvPr/>
          </p:nvSpPr>
          <p:spPr bwMode="auto">
            <a:xfrm>
              <a:off x="3108"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a:spcBef>
                  <a:spcPts val="500"/>
                </a:spcBef>
                <a:spcAft>
                  <a:spcPts val="500"/>
                </a:spcAft>
                <a:defRPr/>
              </a:pPr>
              <a:r>
                <a:rPr kumimoji="1" lang="zh-TW" altLang="en-US"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丁</a:t>
              </a:r>
              <a:endParaRPr kumimoji="1" lang="zh-TW" altLang="zh-TW"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sp>
        <p:nvSpPr>
          <p:cNvPr id="26" name="文字方塊 2">
            <a:extLst>
              <a:ext uri="{FF2B5EF4-FFF2-40B4-BE49-F238E27FC236}">
                <a16:creationId xmlns:a16="http://schemas.microsoft.com/office/drawing/2014/main" id="{E99C4E72-63A0-4EA4-9A02-E7745CE547D9}"/>
              </a:ext>
            </a:extLst>
          </p:cNvPr>
          <p:cNvSpPr txBox="1">
            <a:spLocks noChangeArrowheads="1"/>
          </p:cNvSpPr>
          <p:nvPr/>
        </p:nvSpPr>
        <p:spPr bwMode="auto">
          <a:xfrm>
            <a:off x="2207028" y="2212413"/>
            <a:ext cx="1619250" cy="376237"/>
          </a:xfrm>
          <a:prstGeom prst="rect">
            <a:avLst/>
          </a:prstGeom>
          <a:solidFill>
            <a:srgbClr val="FFAB40">
              <a:alpha val="50000"/>
            </a:srgbClr>
          </a:solidFill>
          <a:ln>
            <a:noFill/>
          </a:ln>
          <a:effectLst/>
          <a:extLst/>
        </p:spPr>
        <p:txBody>
          <a:bodyPr>
            <a:spAutoFit/>
          </a:bodyP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defTabSz="914400" eaLnBrk="1" hangingPunct="1">
              <a:spcBef>
                <a:spcPct val="50000"/>
              </a:spcBef>
              <a:buNone/>
              <a:defRPr/>
            </a:pPr>
            <a:r>
              <a:rPr lang="zh-TW" altLang="en-US" sz="1800" b="1" kern="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推薦順位：</a:t>
            </a:r>
            <a:r>
              <a:rPr lang="en-US" altLang="zh-TW" sz="1800" b="1" kern="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1</a:t>
            </a:r>
            <a:endParaRPr lang="zh-TW" altLang="zh-TW" sz="1800" b="1" kern="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7" name="文字方塊 2">
            <a:extLst>
              <a:ext uri="{FF2B5EF4-FFF2-40B4-BE49-F238E27FC236}">
                <a16:creationId xmlns:a16="http://schemas.microsoft.com/office/drawing/2014/main" id="{2D2C3929-D8FB-470A-9AE4-5975F7DFA2A0}"/>
              </a:ext>
            </a:extLst>
          </p:cNvPr>
          <p:cNvSpPr txBox="1">
            <a:spLocks noChangeArrowheads="1"/>
          </p:cNvSpPr>
          <p:nvPr/>
        </p:nvSpPr>
        <p:spPr bwMode="auto">
          <a:xfrm>
            <a:off x="4294391" y="2220718"/>
            <a:ext cx="1619250" cy="369887"/>
          </a:xfrm>
          <a:prstGeom prst="rect">
            <a:avLst/>
          </a:prstGeom>
          <a:solidFill>
            <a:srgbClr val="FFAB40">
              <a:alpha val="50000"/>
            </a:srgbClr>
          </a:solidFill>
          <a:ln>
            <a:noFill/>
          </a:ln>
          <a:effectLst/>
          <a:extLst/>
        </p:spPr>
        <p:txBody>
          <a:bodyPr>
            <a:spAutoFit/>
          </a:bodyP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defTabSz="914400" eaLnBrk="1" hangingPunct="1">
              <a:spcBef>
                <a:spcPct val="50000"/>
              </a:spcBef>
              <a:buNone/>
              <a:defRPr/>
            </a:pPr>
            <a:r>
              <a:rPr lang="zh-TW" altLang="en-US" sz="1800" b="1" kern="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推薦順位：</a:t>
            </a:r>
            <a:r>
              <a:rPr lang="en-US" altLang="zh-TW" sz="1800" b="1" kern="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2</a:t>
            </a:r>
            <a:endParaRPr lang="zh-TW" altLang="zh-TW" sz="1800" b="1" kern="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8" name="文字方塊 2">
            <a:extLst>
              <a:ext uri="{FF2B5EF4-FFF2-40B4-BE49-F238E27FC236}">
                <a16:creationId xmlns:a16="http://schemas.microsoft.com/office/drawing/2014/main" id="{1E09DAEE-4E20-4559-B50A-5040EB201F10}"/>
              </a:ext>
            </a:extLst>
          </p:cNvPr>
          <p:cNvSpPr txBox="1">
            <a:spLocks noChangeArrowheads="1"/>
          </p:cNvSpPr>
          <p:nvPr/>
        </p:nvSpPr>
        <p:spPr bwMode="auto">
          <a:xfrm>
            <a:off x="6384635" y="2220718"/>
            <a:ext cx="1619250" cy="369887"/>
          </a:xfrm>
          <a:prstGeom prst="rect">
            <a:avLst/>
          </a:prstGeom>
          <a:solidFill>
            <a:srgbClr val="FFAB40">
              <a:alpha val="50000"/>
            </a:srgbClr>
          </a:solidFill>
          <a:ln>
            <a:noFill/>
          </a:ln>
          <a:effectLst/>
          <a:extLst/>
        </p:spPr>
        <p:txBody>
          <a:bodyPr>
            <a:spAutoFit/>
          </a:bodyP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defTabSz="914400" eaLnBrk="1" hangingPunct="1">
              <a:spcBef>
                <a:spcPct val="50000"/>
              </a:spcBef>
              <a:buNone/>
              <a:defRPr/>
            </a:pPr>
            <a:r>
              <a:rPr lang="zh-TW" altLang="en-US" sz="1800" b="1" kern="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推薦順位：</a:t>
            </a:r>
            <a:r>
              <a:rPr lang="en-US" altLang="zh-TW" sz="1800" b="1" kern="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3</a:t>
            </a:r>
            <a:endParaRPr lang="zh-TW" altLang="zh-TW" sz="1800" b="1" kern="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9" name="文字方塊 2">
            <a:extLst>
              <a:ext uri="{FF2B5EF4-FFF2-40B4-BE49-F238E27FC236}">
                <a16:creationId xmlns:a16="http://schemas.microsoft.com/office/drawing/2014/main" id="{14DCE7A6-12F5-4814-8EE1-2E3996E09C98}"/>
              </a:ext>
            </a:extLst>
          </p:cNvPr>
          <p:cNvSpPr txBox="1">
            <a:spLocks noChangeArrowheads="1"/>
          </p:cNvSpPr>
          <p:nvPr/>
        </p:nvSpPr>
        <p:spPr bwMode="auto">
          <a:xfrm>
            <a:off x="8440534" y="2225348"/>
            <a:ext cx="1619250" cy="369887"/>
          </a:xfrm>
          <a:prstGeom prst="rect">
            <a:avLst/>
          </a:prstGeom>
          <a:solidFill>
            <a:srgbClr val="FFAB40">
              <a:alpha val="50000"/>
            </a:srgbClr>
          </a:solidFill>
          <a:ln>
            <a:noFill/>
          </a:ln>
          <a:effectLst/>
          <a:extLst/>
        </p:spPr>
        <p:txBody>
          <a:bodyPr>
            <a:spAutoFit/>
          </a:bodyP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defTabSz="914400" eaLnBrk="1" hangingPunct="1">
              <a:spcBef>
                <a:spcPct val="50000"/>
              </a:spcBef>
              <a:buNone/>
              <a:defRPr/>
            </a:pPr>
            <a:r>
              <a:rPr lang="zh-TW" altLang="en-US" sz="1800" b="1" kern="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推薦順位：</a:t>
            </a:r>
            <a:r>
              <a:rPr lang="en-US" altLang="zh-TW" sz="1800" b="1" kern="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4</a:t>
            </a:r>
            <a:endParaRPr lang="zh-TW" altLang="zh-TW" sz="1800" b="1" kern="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30" name="Rectangle 1">
            <a:extLst>
              <a:ext uri="{FF2B5EF4-FFF2-40B4-BE49-F238E27FC236}">
                <a16:creationId xmlns:a16="http://schemas.microsoft.com/office/drawing/2014/main" id="{11DA06E3-402B-4B87-A87F-056D95B67F1A}"/>
              </a:ext>
            </a:extLst>
          </p:cNvPr>
          <p:cNvSpPr>
            <a:spLocks noChangeArrowheads="1"/>
          </p:cNvSpPr>
          <p:nvPr/>
        </p:nvSpPr>
        <p:spPr bwMode="auto">
          <a:xfrm>
            <a:off x="2170948" y="1068473"/>
            <a:ext cx="8064000" cy="1092607"/>
          </a:xfrm>
          <a:prstGeom prst="rect">
            <a:avLst/>
          </a:prstGeom>
          <a:noFill/>
          <a:ln>
            <a:noFill/>
          </a:ln>
        </p:spPr>
        <p:txBody>
          <a:bodyPr wrap="squar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buFont typeface="Wingdings" panose="05000000000000000000" pitchFamily="2" charset="2"/>
              <a:buNone/>
            </a:pPr>
            <a:r>
              <a:rPr kumimoji="1" lang="zh-TW" altLang="zh-TW" sz="2000" b="1"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步驟三：</a:t>
            </a:r>
          </a:p>
          <a:p>
            <a:pPr algn="just">
              <a:spcBef>
                <a:spcPts val="600"/>
              </a:spcBef>
            </a:pPr>
            <a:r>
              <a:rPr kumimoji="1" lang="zh-TW" altLang="en-US"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假設</a:t>
            </a:r>
            <a:r>
              <a:rPr kumimoji="1" lang="zh-TW" altLang="en-US"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考生丙、丁</a:t>
            </a:r>
            <a:r>
              <a:rPr kumimoji="1" lang="zh-TW" altLang="en-US" sz="2000" dirty="0">
                <a:solidFill>
                  <a:srgbClr val="292929"/>
                </a:solidFill>
                <a:latin typeface="微軟正黑體" panose="020B0604030504040204" pitchFamily="34" charset="-120"/>
                <a:ea typeface="微軟正黑體" panose="020B0604030504040204" pitchFamily="34" charset="-120"/>
                <a:cs typeface="Times New Roman" panose="02020603050405020304" pitchFamily="18" charset="0"/>
              </a:rPr>
              <a:t>所填的</a:t>
            </a:r>
            <a:r>
              <a:rPr kumimoji="1" lang="zh-TW" altLang="en-US"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財經法律學系</a:t>
            </a:r>
            <a:r>
              <a:rPr kumimoji="1" lang="zh-TW" altLang="en-US" sz="20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經第一輪分發後招生名額</a:t>
            </a:r>
            <a:r>
              <a:rPr kumimoji="1" lang="zh-TW" altLang="en-US"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尚有缺額</a:t>
            </a:r>
            <a:br>
              <a:rPr kumimoji="1" lang="en-US" altLang="zh-TW"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br>
            <a:r>
              <a:rPr kumimoji="1" lang="zh-TW" altLang="en-US" sz="20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，則針對該學系進行第二輪分發。</a:t>
            </a:r>
          </a:p>
        </p:txBody>
      </p:sp>
      <p:sp>
        <p:nvSpPr>
          <p:cNvPr id="31" name="左大括弧 30">
            <a:extLst>
              <a:ext uri="{FF2B5EF4-FFF2-40B4-BE49-F238E27FC236}">
                <a16:creationId xmlns:a16="http://schemas.microsoft.com/office/drawing/2014/main" id="{D9DD0530-8779-4BED-93D1-7088BE1D86D4}"/>
              </a:ext>
            </a:extLst>
          </p:cNvPr>
          <p:cNvSpPr/>
          <p:nvPr/>
        </p:nvSpPr>
        <p:spPr>
          <a:xfrm rot="16200000">
            <a:off x="8185259" y="4980103"/>
            <a:ext cx="216000" cy="2160000"/>
          </a:xfrm>
          <a:prstGeom prst="leftBrace">
            <a:avLst/>
          </a:prstGeom>
          <a:noFill/>
          <a:ln w="28575" cap="flat" cmpd="sng" algn="ctr">
            <a:solidFill>
              <a:srgbClr val="F15232"/>
            </a:solidFill>
            <a:prstDash val="solid"/>
            <a:miter lim="800000"/>
          </a:ln>
          <a:effectLst/>
        </p:spPr>
        <p:txBody>
          <a:bodyPr anchor="ctr"/>
          <a:lstStyle/>
          <a:p>
            <a:pPr algn="ctr" defTabSz="914400">
              <a:defRPr/>
            </a:pPr>
            <a:endParaRPr lang="zh-TW" altLang="en-US" kern="0">
              <a:solidFill>
                <a:srgbClr val="000000"/>
              </a:solidFill>
              <a:latin typeface="標楷體" panose="03000509000000000000" pitchFamily="65" charset="-120"/>
              <a:ea typeface="標楷體" panose="03000509000000000000" pitchFamily="65" charset="-120"/>
            </a:endParaRPr>
          </a:p>
        </p:txBody>
      </p:sp>
      <p:sp>
        <p:nvSpPr>
          <p:cNvPr id="32" name="文字方塊 31">
            <a:extLst>
              <a:ext uri="{FF2B5EF4-FFF2-40B4-BE49-F238E27FC236}">
                <a16:creationId xmlns:a16="http://schemas.microsoft.com/office/drawing/2014/main" id="{17E91CF2-E657-4D8F-8AEB-F81520D1FAB7}"/>
              </a:ext>
            </a:extLst>
          </p:cNvPr>
          <p:cNvSpPr txBox="1"/>
          <p:nvPr/>
        </p:nvSpPr>
        <p:spPr>
          <a:xfrm>
            <a:off x="6652284" y="6204495"/>
            <a:ext cx="3090862" cy="407988"/>
          </a:xfrm>
          <a:prstGeom prst="rect">
            <a:avLst/>
          </a:prstGeom>
          <a:gradFill rotWithShape="1">
            <a:gsLst>
              <a:gs pos="0">
                <a:srgbClr val="F15232">
                  <a:lumMod val="110000"/>
                  <a:satMod val="105000"/>
                  <a:tint val="67000"/>
                </a:srgbClr>
              </a:gs>
              <a:gs pos="50000">
                <a:srgbClr val="F15232">
                  <a:lumMod val="105000"/>
                  <a:satMod val="103000"/>
                  <a:tint val="73000"/>
                </a:srgbClr>
              </a:gs>
              <a:gs pos="100000">
                <a:srgbClr val="F15232">
                  <a:lumMod val="105000"/>
                  <a:satMod val="109000"/>
                  <a:tint val="81000"/>
                </a:srgbClr>
              </a:gs>
            </a:gsLst>
            <a:lin ang="5400000" scaled="0"/>
          </a:gradFill>
          <a:ln w="6350" cap="flat" cmpd="sng" algn="ctr">
            <a:solidFill>
              <a:srgbClr val="F15232"/>
            </a:solidFill>
            <a:prstDash val="solid"/>
            <a:miter lim="800000"/>
          </a:ln>
          <a:effectLst/>
        </p:spPr>
        <p:txBody>
          <a:bodyPr>
            <a:spAutoFit/>
          </a:bodyPr>
          <a:lstStyle/>
          <a:p>
            <a:pPr algn="ctr" defTabSz="914400">
              <a:defRPr/>
            </a:pPr>
            <a:r>
              <a:rPr lang="zh-TW" altLang="en-US" sz="2000" b="1" kern="0" dirty="0">
                <a:solidFill>
                  <a:srgbClr val="000000"/>
                </a:solidFill>
                <a:latin typeface="微軟正黑體" panose="020B0604030504040204" pitchFamily="34" charset="-120"/>
                <a:ea typeface="微軟正黑體" panose="020B0604030504040204" pitchFamily="34" charset="-120"/>
                <a:cs typeface="Times New Roman" pitchFamily="18" charset="0"/>
              </a:rPr>
              <a:t>進入第二輪</a:t>
            </a:r>
          </a:p>
        </p:txBody>
      </p:sp>
      <p:cxnSp>
        <p:nvCxnSpPr>
          <p:cNvPr id="33" name="直線單箭頭接點 32">
            <a:extLst>
              <a:ext uri="{FF2B5EF4-FFF2-40B4-BE49-F238E27FC236}">
                <a16:creationId xmlns:a16="http://schemas.microsoft.com/office/drawing/2014/main" id="{9D0198DF-00EA-4273-9C64-9570E7ECCD2E}"/>
              </a:ext>
            </a:extLst>
          </p:cNvPr>
          <p:cNvCxnSpPr/>
          <p:nvPr/>
        </p:nvCxnSpPr>
        <p:spPr>
          <a:xfrm flipH="1">
            <a:off x="4967967" y="5964042"/>
            <a:ext cx="0" cy="252000"/>
          </a:xfrm>
          <a:prstGeom prst="straightConnector1">
            <a:avLst/>
          </a:prstGeom>
          <a:noFill/>
          <a:ln w="28575" cap="flat" cmpd="sng" algn="ctr">
            <a:solidFill>
              <a:srgbClr val="D9D9D9">
                <a:lumMod val="25000"/>
              </a:srgbClr>
            </a:solidFill>
            <a:prstDash val="solid"/>
            <a:miter lim="800000"/>
            <a:tailEnd type="arrow"/>
          </a:ln>
          <a:effectLst/>
        </p:spPr>
      </p:cxnSp>
      <p:sp>
        <p:nvSpPr>
          <p:cNvPr id="34" name="文字方塊 33">
            <a:extLst>
              <a:ext uri="{FF2B5EF4-FFF2-40B4-BE49-F238E27FC236}">
                <a16:creationId xmlns:a16="http://schemas.microsoft.com/office/drawing/2014/main" id="{1E17B72E-16E1-4BCC-B7DF-E575BF7A465B}"/>
              </a:ext>
            </a:extLst>
          </p:cNvPr>
          <p:cNvSpPr txBox="1"/>
          <p:nvPr/>
        </p:nvSpPr>
        <p:spPr>
          <a:xfrm>
            <a:off x="4093672" y="6204495"/>
            <a:ext cx="1728000" cy="407988"/>
          </a:xfrm>
          <a:prstGeom prst="rect">
            <a:avLst/>
          </a:prstGeom>
          <a:solidFill>
            <a:schemeClr val="bg2">
              <a:lumMod val="90000"/>
            </a:schemeClr>
          </a:solidFill>
          <a:ln w="6350" cap="flat" cmpd="sng" algn="ctr">
            <a:solidFill>
              <a:srgbClr val="D9D9D9">
                <a:lumMod val="25000"/>
              </a:srgbClr>
            </a:solidFill>
            <a:prstDash val="solid"/>
            <a:miter lim="800000"/>
          </a:ln>
          <a:effectLst/>
        </p:spPr>
        <p:txBody>
          <a:bodyPr>
            <a:spAutoFit/>
          </a:bodyPr>
          <a:lstStyle/>
          <a:p>
            <a:pPr algn="ctr" defTabSz="914400">
              <a:defRPr/>
            </a:pPr>
            <a:r>
              <a:rPr lang="zh-TW" altLang="en-US" sz="2000" b="1" kern="0" dirty="0">
                <a:solidFill>
                  <a:srgbClr val="000000"/>
                </a:solidFill>
                <a:latin typeface="微軟正黑體" panose="020B0604030504040204" pitchFamily="34" charset="-120"/>
                <a:ea typeface="微軟正黑體" panose="020B0604030504040204" pitchFamily="34" charset="-120"/>
                <a:cs typeface="Times New Roman" pitchFamily="18" charset="0"/>
              </a:rPr>
              <a:t>未錄取</a:t>
            </a:r>
          </a:p>
        </p:txBody>
      </p:sp>
      <p:sp>
        <p:nvSpPr>
          <p:cNvPr id="35" name="矩形 34">
            <a:extLst>
              <a:ext uri="{FF2B5EF4-FFF2-40B4-BE49-F238E27FC236}">
                <a16:creationId xmlns:a16="http://schemas.microsoft.com/office/drawing/2014/main" id="{0E405803-D471-4EC3-BF1C-A9A8FCEB84EA}"/>
              </a:ext>
            </a:extLst>
          </p:cNvPr>
          <p:cNvSpPr/>
          <p:nvPr/>
        </p:nvSpPr>
        <p:spPr>
          <a:xfrm>
            <a:off x="4117181" y="5379102"/>
            <a:ext cx="1690688" cy="576262"/>
          </a:xfrm>
          <a:prstGeom prst="rect">
            <a:avLst/>
          </a:prstGeom>
          <a:solidFill>
            <a:schemeClr val="bg2">
              <a:lumMod val="90000"/>
            </a:schemeClr>
          </a:solidFill>
          <a:ln w="6350" cap="flat" cmpd="sng" algn="ctr">
            <a:solidFill>
              <a:srgbClr val="D9D9D9">
                <a:lumMod val="25000"/>
              </a:srgbClr>
            </a:solidFill>
            <a:prstDash val="solid"/>
            <a:miter lim="800000"/>
          </a:ln>
          <a:effectLst/>
        </p:spPr>
        <p:txBody>
          <a:bodyPr anchor="ctr"/>
          <a:lstStyle/>
          <a:p>
            <a:pPr algn="ctr" defTabSz="914400">
              <a:defRPr/>
            </a:pPr>
            <a:r>
              <a:rPr lang="zh-TW" altLang="en-US" b="1" kern="0" dirty="0">
                <a:solidFill>
                  <a:srgbClr val="000000"/>
                </a:solidFill>
                <a:latin typeface="微軟正黑體" panose="020B0604030504040204" pitchFamily="34" charset="-120"/>
                <a:ea typeface="微軟正黑體" panose="020B0604030504040204" pitchFamily="34" charset="-120"/>
              </a:rPr>
              <a:t>已錄取較高</a:t>
            </a:r>
            <a:endParaRPr lang="en-US" altLang="zh-TW" b="1" kern="0" dirty="0">
              <a:solidFill>
                <a:srgbClr val="000000"/>
              </a:solidFill>
              <a:latin typeface="微軟正黑體" panose="020B0604030504040204" pitchFamily="34" charset="-120"/>
              <a:ea typeface="微軟正黑體" panose="020B0604030504040204" pitchFamily="34" charset="-120"/>
            </a:endParaRPr>
          </a:p>
          <a:p>
            <a:pPr algn="ctr" defTabSz="914400">
              <a:defRPr/>
            </a:pPr>
            <a:r>
              <a:rPr lang="zh-TW" altLang="en-US" b="1" kern="0" dirty="0">
                <a:solidFill>
                  <a:srgbClr val="000000"/>
                </a:solidFill>
                <a:latin typeface="微軟正黑體" panose="020B0604030504040204" pitchFamily="34" charset="-120"/>
                <a:ea typeface="微軟正黑體" panose="020B0604030504040204" pitchFamily="34" charset="-120"/>
              </a:rPr>
              <a:t>順位學生</a:t>
            </a:r>
          </a:p>
        </p:txBody>
      </p:sp>
      <p:sp>
        <p:nvSpPr>
          <p:cNvPr id="40" name="矩形 39">
            <a:extLst>
              <a:ext uri="{FF2B5EF4-FFF2-40B4-BE49-F238E27FC236}">
                <a16:creationId xmlns:a16="http://schemas.microsoft.com/office/drawing/2014/main" id="{FD762A4B-0AD7-46AA-A785-69FE757ACABF}"/>
              </a:ext>
            </a:extLst>
          </p:cNvPr>
          <p:cNvSpPr/>
          <p:nvPr/>
        </p:nvSpPr>
        <p:spPr>
          <a:xfrm>
            <a:off x="8486555" y="5384228"/>
            <a:ext cx="1620000" cy="576262"/>
          </a:xfrm>
          <a:prstGeom prst="rect">
            <a:avLst/>
          </a:prstGeom>
          <a:solidFill>
            <a:schemeClr val="bg2">
              <a:lumMod val="90000"/>
            </a:schemeClr>
          </a:solidFill>
          <a:ln w="6350" cap="flat" cmpd="sng" algn="ctr">
            <a:solidFill>
              <a:srgbClr val="D9D9D9">
                <a:lumMod val="25000"/>
              </a:srgbClr>
            </a:solidFill>
            <a:prstDash val="solid"/>
            <a:miter lim="800000"/>
          </a:ln>
          <a:effectLst/>
        </p:spPr>
        <p:txBody>
          <a:bodyPr anchor="ctr"/>
          <a:lstStyle/>
          <a:p>
            <a:pPr algn="ctr" defTabSz="914400">
              <a:defRPr/>
            </a:pPr>
            <a:r>
              <a:rPr lang="zh-TW" altLang="en-US" b="1" kern="0" dirty="0">
                <a:solidFill>
                  <a:srgbClr val="000000"/>
                </a:solidFill>
                <a:latin typeface="微軟正黑體" panose="020B0604030504040204" pitchFamily="34" charset="-120"/>
                <a:ea typeface="微軟正黑體" panose="020B0604030504040204" pitchFamily="34" charset="-120"/>
              </a:rPr>
              <a:t>已錄取較高</a:t>
            </a:r>
            <a:endParaRPr lang="en-US" altLang="zh-TW" b="1" kern="0" dirty="0">
              <a:solidFill>
                <a:srgbClr val="000000"/>
              </a:solidFill>
              <a:latin typeface="微軟正黑體" panose="020B0604030504040204" pitchFamily="34" charset="-120"/>
              <a:ea typeface="微軟正黑體" panose="020B0604030504040204" pitchFamily="34" charset="-120"/>
            </a:endParaRPr>
          </a:p>
          <a:p>
            <a:pPr algn="ctr" defTabSz="914400">
              <a:defRPr/>
            </a:pPr>
            <a:r>
              <a:rPr lang="zh-TW" altLang="en-US" b="1" kern="0" dirty="0">
                <a:solidFill>
                  <a:srgbClr val="000000"/>
                </a:solidFill>
                <a:latin typeface="微軟正黑體" panose="020B0604030504040204" pitchFamily="34" charset="-120"/>
                <a:ea typeface="微軟正黑體" panose="020B0604030504040204" pitchFamily="34" charset="-120"/>
              </a:rPr>
              <a:t>順位學生</a:t>
            </a:r>
          </a:p>
        </p:txBody>
      </p:sp>
      <p:sp>
        <p:nvSpPr>
          <p:cNvPr id="41" name="矩形 40">
            <a:extLst>
              <a:ext uri="{FF2B5EF4-FFF2-40B4-BE49-F238E27FC236}">
                <a16:creationId xmlns:a16="http://schemas.microsoft.com/office/drawing/2014/main" id="{AC14E93D-9EDC-49E6-87BF-B367D723DBB8}"/>
              </a:ext>
            </a:extLst>
          </p:cNvPr>
          <p:cNvSpPr/>
          <p:nvPr/>
        </p:nvSpPr>
        <p:spPr>
          <a:xfrm>
            <a:off x="6353838" y="5379102"/>
            <a:ext cx="1620000" cy="576262"/>
          </a:xfrm>
          <a:prstGeom prst="rect">
            <a:avLst/>
          </a:prstGeom>
          <a:solidFill>
            <a:schemeClr val="bg2">
              <a:lumMod val="90000"/>
            </a:schemeClr>
          </a:solidFill>
          <a:ln w="6350" cap="flat" cmpd="sng" algn="ctr">
            <a:solidFill>
              <a:srgbClr val="D9D9D9">
                <a:lumMod val="25000"/>
              </a:srgbClr>
            </a:solidFill>
            <a:prstDash val="solid"/>
            <a:miter lim="800000"/>
          </a:ln>
          <a:effectLst/>
        </p:spPr>
        <p:txBody>
          <a:bodyPr anchor="ctr"/>
          <a:lstStyle/>
          <a:p>
            <a:pPr algn="ctr" defTabSz="914400">
              <a:defRPr/>
            </a:pPr>
            <a:r>
              <a:rPr lang="zh-TW" altLang="en-US" b="1" kern="0" dirty="0">
                <a:solidFill>
                  <a:srgbClr val="000000"/>
                </a:solidFill>
                <a:latin typeface="微軟正黑體" panose="020B0604030504040204" pitchFamily="34" charset="-120"/>
                <a:ea typeface="微軟正黑體" panose="020B0604030504040204" pitchFamily="34" charset="-120"/>
              </a:rPr>
              <a:t>已錄取較高</a:t>
            </a:r>
            <a:endParaRPr lang="en-US" altLang="zh-TW" b="1" kern="0" dirty="0">
              <a:solidFill>
                <a:srgbClr val="000000"/>
              </a:solidFill>
              <a:latin typeface="微軟正黑體" panose="020B0604030504040204" pitchFamily="34" charset="-120"/>
              <a:ea typeface="微軟正黑體" panose="020B0604030504040204" pitchFamily="34" charset="-120"/>
            </a:endParaRPr>
          </a:p>
          <a:p>
            <a:pPr algn="ctr" defTabSz="914400">
              <a:defRPr/>
            </a:pPr>
            <a:r>
              <a:rPr lang="zh-TW" altLang="en-US" b="1" kern="0" dirty="0">
                <a:solidFill>
                  <a:srgbClr val="000000"/>
                </a:solidFill>
                <a:latin typeface="微軟正黑體" panose="020B0604030504040204" pitchFamily="34" charset="-120"/>
                <a:ea typeface="微軟正黑體" panose="020B0604030504040204" pitchFamily="34" charset="-120"/>
              </a:rPr>
              <a:t>順位學生</a:t>
            </a:r>
          </a:p>
        </p:txBody>
      </p:sp>
      <p:sp>
        <p:nvSpPr>
          <p:cNvPr id="42" name="矩形 41">
            <a:extLst>
              <a:ext uri="{FF2B5EF4-FFF2-40B4-BE49-F238E27FC236}">
                <a16:creationId xmlns:a16="http://schemas.microsoft.com/office/drawing/2014/main" id="{A26FAE0D-CD92-4330-9505-A6975AB6DF4A}"/>
              </a:ext>
            </a:extLst>
          </p:cNvPr>
          <p:cNvSpPr/>
          <p:nvPr/>
        </p:nvSpPr>
        <p:spPr>
          <a:xfrm>
            <a:off x="2362952" y="5384228"/>
            <a:ext cx="1152525" cy="576000"/>
          </a:xfrm>
          <a:prstGeom prst="rect">
            <a:avLst/>
          </a:prstGeom>
          <a:gradFill rotWithShape="1">
            <a:gsLst>
              <a:gs pos="0">
                <a:srgbClr val="C4341A">
                  <a:lumMod val="110000"/>
                  <a:satMod val="105000"/>
                  <a:tint val="67000"/>
                </a:srgbClr>
              </a:gs>
              <a:gs pos="50000">
                <a:srgbClr val="C4341A">
                  <a:lumMod val="105000"/>
                  <a:satMod val="103000"/>
                  <a:tint val="73000"/>
                </a:srgbClr>
              </a:gs>
              <a:gs pos="100000">
                <a:srgbClr val="C4341A">
                  <a:lumMod val="105000"/>
                  <a:satMod val="109000"/>
                  <a:tint val="81000"/>
                </a:srgbClr>
              </a:gs>
            </a:gsLst>
            <a:lin ang="5400000" scaled="0"/>
          </a:gradFill>
          <a:ln w="6350" cap="flat" cmpd="sng" algn="ctr">
            <a:solidFill>
              <a:srgbClr val="C4341A"/>
            </a:solidFill>
            <a:prstDash val="solid"/>
            <a:miter lim="800000"/>
          </a:ln>
          <a:effectLst/>
        </p:spPr>
        <p:txBody>
          <a:bodyPr anchor="ctr"/>
          <a:lstStyle/>
          <a:p>
            <a:pPr algn="ctr" defTabSz="914400">
              <a:defRPr/>
            </a:pPr>
            <a:r>
              <a:rPr lang="zh-TW" altLang="en-US" sz="2400" b="1" kern="0" dirty="0">
                <a:solidFill>
                  <a:srgbClr val="000000"/>
                </a:solidFill>
                <a:latin typeface="微軟正黑體" panose="020B0604030504040204" pitchFamily="34" charset="-120"/>
                <a:ea typeface="微軟正黑體" panose="020B0604030504040204" pitchFamily="34" charset="-120"/>
              </a:rPr>
              <a:t>錄取</a:t>
            </a:r>
          </a:p>
        </p:txBody>
      </p:sp>
      <p:pic>
        <p:nvPicPr>
          <p:cNvPr id="43" name="圖片 42">
            <a:extLst>
              <a:ext uri="{FF2B5EF4-FFF2-40B4-BE49-F238E27FC236}">
                <a16:creationId xmlns:a16="http://schemas.microsoft.com/office/drawing/2014/main" id="{68375685-1BC4-41A4-AC09-18173734D2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851" y="4065413"/>
            <a:ext cx="560534" cy="1188000"/>
          </a:xfrm>
          <a:prstGeom prst="rect">
            <a:avLst/>
          </a:prstGeom>
        </p:spPr>
      </p:pic>
      <p:pic>
        <p:nvPicPr>
          <p:cNvPr id="44" name="圖片 43">
            <a:extLst>
              <a:ext uri="{FF2B5EF4-FFF2-40B4-BE49-F238E27FC236}">
                <a16:creationId xmlns:a16="http://schemas.microsoft.com/office/drawing/2014/main" id="{597C13A0-956D-47C9-8F06-7CDD498C5A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61968" y="4065413"/>
            <a:ext cx="500628" cy="1188000"/>
          </a:xfrm>
          <a:prstGeom prst="rect">
            <a:avLst/>
          </a:prstGeom>
        </p:spPr>
      </p:pic>
      <p:pic>
        <p:nvPicPr>
          <p:cNvPr id="45" name="圖片 44">
            <a:extLst>
              <a:ext uri="{FF2B5EF4-FFF2-40B4-BE49-F238E27FC236}">
                <a16:creationId xmlns:a16="http://schemas.microsoft.com/office/drawing/2014/main" id="{EEB05B84-A9F0-4E43-B454-D9DE3F3822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39929" y="4066537"/>
            <a:ext cx="631125" cy="1188000"/>
          </a:xfrm>
          <a:prstGeom prst="rect">
            <a:avLst/>
          </a:prstGeom>
        </p:spPr>
      </p:pic>
      <p:pic>
        <p:nvPicPr>
          <p:cNvPr id="46" name="圖片 45">
            <a:extLst>
              <a:ext uri="{FF2B5EF4-FFF2-40B4-BE49-F238E27FC236}">
                <a16:creationId xmlns:a16="http://schemas.microsoft.com/office/drawing/2014/main" id="{BA5FA3E0-4D36-45F8-8278-B2731AA1F3E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60416" y="4066537"/>
            <a:ext cx="546304" cy="1188000"/>
          </a:xfrm>
          <a:prstGeom prst="rect">
            <a:avLst/>
          </a:prstGeom>
        </p:spPr>
      </p:pic>
      <p:pic>
        <p:nvPicPr>
          <p:cNvPr id="47" name="圖片 46">
            <a:extLst>
              <a:ext uri="{FF2B5EF4-FFF2-40B4-BE49-F238E27FC236}">
                <a16:creationId xmlns:a16="http://schemas.microsoft.com/office/drawing/2014/main" id="{56A37C0E-2745-4EF9-89A3-C0FBFED56F3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49" name="Rectangle 1">
            <a:extLst>
              <a:ext uri="{FF2B5EF4-FFF2-40B4-BE49-F238E27FC236}">
                <a16:creationId xmlns:a16="http://schemas.microsoft.com/office/drawing/2014/main" id="{1A50D1D7-1B93-49AC-9DAA-9B7C9F677222}"/>
              </a:ext>
            </a:extLst>
          </p:cNvPr>
          <p:cNvSpPr>
            <a:spLocks noChangeArrowheads="1"/>
          </p:cNvSpPr>
          <p:nvPr/>
        </p:nvSpPr>
        <p:spPr bwMode="auto">
          <a:xfrm>
            <a:off x="3777630" y="310903"/>
            <a:ext cx="4680000" cy="460375"/>
          </a:xfrm>
          <a:prstGeom prst="rect">
            <a:avLst/>
          </a:prstGeom>
          <a:solidFill>
            <a:srgbClr val="073763"/>
          </a:solidFill>
          <a:ln>
            <a:noFill/>
          </a:ln>
          <a:effectLst/>
        </p:spPr>
        <p:txBody>
          <a:bodyPr anchor="ctr">
            <a:spAutoFit/>
          </a:bodyPr>
          <a:lstStyle/>
          <a:p>
            <a:pPr marL="0" marR="0" lvl="0" indent="0" algn="ctr"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zh-TW" altLang="en-US" sz="2400" b="1" i="0" u="none" strike="noStrike" kern="0" cap="none" spc="0" normalizeH="0" baseline="0" noProof="0" dirty="0">
                <a:ln>
                  <a:noFill/>
                </a:ln>
                <a:solidFill>
                  <a:srgbClr val="FFFFFF"/>
                </a:solidFill>
                <a:effectLst/>
                <a:uLnTx/>
                <a:uFillTx/>
                <a:latin typeface="標楷體" panose="03000509000000000000" pitchFamily="65" charset="-120"/>
                <a:ea typeface="標楷體" panose="03000509000000000000" pitchFamily="65" charset="-120"/>
                <a:cs typeface="Times New Roman" pitchFamily="18" charset="0"/>
              </a:rPr>
              <a:t>第一輪分發比序</a:t>
            </a:r>
            <a:endParaRPr kumimoji="0" lang="zh-TW" altLang="en-US" sz="2400" b="1" i="0" u="none" strike="noStrike" kern="0" cap="none" spc="0" normalizeH="0" baseline="0" noProof="0" dirty="0">
              <a:ln>
                <a:noFill/>
              </a:ln>
              <a:solidFill>
                <a:srgbClr val="FFFFFF"/>
              </a:solidFill>
              <a:effectLst/>
              <a:uLnTx/>
              <a:uFillTx/>
              <a:latin typeface="標楷體" panose="03000509000000000000" pitchFamily="65" charset="-120"/>
              <a:ea typeface="標楷體" panose="03000509000000000000" pitchFamily="65" charset="-120"/>
              <a:cs typeface="+mn-cs"/>
            </a:endParaRPr>
          </a:p>
        </p:txBody>
      </p:sp>
      <p:sp>
        <p:nvSpPr>
          <p:cNvPr id="3" name="投影片編號版面配置區 2">
            <a:extLst>
              <a:ext uri="{FF2B5EF4-FFF2-40B4-BE49-F238E27FC236}">
                <a16:creationId xmlns:a16="http://schemas.microsoft.com/office/drawing/2014/main" id="{2C012436-753C-4F91-87B6-0F7A66BE3D65}"/>
              </a:ext>
            </a:extLst>
          </p:cNvPr>
          <p:cNvSpPr>
            <a:spLocks noGrp="1"/>
          </p:cNvSpPr>
          <p:nvPr>
            <p:ph type="sldNum" sz="quarter" idx="12"/>
          </p:nvPr>
        </p:nvSpPr>
        <p:spPr/>
        <p:txBody>
          <a:bodyPr/>
          <a:lstStyle/>
          <a:p>
            <a:fld id="{ABC027CB-4B16-4B21-A276-8705E54D5316}" type="slidenum">
              <a:rPr lang="zh-CN" altLang="en-US" smtClean="0"/>
              <a:pPr/>
              <a:t>14</a:t>
            </a:fld>
            <a:endParaRPr lang="zh-CN" altLang="en-US"/>
          </a:p>
        </p:txBody>
      </p:sp>
    </p:spTree>
    <p:extLst>
      <p:ext uri="{BB962C8B-B14F-4D97-AF65-F5344CB8AC3E}">
        <p14:creationId xmlns:p14="http://schemas.microsoft.com/office/powerpoint/2010/main" val="114322995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422666" y="649550"/>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422666" y="246959"/>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926674" y="757642"/>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1342846" y="1169420"/>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642629" y="1068723"/>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760854" y="246959"/>
            <a:ext cx="4534927"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eaLnBrk="1" hangingPunct="1"/>
            <a:endParaRPr lang="zh-TW" altLang="en-US" sz="4000" b="1" dirty="0">
              <a:solidFill>
                <a:srgbClr val="003366"/>
              </a:solidFill>
              <a:latin typeface="Microsoft YaHei" panose="020B0503020204020204" pitchFamily="34" charset="-122"/>
              <a:ea typeface="Microsoft YaHei" panose="020B0503020204020204" pitchFamily="34" charset="-122"/>
              <a:cs typeface="Times New Roman" pitchFamily="18" charset="0"/>
            </a:endParaRPr>
          </a:p>
        </p:txBody>
      </p:sp>
      <p:grpSp>
        <p:nvGrpSpPr>
          <p:cNvPr id="10" name="群組 9">
            <a:extLst>
              <a:ext uri="{FF2B5EF4-FFF2-40B4-BE49-F238E27FC236}">
                <a16:creationId xmlns:a16="http://schemas.microsoft.com/office/drawing/2014/main" id="{933273F1-0966-43B6-93B4-BAA77AE76BDB}"/>
              </a:ext>
            </a:extLst>
          </p:cNvPr>
          <p:cNvGrpSpPr>
            <a:grpSpLocks/>
          </p:cNvGrpSpPr>
          <p:nvPr/>
        </p:nvGrpSpPr>
        <p:grpSpPr bwMode="auto">
          <a:xfrm>
            <a:off x="2837551" y="3153165"/>
            <a:ext cx="1895475" cy="2097088"/>
            <a:chOff x="0" y="0"/>
            <a:chExt cx="18954" cy="20979"/>
          </a:xfrm>
        </p:grpSpPr>
        <p:sp>
          <p:nvSpPr>
            <p:cNvPr id="11" name="矩形圖說文字 10">
              <a:extLst>
                <a:ext uri="{FF2B5EF4-FFF2-40B4-BE49-F238E27FC236}">
                  <a16:creationId xmlns:a16="http://schemas.microsoft.com/office/drawing/2014/main" id="{07974600-6AE2-4A30-BC0B-D6112A96DB13}"/>
                </a:ext>
              </a:extLst>
            </p:cNvPr>
            <p:cNvSpPr>
              <a:spLocks noChangeArrowheads="1"/>
            </p:cNvSpPr>
            <p:nvPr/>
          </p:nvSpPr>
          <p:spPr bwMode="auto">
            <a:xfrm>
              <a:off x="0" y="0"/>
              <a:ext cx="18954" cy="12387"/>
            </a:xfrm>
            <a:prstGeom prst="wedgeRectCallout">
              <a:avLst>
                <a:gd name="adj1" fmla="val -20833"/>
                <a:gd name="adj2" fmla="val 62500"/>
              </a:avLst>
            </a:prstGeom>
            <a:solidFill>
              <a:srgbClr val="FFFFFF"/>
            </a:solidFill>
            <a:ln w="12700" cap="flat" cmpd="sng" algn="ctr">
              <a:solidFill>
                <a:srgbClr val="FF0000"/>
              </a:solidFill>
              <a:prstDash val="solid"/>
              <a:miter lim="800000"/>
              <a:headEnd/>
              <a:tailEnd/>
            </a:ln>
            <a:effectLst/>
          </p:spPr>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志願序一：企業管理學系</a:t>
              </a:r>
            </a:p>
            <a:p>
              <a:pP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志願序二：外國語文學系</a:t>
              </a:r>
            </a:p>
            <a:p>
              <a:pPr defTabSz="914400" eaLnBrk="1" hangingPunct="1">
                <a:spcBef>
                  <a:spcPct val="50000"/>
                </a:spcBef>
                <a:buNone/>
                <a:defRPr/>
              </a:pPr>
              <a:r>
                <a:rPr lang="zh-TW" altLang="en-US" sz="1200" b="1" kern="0" dirty="0">
                  <a:solidFill>
                    <a:srgbClr val="0000FF"/>
                  </a:solidFill>
                  <a:latin typeface="標楷體" pitchFamily="65" charset="-120"/>
                  <a:ea typeface="標楷體" pitchFamily="65" charset="-120"/>
                </a:rPr>
                <a:t>志願序三：財經法律學系</a:t>
              </a:r>
            </a:p>
            <a:p>
              <a:pP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志願序四：犯罪防治學系</a:t>
              </a:r>
              <a:endParaRPr lang="zh-TW" altLang="zh-TW" sz="1300" kern="0" dirty="0">
                <a:solidFill>
                  <a:srgbClr val="000000"/>
                </a:solidFill>
                <a:latin typeface="Arial" charset="0"/>
                <a:ea typeface="新細明體" pitchFamily="18" charset="-120"/>
              </a:endParaRPr>
            </a:p>
          </p:txBody>
        </p:sp>
        <p:sp>
          <p:nvSpPr>
            <p:cNvPr id="12" name="文字方塊 13">
              <a:extLst>
                <a:ext uri="{FF2B5EF4-FFF2-40B4-BE49-F238E27FC236}">
                  <a16:creationId xmlns:a16="http://schemas.microsoft.com/office/drawing/2014/main" id="{5D7C2F7B-BBCA-48C0-9780-8E4CD2DB6964}"/>
                </a:ext>
              </a:extLst>
            </p:cNvPr>
            <p:cNvSpPr txBox="1">
              <a:spLocks noChangeArrowheads="1"/>
            </p:cNvSpPr>
            <p:nvPr/>
          </p:nvSpPr>
          <p:spPr bwMode="auto">
            <a:xfrm>
              <a:off x="2676"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a:spcBef>
                  <a:spcPts val="500"/>
                </a:spcBef>
                <a:spcAft>
                  <a:spcPts val="500"/>
                </a:spcAft>
                <a:defRPr/>
              </a:pPr>
              <a:r>
                <a:rPr kumimoji="1" lang="zh-TW" altLang="en-US"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丙</a:t>
              </a:r>
              <a:endParaRPr kumimoji="1" lang="zh-TW" altLang="zh-TW"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grpSp>
        <p:nvGrpSpPr>
          <p:cNvPr id="13" name="群組 16">
            <a:extLst>
              <a:ext uri="{FF2B5EF4-FFF2-40B4-BE49-F238E27FC236}">
                <a16:creationId xmlns:a16="http://schemas.microsoft.com/office/drawing/2014/main" id="{C6062E20-BF2D-44E9-BF74-1B73F802C05A}"/>
              </a:ext>
            </a:extLst>
          </p:cNvPr>
          <p:cNvGrpSpPr>
            <a:grpSpLocks/>
          </p:cNvGrpSpPr>
          <p:nvPr/>
        </p:nvGrpSpPr>
        <p:grpSpPr bwMode="auto">
          <a:xfrm>
            <a:off x="5225601" y="3153165"/>
            <a:ext cx="1895475" cy="2097088"/>
            <a:chOff x="0" y="0"/>
            <a:chExt cx="18954" cy="20979"/>
          </a:xfrm>
        </p:grpSpPr>
        <p:sp>
          <p:nvSpPr>
            <p:cNvPr id="14" name="矩形圖說文字 17">
              <a:extLst>
                <a:ext uri="{FF2B5EF4-FFF2-40B4-BE49-F238E27FC236}">
                  <a16:creationId xmlns:a16="http://schemas.microsoft.com/office/drawing/2014/main" id="{692A63B6-0D5E-4E7D-A172-DC36D11AAEAF}"/>
                </a:ext>
              </a:extLst>
            </p:cNvPr>
            <p:cNvSpPr>
              <a:spLocks noChangeArrowheads="1"/>
            </p:cNvSpPr>
            <p:nvPr/>
          </p:nvSpPr>
          <p:spPr bwMode="auto">
            <a:xfrm>
              <a:off x="0" y="0"/>
              <a:ext cx="18954" cy="12387"/>
            </a:xfrm>
            <a:prstGeom prst="wedgeRectCallout">
              <a:avLst>
                <a:gd name="adj1" fmla="val -20833"/>
                <a:gd name="adj2" fmla="val 62500"/>
              </a:avLst>
            </a:prstGeom>
            <a:solidFill>
              <a:srgbClr val="FFFFFF"/>
            </a:solidFill>
            <a:ln w="12700" cap="flat" cmpd="sng" algn="ctr">
              <a:solidFill>
                <a:srgbClr val="FF0000"/>
              </a:solidFill>
              <a:prstDash val="solid"/>
              <a:miter lim="800000"/>
              <a:headEnd/>
              <a:tailEnd/>
            </a:ln>
            <a:effectLst/>
          </p:spPr>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defTabSz="914400" eaLnBrk="1" hangingPunct="1">
                <a:spcBef>
                  <a:spcPct val="50000"/>
                </a:spcBef>
                <a:buNone/>
                <a:defRPr/>
              </a:pPr>
              <a:r>
                <a:rPr lang="zh-TW" altLang="en-US" sz="1200" b="1" kern="0" dirty="0">
                  <a:solidFill>
                    <a:srgbClr val="0000FF"/>
                  </a:solidFill>
                  <a:latin typeface="標楷體" pitchFamily="65" charset="-120"/>
                  <a:ea typeface="標楷體" pitchFamily="65" charset="-120"/>
                </a:rPr>
                <a:t>志願序一：財經法律學系</a:t>
              </a:r>
            </a:p>
            <a:p>
              <a:pPr algn="ct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志願序二：犯罪防治學系</a:t>
              </a:r>
            </a:p>
            <a:p>
              <a:pPr algn="ct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志願序三：外國語文學系</a:t>
              </a:r>
              <a:endParaRPr lang="en-US" altLang="zh-TW" sz="1200" kern="0" dirty="0">
                <a:solidFill>
                  <a:srgbClr val="000000"/>
                </a:solidFill>
                <a:latin typeface="標楷體" pitchFamily="65" charset="-120"/>
                <a:ea typeface="標楷體" pitchFamily="65" charset="-120"/>
              </a:endParaRPr>
            </a:p>
            <a:p>
              <a:pPr algn="ct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志願序四：企業管理學系</a:t>
              </a:r>
            </a:p>
          </p:txBody>
        </p:sp>
        <p:sp>
          <p:nvSpPr>
            <p:cNvPr id="15" name="文字方塊 28">
              <a:extLst>
                <a:ext uri="{FF2B5EF4-FFF2-40B4-BE49-F238E27FC236}">
                  <a16:creationId xmlns:a16="http://schemas.microsoft.com/office/drawing/2014/main" id="{5BEB7875-4324-46F9-B7A1-31AE11586F48}"/>
                </a:ext>
              </a:extLst>
            </p:cNvPr>
            <p:cNvSpPr txBox="1">
              <a:spLocks noChangeArrowheads="1"/>
            </p:cNvSpPr>
            <p:nvPr/>
          </p:nvSpPr>
          <p:spPr bwMode="auto">
            <a:xfrm>
              <a:off x="2402"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a:spcBef>
                  <a:spcPts val="500"/>
                </a:spcBef>
                <a:spcAft>
                  <a:spcPts val="500"/>
                </a:spcAft>
                <a:defRPr/>
              </a:pPr>
              <a:r>
                <a:rPr kumimoji="1" lang="zh-TW" altLang="en-US"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丁</a:t>
              </a:r>
              <a:endParaRPr kumimoji="1" lang="zh-TW" altLang="zh-TW"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grpSp>
        <p:nvGrpSpPr>
          <p:cNvPr id="17" name="群組 29">
            <a:extLst>
              <a:ext uri="{FF2B5EF4-FFF2-40B4-BE49-F238E27FC236}">
                <a16:creationId xmlns:a16="http://schemas.microsoft.com/office/drawing/2014/main" id="{61541FAC-9263-42EE-942E-A11926F0E765}"/>
              </a:ext>
            </a:extLst>
          </p:cNvPr>
          <p:cNvGrpSpPr>
            <a:grpSpLocks/>
          </p:cNvGrpSpPr>
          <p:nvPr/>
        </p:nvGrpSpPr>
        <p:grpSpPr bwMode="auto">
          <a:xfrm>
            <a:off x="7608540" y="3161103"/>
            <a:ext cx="1895475" cy="2089150"/>
            <a:chOff x="0" y="0"/>
            <a:chExt cx="18954" cy="20892"/>
          </a:xfrm>
        </p:grpSpPr>
        <p:sp>
          <p:nvSpPr>
            <p:cNvPr id="18" name="矩形圖說文字 34">
              <a:extLst>
                <a:ext uri="{FF2B5EF4-FFF2-40B4-BE49-F238E27FC236}">
                  <a16:creationId xmlns:a16="http://schemas.microsoft.com/office/drawing/2014/main" id="{970CEA7F-459C-46D0-A77D-A6B62649E2B4}"/>
                </a:ext>
              </a:extLst>
            </p:cNvPr>
            <p:cNvSpPr>
              <a:spLocks noChangeArrowheads="1"/>
            </p:cNvSpPr>
            <p:nvPr/>
          </p:nvSpPr>
          <p:spPr bwMode="auto">
            <a:xfrm>
              <a:off x="0" y="0"/>
              <a:ext cx="18954" cy="12383"/>
            </a:xfrm>
            <a:prstGeom prst="wedgeRectCallout">
              <a:avLst>
                <a:gd name="adj1" fmla="val -20833"/>
                <a:gd name="adj2" fmla="val 62500"/>
              </a:avLst>
            </a:prstGeom>
            <a:solidFill>
              <a:srgbClr val="FFFFFF"/>
            </a:solidFill>
            <a:ln w="12700" cap="flat" cmpd="sng" algn="ctr">
              <a:solidFill>
                <a:srgbClr val="FF0000"/>
              </a:solidFill>
              <a:prstDash val="solid"/>
              <a:miter lim="800000"/>
              <a:headEnd/>
              <a:tailEnd/>
            </a:ln>
            <a:effectLst/>
          </p:spPr>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志願序一：外國語文學系</a:t>
              </a:r>
            </a:p>
            <a:p>
              <a:pPr defTabSz="914400" eaLnBrk="1" hangingPunct="1">
                <a:spcBef>
                  <a:spcPct val="50000"/>
                </a:spcBef>
                <a:buNone/>
                <a:defRPr/>
              </a:pPr>
              <a:r>
                <a:rPr lang="zh-TW" altLang="en-US" sz="1200" b="1" kern="0" dirty="0">
                  <a:solidFill>
                    <a:srgbClr val="0000FF"/>
                  </a:solidFill>
                  <a:latin typeface="標楷體" pitchFamily="65" charset="-120"/>
                  <a:ea typeface="標楷體" pitchFamily="65" charset="-120"/>
                </a:rPr>
                <a:t>志願序二：財經法律學系</a:t>
              </a:r>
            </a:p>
            <a:p>
              <a:pP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志願序三：犯罪防治學系</a:t>
              </a:r>
            </a:p>
          </p:txBody>
        </p:sp>
        <p:sp>
          <p:nvSpPr>
            <p:cNvPr id="19" name="文字方塊 37">
              <a:extLst>
                <a:ext uri="{FF2B5EF4-FFF2-40B4-BE49-F238E27FC236}">
                  <a16:creationId xmlns:a16="http://schemas.microsoft.com/office/drawing/2014/main" id="{7C3B05F3-05A7-4B40-947C-27010B820043}"/>
                </a:ext>
              </a:extLst>
            </p:cNvPr>
            <p:cNvSpPr txBox="1">
              <a:spLocks noChangeArrowheads="1"/>
            </p:cNvSpPr>
            <p:nvPr/>
          </p:nvSpPr>
          <p:spPr bwMode="auto">
            <a:xfrm>
              <a:off x="2393" y="15041"/>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a:spcBef>
                  <a:spcPts val="500"/>
                </a:spcBef>
                <a:spcAft>
                  <a:spcPts val="500"/>
                </a:spcAft>
                <a:defRPr/>
              </a:pPr>
              <a:r>
                <a:rPr kumimoji="1" lang="zh-TW" altLang="en-US"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戊</a:t>
              </a:r>
              <a:endParaRPr kumimoji="1" lang="zh-TW" altLang="zh-TW"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sp>
        <p:nvSpPr>
          <p:cNvPr id="20" name="Rectangle 23">
            <a:extLst>
              <a:ext uri="{FF2B5EF4-FFF2-40B4-BE49-F238E27FC236}">
                <a16:creationId xmlns:a16="http://schemas.microsoft.com/office/drawing/2014/main" id="{0334E5DE-158B-4D83-91F7-FF65E533E630}"/>
              </a:ext>
            </a:extLst>
          </p:cNvPr>
          <p:cNvSpPr>
            <a:spLocks noChangeArrowheads="1"/>
          </p:cNvSpPr>
          <p:nvPr/>
        </p:nvSpPr>
        <p:spPr bwMode="auto">
          <a:xfrm>
            <a:off x="2479793" y="1376135"/>
            <a:ext cx="7334742" cy="14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a:spcAft>
                <a:spcPts val="600"/>
              </a:spcAft>
            </a:pPr>
            <a:r>
              <a:rPr kumimoji="1" lang="zh-TW" altLang="en-US" sz="2000" b="1"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步驟一：</a:t>
            </a:r>
          </a:p>
          <a:p>
            <a:pPr algn="just">
              <a:buFont typeface="Wingdings" panose="05000000000000000000" pitchFamily="2" charset="2"/>
              <a:buNone/>
            </a:pPr>
            <a:r>
              <a:rPr kumimoji="1" lang="zh-TW" altLang="en-US" sz="200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假設考生丙、丁與他校考生戊</a:t>
            </a:r>
            <a:r>
              <a:rPr kumimoji="1" lang="zh-TW" altLang="en-US" sz="20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同時進入</a:t>
            </a:r>
            <a:r>
              <a:rPr kumimoji="1" lang="zh-TW" altLang="en-US"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財經法律學系</a:t>
            </a:r>
            <a:r>
              <a:rPr kumimoji="1" lang="zh-TW" altLang="en-US" sz="20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第二輪分發比序階段，且該學系剩餘錄取名額為</a:t>
            </a:r>
            <a:r>
              <a:rPr kumimoji="1" lang="en-US" altLang="zh-TW" sz="20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1</a:t>
            </a:r>
            <a:r>
              <a:rPr kumimoji="1" lang="zh-TW" altLang="en-US" sz="20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名，</a:t>
            </a:r>
            <a:r>
              <a:rPr kumimoji="1" lang="zh-TW" altLang="en-US" sz="200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由此</a:t>
            </a:r>
            <a:r>
              <a:rPr kumimoji="1" lang="en-US" altLang="zh-TW" sz="200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3</a:t>
            </a:r>
            <a:r>
              <a:rPr kumimoji="1" lang="zh-TW" altLang="en-US" sz="200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名考生依分發比序項目進行比序分發。</a:t>
            </a:r>
          </a:p>
        </p:txBody>
      </p:sp>
      <p:pic>
        <p:nvPicPr>
          <p:cNvPr id="24" name="圖片 23">
            <a:extLst>
              <a:ext uri="{FF2B5EF4-FFF2-40B4-BE49-F238E27FC236}">
                <a16:creationId xmlns:a16="http://schemas.microsoft.com/office/drawing/2014/main" id="{E14FFA54-13B2-48BA-AB3E-7394594093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5284" y="4582365"/>
            <a:ext cx="744964" cy="1620000"/>
          </a:xfrm>
          <a:prstGeom prst="rect">
            <a:avLst/>
          </a:prstGeom>
        </p:spPr>
      </p:pic>
      <p:pic>
        <p:nvPicPr>
          <p:cNvPr id="25" name="圖片 24">
            <a:extLst>
              <a:ext uri="{FF2B5EF4-FFF2-40B4-BE49-F238E27FC236}">
                <a16:creationId xmlns:a16="http://schemas.microsoft.com/office/drawing/2014/main" id="{76B6923A-3F29-4762-B937-82EF07A44D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87164" y="4582365"/>
            <a:ext cx="706428" cy="1620000"/>
          </a:xfrm>
          <a:prstGeom prst="rect">
            <a:avLst/>
          </a:prstGeom>
        </p:spPr>
      </p:pic>
      <p:pic>
        <p:nvPicPr>
          <p:cNvPr id="26" name="圖片 25">
            <a:extLst>
              <a:ext uri="{FF2B5EF4-FFF2-40B4-BE49-F238E27FC236}">
                <a16:creationId xmlns:a16="http://schemas.microsoft.com/office/drawing/2014/main" id="{1233C653-D127-4D5A-A936-7AA1DABABF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47161" y="4582365"/>
            <a:ext cx="682678" cy="1620000"/>
          </a:xfrm>
          <a:prstGeom prst="rect">
            <a:avLst/>
          </a:prstGeom>
        </p:spPr>
      </p:pic>
      <p:sp>
        <p:nvSpPr>
          <p:cNvPr id="27" name="Rectangle 1">
            <a:extLst>
              <a:ext uri="{FF2B5EF4-FFF2-40B4-BE49-F238E27FC236}">
                <a16:creationId xmlns:a16="http://schemas.microsoft.com/office/drawing/2014/main" id="{C18E469C-B302-4384-8342-461AD7C7E482}"/>
              </a:ext>
            </a:extLst>
          </p:cNvPr>
          <p:cNvSpPr>
            <a:spLocks noChangeArrowheads="1"/>
          </p:cNvSpPr>
          <p:nvPr/>
        </p:nvSpPr>
        <p:spPr bwMode="auto">
          <a:xfrm>
            <a:off x="3599346" y="521468"/>
            <a:ext cx="4680000" cy="460375"/>
          </a:xfrm>
          <a:prstGeom prst="rect">
            <a:avLst/>
          </a:prstGeom>
          <a:solidFill>
            <a:srgbClr val="F15232"/>
          </a:solidFill>
          <a:ln>
            <a:noFill/>
          </a:ln>
          <a:effectLst/>
        </p:spPr>
        <p:txBody>
          <a:bodyPr anchor="ctr">
            <a:spAutoFit/>
          </a:bodyPr>
          <a:lstStyle/>
          <a:p>
            <a:pPr algn="ctr" defTabSz="914400">
              <a:defRPr/>
            </a:pPr>
            <a:r>
              <a:rPr lang="zh-TW" altLang="en-US" sz="2400" b="1" kern="0" dirty="0">
                <a:solidFill>
                  <a:srgbClr val="FFFFFF"/>
                </a:solidFill>
                <a:latin typeface="標楷體" panose="03000509000000000000" pitchFamily="65" charset="-120"/>
                <a:ea typeface="標楷體" panose="03000509000000000000" pitchFamily="65" charset="-120"/>
                <a:cs typeface="Times New Roman" pitchFamily="18" charset="0"/>
              </a:rPr>
              <a:t>第二輪分發比序</a:t>
            </a:r>
            <a:endParaRPr lang="zh-TW" altLang="en-US" sz="2400" b="1" kern="0" dirty="0">
              <a:solidFill>
                <a:srgbClr val="FFFFFF"/>
              </a:solidFill>
              <a:latin typeface="標楷體" panose="03000509000000000000" pitchFamily="65" charset="-120"/>
              <a:ea typeface="標楷體" panose="03000509000000000000" pitchFamily="65" charset="-120"/>
            </a:endParaRPr>
          </a:p>
        </p:txBody>
      </p:sp>
      <p:pic>
        <p:nvPicPr>
          <p:cNvPr id="28" name="圖片 27">
            <a:extLst>
              <a:ext uri="{FF2B5EF4-FFF2-40B4-BE49-F238E27FC236}">
                <a16:creationId xmlns:a16="http://schemas.microsoft.com/office/drawing/2014/main" id="{1002CAEC-9F5A-4367-8521-FE6BFC144C0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 name="投影片編號版面配置區 2">
            <a:extLst>
              <a:ext uri="{FF2B5EF4-FFF2-40B4-BE49-F238E27FC236}">
                <a16:creationId xmlns:a16="http://schemas.microsoft.com/office/drawing/2014/main" id="{E8C8724D-7B08-4592-92D8-794A37B4C1E5}"/>
              </a:ext>
            </a:extLst>
          </p:cNvPr>
          <p:cNvSpPr>
            <a:spLocks noGrp="1"/>
          </p:cNvSpPr>
          <p:nvPr>
            <p:ph type="sldNum" sz="quarter" idx="12"/>
          </p:nvPr>
        </p:nvSpPr>
        <p:spPr/>
        <p:txBody>
          <a:bodyPr/>
          <a:lstStyle/>
          <a:p>
            <a:fld id="{ABC027CB-4B16-4B21-A276-8705E54D5316}" type="slidenum">
              <a:rPr lang="zh-CN" altLang="en-US" smtClean="0"/>
              <a:pPr/>
              <a:t>15</a:t>
            </a:fld>
            <a:endParaRPr lang="zh-CN" altLang="en-US"/>
          </a:p>
        </p:txBody>
      </p:sp>
    </p:spTree>
    <p:extLst>
      <p:ext uri="{BB962C8B-B14F-4D97-AF65-F5344CB8AC3E}">
        <p14:creationId xmlns:p14="http://schemas.microsoft.com/office/powerpoint/2010/main" val="286713288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382755" y="548842"/>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382755" y="146251"/>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886763" y="656934"/>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1302935" y="1068712"/>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602718" y="968015"/>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760854" y="246959"/>
            <a:ext cx="4534927"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eaLnBrk="1" hangingPunct="1"/>
            <a:endParaRPr lang="zh-TW" altLang="en-US" sz="4000" b="1" dirty="0">
              <a:solidFill>
                <a:srgbClr val="003366"/>
              </a:solidFill>
              <a:latin typeface="Microsoft YaHei" panose="020B0503020204020204" pitchFamily="34" charset="-122"/>
              <a:ea typeface="Microsoft YaHei" panose="020B0503020204020204" pitchFamily="34" charset="-122"/>
              <a:cs typeface="Times New Roman" pitchFamily="18" charset="0"/>
            </a:endParaRPr>
          </a:p>
        </p:txBody>
      </p:sp>
      <p:grpSp>
        <p:nvGrpSpPr>
          <p:cNvPr id="14" name="群組 9">
            <a:extLst>
              <a:ext uri="{FF2B5EF4-FFF2-40B4-BE49-F238E27FC236}">
                <a16:creationId xmlns:a16="http://schemas.microsoft.com/office/drawing/2014/main" id="{1443DA62-52B3-4899-9F1B-D5FFA2F69C66}"/>
              </a:ext>
            </a:extLst>
          </p:cNvPr>
          <p:cNvGrpSpPr>
            <a:grpSpLocks/>
          </p:cNvGrpSpPr>
          <p:nvPr/>
        </p:nvGrpSpPr>
        <p:grpSpPr bwMode="auto">
          <a:xfrm>
            <a:off x="2830636" y="3015651"/>
            <a:ext cx="1895475" cy="2097087"/>
            <a:chOff x="0" y="0"/>
            <a:chExt cx="18954" cy="20979"/>
          </a:xfrm>
        </p:grpSpPr>
        <p:sp>
          <p:nvSpPr>
            <p:cNvPr id="15" name="矩形圖說文字 10">
              <a:extLst>
                <a:ext uri="{FF2B5EF4-FFF2-40B4-BE49-F238E27FC236}">
                  <a16:creationId xmlns:a16="http://schemas.microsoft.com/office/drawing/2014/main" id="{0EE1DA56-9245-47A5-A1D0-9F3B92FAE7DD}"/>
                </a:ext>
              </a:extLst>
            </p:cNvPr>
            <p:cNvSpPr>
              <a:spLocks noChangeArrowheads="1"/>
            </p:cNvSpPr>
            <p:nvPr/>
          </p:nvSpPr>
          <p:spPr bwMode="auto">
            <a:xfrm>
              <a:off x="0" y="0"/>
              <a:ext cx="18954" cy="12387"/>
            </a:xfrm>
            <a:prstGeom prst="wedgeRectCallout">
              <a:avLst>
                <a:gd name="adj1" fmla="val -20833"/>
                <a:gd name="adj2" fmla="val 62500"/>
              </a:avLst>
            </a:prstGeom>
            <a:solidFill>
              <a:srgbClr val="FFFF99"/>
            </a:solidFill>
            <a:ln w="12700" cap="flat" cmpd="sng" algn="ctr">
              <a:solidFill>
                <a:srgbClr val="FF0000"/>
              </a:solidFill>
              <a:prstDash val="solid"/>
              <a:miter lim="800000"/>
              <a:headEnd/>
              <a:tailEnd/>
            </a:ln>
            <a:effectLst/>
          </p:spPr>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defTabSz="914400" eaLnBrk="1" hangingPunct="1">
                <a:spcBef>
                  <a:spcPct val="50000"/>
                </a:spcBef>
                <a:buNone/>
                <a:defRPr/>
              </a:pPr>
              <a:r>
                <a:rPr lang="zh-TW" altLang="en-US" sz="1200" b="1" kern="0" dirty="0">
                  <a:solidFill>
                    <a:srgbClr val="FF0000"/>
                  </a:solidFill>
                  <a:latin typeface="標楷體" pitchFamily="65" charset="-120"/>
                  <a:ea typeface="標楷體" pitchFamily="65" charset="-120"/>
                </a:rPr>
                <a:t>志願序三：財經法律學系</a:t>
              </a:r>
            </a:p>
          </p:txBody>
        </p:sp>
        <p:sp>
          <p:nvSpPr>
            <p:cNvPr id="17" name="文字方塊 13">
              <a:extLst>
                <a:ext uri="{FF2B5EF4-FFF2-40B4-BE49-F238E27FC236}">
                  <a16:creationId xmlns:a16="http://schemas.microsoft.com/office/drawing/2014/main" id="{0CF35874-8CBA-460C-9FC9-C38477DEBA84}"/>
                </a:ext>
              </a:extLst>
            </p:cNvPr>
            <p:cNvSpPr txBox="1">
              <a:spLocks noChangeArrowheads="1"/>
            </p:cNvSpPr>
            <p:nvPr/>
          </p:nvSpPr>
          <p:spPr bwMode="auto">
            <a:xfrm>
              <a:off x="2676"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a:spcBef>
                  <a:spcPts val="500"/>
                </a:spcBef>
                <a:spcAft>
                  <a:spcPts val="500"/>
                </a:spcAft>
                <a:defRPr/>
              </a:pPr>
              <a:r>
                <a:rPr kumimoji="1" lang="zh-TW" altLang="en-US"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丙</a:t>
              </a:r>
              <a:endParaRPr kumimoji="1" lang="zh-TW" altLang="zh-TW"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grpSp>
        <p:nvGrpSpPr>
          <p:cNvPr id="18" name="群組 16">
            <a:extLst>
              <a:ext uri="{FF2B5EF4-FFF2-40B4-BE49-F238E27FC236}">
                <a16:creationId xmlns:a16="http://schemas.microsoft.com/office/drawing/2014/main" id="{ED746A3A-21A3-4C7F-88E7-C1F94704BC4A}"/>
              </a:ext>
            </a:extLst>
          </p:cNvPr>
          <p:cNvGrpSpPr>
            <a:grpSpLocks/>
          </p:cNvGrpSpPr>
          <p:nvPr/>
        </p:nvGrpSpPr>
        <p:grpSpPr bwMode="auto">
          <a:xfrm>
            <a:off x="5174519" y="3015651"/>
            <a:ext cx="1895475" cy="2097087"/>
            <a:chOff x="0" y="0"/>
            <a:chExt cx="18954" cy="20979"/>
          </a:xfrm>
        </p:grpSpPr>
        <p:sp>
          <p:nvSpPr>
            <p:cNvPr id="19" name="矩形圖說文字 17">
              <a:extLst>
                <a:ext uri="{FF2B5EF4-FFF2-40B4-BE49-F238E27FC236}">
                  <a16:creationId xmlns:a16="http://schemas.microsoft.com/office/drawing/2014/main" id="{9A6A7DA2-739E-46EB-809A-3E11FB6D8870}"/>
                </a:ext>
              </a:extLst>
            </p:cNvPr>
            <p:cNvSpPr>
              <a:spLocks noChangeArrowheads="1"/>
            </p:cNvSpPr>
            <p:nvPr/>
          </p:nvSpPr>
          <p:spPr bwMode="auto">
            <a:xfrm>
              <a:off x="0" y="0"/>
              <a:ext cx="18954" cy="12387"/>
            </a:xfrm>
            <a:prstGeom prst="wedgeRectCallout">
              <a:avLst>
                <a:gd name="adj1" fmla="val -20833"/>
                <a:gd name="adj2" fmla="val 62500"/>
              </a:avLst>
            </a:prstGeom>
            <a:solidFill>
              <a:srgbClr val="FFFFFF">
                <a:lumMod val="85000"/>
              </a:srgbClr>
            </a:solidFill>
            <a:ln w="6350" cap="flat" cmpd="sng" algn="ctr">
              <a:solidFill>
                <a:srgbClr val="000000"/>
              </a:solidFill>
              <a:prstDash val="solid"/>
              <a:miter lim="800000"/>
              <a:headEnd/>
              <a:tailEnd/>
            </a:ln>
            <a:effectLst/>
          </p:spPr>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lgn="ctr" defTabSz="914400" eaLnBrk="1" hangingPunct="1">
                <a:spcBef>
                  <a:spcPct val="50000"/>
                </a:spcBef>
                <a:buNone/>
                <a:defRPr/>
              </a:pPr>
              <a:r>
                <a:rPr lang="zh-TW" altLang="en-US" sz="1200" b="1" kern="0" dirty="0">
                  <a:solidFill>
                    <a:srgbClr val="0000FF"/>
                  </a:solidFill>
                  <a:latin typeface="標楷體" pitchFamily="65" charset="-120"/>
                  <a:ea typeface="標楷體" pitchFamily="65" charset="-120"/>
                </a:rPr>
                <a:t>志願序一：財經法律學系</a:t>
              </a:r>
            </a:p>
            <a:p>
              <a:pPr algn="ct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志願序二：犯罪防治學系</a:t>
              </a:r>
            </a:p>
            <a:p>
              <a:pPr algn="ct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志願序三：外國語文學系</a:t>
              </a:r>
              <a:endParaRPr lang="en-US" altLang="zh-TW" sz="1200" kern="0" dirty="0">
                <a:solidFill>
                  <a:srgbClr val="000000"/>
                </a:solidFill>
                <a:latin typeface="標楷體" pitchFamily="65" charset="-120"/>
                <a:ea typeface="標楷體" pitchFamily="65" charset="-120"/>
              </a:endParaRPr>
            </a:p>
            <a:p>
              <a:pPr algn="ct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志願序四：企業管理學系</a:t>
              </a:r>
            </a:p>
          </p:txBody>
        </p:sp>
        <p:sp>
          <p:nvSpPr>
            <p:cNvPr id="20" name="文字方塊 28">
              <a:extLst>
                <a:ext uri="{FF2B5EF4-FFF2-40B4-BE49-F238E27FC236}">
                  <a16:creationId xmlns:a16="http://schemas.microsoft.com/office/drawing/2014/main" id="{248A9E81-BB43-4A55-95C5-5641ADB3F8CF}"/>
                </a:ext>
              </a:extLst>
            </p:cNvPr>
            <p:cNvSpPr txBox="1">
              <a:spLocks noChangeArrowheads="1"/>
            </p:cNvSpPr>
            <p:nvPr/>
          </p:nvSpPr>
          <p:spPr bwMode="auto">
            <a:xfrm>
              <a:off x="2402" y="15128"/>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a:spcBef>
                  <a:spcPts val="500"/>
                </a:spcBef>
                <a:spcAft>
                  <a:spcPts val="500"/>
                </a:spcAft>
                <a:defRPr/>
              </a:pPr>
              <a:r>
                <a:rPr kumimoji="1" lang="zh-TW" altLang="en-US"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丁</a:t>
              </a:r>
              <a:endParaRPr kumimoji="1" lang="zh-TW" altLang="zh-TW"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grpSp>
        <p:nvGrpSpPr>
          <p:cNvPr id="24" name="群組 29">
            <a:extLst>
              <a:ext uri="{FF2B5EF4-FFF2-40B4-BE49-F238E27FC236}">
                <a16:creationId xmlns:a16="http://schemas.microsoft.com/office/drawing/2014/main" id="{8CCBFA4C-3FC3-4622-9F91-958D30B6D6FC}"/>
              </a:ext>
            </a:extLst>
          </p:cNvPr>
          <p:cNvGrpSpPr>
            <a:grpSpLocks/>
          </p:cNvGrpSpPr>
          <p:nvPr/>
        </p:nvGrpSpPr>
        <p:grpSpPr bwMode="auto">
          <a:xfrm>
            <a:off x="7534399" y="3015650"/>
            <a:ext cx="1895475" cy="2087562"/>
            <a:chOff x="0" y="0"/>
            <a:chExt cx="18954" cy="20892"/>
          </a:xfrm>
        </p:grpSpPr>
        <p:sp>
          <p:nvSpPr>
            <p:cNvPr id="25" name="矩形圖說文字 34">
              <a:extLst>
                <a:ext uri="{FF2B5EF4-FFF2-40B4-BE49-F238E27FC236}">
                  <a16:creationId xmlns:a16="http://schemas.microsoft.com/office/drawing/2014/main" id="{632807EB-E09F-4B06-834B-44231DD56BF7}"/>
                </a:ext>
              </a:extLst>
            </p:cNvPr>
            <p:cNvSpPr>
              <a:spLocks noChangeArrowheads="1"/>
            </p:cNvSpPr>
            <p:nvPr/>
          </p:nvSpPr>
          <p:spPr bwMode="auto">
            <a:xfrm>
              <a:off x="0" y="0"/>
              <a:ext cx="18954" cy="12376"/>
            </a:xfrm>
            <a:prstGeom prst="wedgeRectCallout">
              <a:avLst>
                <a:gd name="adj1" fmla="val -20833"/>
                <a:gd name="adj2" fmla="val 62500"/>
              </a:avLst>
            </a:prstGeom>
            <a:solidFill>
              <a:srgbClr val="FFFFFF">
                <a:lumMod val="85000"/>
              </a:srgbClr>
            </a:solidFill>
            <a:ln w="6350" cap="flat" cmpd="sng" algn="ctr">
              <a:solidFill>
                <a:srgbClr val="000000"/>
              </a:solidFill>
              <a:prstDash val="solid"/>
              <a:miter lim="800000"/>
              <a:headEnd/>
              <a:tailEnd/>
            </a:ln>
            <a:effectLst/>
          </p:spPr>
          <p:txBody>
            <a:bodyPr anchor="ctr"/>
            <a:lstStyle>
              <a:lvl1pPr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志願序一：外國語文學系</a:t>
              </a:r>
            </a:p>
            <a:p>
              <a:pPr defTabSz="914400" eaLnBrk="1" hangingPunct="1">
                <a:spcBef>
                  <a:spcPct val="50000"/>
                </a:spcBef>
                <a:buNone/>
                <a:defRPr/>
              </a:pPr>
              <a:r>
                <a:rPr lang="zh-TW" altLang="en-US" sz="1200" b="1" kern="0" dirty="0">
                  <a:solidFill>
                    <a:srgbClr val="0000FF"/>
                  </a:solidFill>
                  <a:latin typeface="標楷體" pitchFamily="65" charset="-120"/>
                  <a:ea typeface="標楷體" pitchFamily="65" charset="-120"/>
                </a:rPr>
                <a:t>志願序二：財經法律學系</a:t>
              </a:r>
            </a:p>
            <a:p>
              <a:pPr defTabSz="914400" eaLnBrk="1" hangingPunct="1">
                <a:spcBef>
                  <a:spcPct val="50000"/>
                </a:spcBef>
                <a:buNone/>
                <a:defRPr/>
              </a:pPr>
              <a:r>
                <a:rPr lang="zh-TW" altLang="en-US" sz="1200" kern="0" dirty="0">
                  <a:solidFill>
                    <a:srgbClr val="000000"/>
                  </a:solidFill>
                  <a:latin typeface="標楷體" pitchFamily="65" charset="-120"/>
                  <a:ea typeface="標楷體" pitchFamily="65" charset="-120"/>
                </a:rPr>
                <a:t>志願序三：犯罪防治學系</a:t>
              </a:r>
            </a:p>
          </p:txBody>
        </p:sp>
        <p:sp>
          <p:nvSpPr>
            <p:cNvPr id="26" name="文字方塊 37">
              <a:extLst>
                <a:ext uri="{FF2B5EF4-FFF2-40B4-BE49-F238E27FC236}">
                  <a16:creationId xmlns:a16="http://schemas.microsoft.com/office/drawing/2014/main" id="{66EC0330-F05A-4BCD-986F-D033CE368C63}"/>
                </a:ext>
              </a:extLst>
            </p:cNvPr>
            <p:cNvSpPr txBox="1">
              <a:spLocks noChangeArrowheads="1"/>
            </p:cNvSpPr>
            <p:nvPr/>
          </p:nvSpPr>
          <p:spPr bwMode="auto">
            <a:xfrm>
              <a:off x="2393" y="15041"/>
              <a:ext cx="5950" cy="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a:spcBef>
                  <a:spcPts val="500"/>
                </a:spcBef>
                <a:spcAft>
                  <a:spcPts val="500"/>
                </a:spcAft>
                <a:defRPr/>
              </a:pPr>
              <a:r>
                <a:rPr kumimoji="1" lang="zh-TW" altLang="en-US"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戊</a:t>
              </a:r>
              <a:endParaRPr kumimoji="1" lang="zh-TW" altLang="zh-TW" sz="3200" b="1" kern="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sp>
        <p:nvSpPr>
          <p:cNvPr id="27" name="矩形 26">
            <a:extLst>
              <a:ext uri="{FF2B5EF4-FFF2-40B4-BE49-F238E27FC236}">
                <a16:creationId xmlns:a16="http://schemas.microsoft.com/office/drawing/2014/main" id="{F5494ACB-C305-48A0-8D82-9E7FD89B2DFB}"/>
              </a:ext>
            </a:extLst>
          </p:cNvPr>
          <p:cNvSpPr/>
          <p:nvPr/>
        </p:nvSpPr>
        <p:spPr>
          <a:xfrm>
            <a:off x="7666160" y="6043294"/>
            <a:ext cx="1690688" cy="576263"/>
          </a:xfrm>
          <a:prstGeom prst="rect">
            <a:avLst/>
          </a:prstGeom>
          <a:solidFill>
            <a:schemeClr val="bg2">
              <a:lumMod val="90000"/>
            </a:schemeClr>
          </a:solidFill>
          <a:ln w="6350" cap="flat" cmpd="sng" algn="ctr">
            <a:solidFill>
              <a:srgbClr val="D9D9D9">
                <a:lumMod val="25000"/>
              </a:srgbClr>
            </a:solidFill>
            <a:prstDash val="solid"/>
            <a:miter lim="800000"/>
          </a:ln>
          <a:effectLst/>
        </p:spPr>
        <p:txBody>
          <a:bodyPr anchor="ctr"/>
          <a:lstStyle/>
          <a:p>
            <a:pPr algn="ctr" defTabSz="914400">
              <a:defRPr/>
            </a:pPr>
            <a:r>
              <a:rPr lang="zh-TW" altLang="en-US" b="1" kern="0" dirty="0">
                <a:solidFill>
                  <a:srgbClr val="000000"/>
                </a:solidFill>
                <a:latin typeface="微軟正黑體" panose="020B0604030504040204" pitchFamily="34" charset="-120"/>
                <a:ea typeface="微軟正黑體" panose="020B0604030504040204" pitchFamily="34" charset="-120"/>
              </a:rPr>
              <a:t>未錄取</a:t>
            </a:r>
          </a:p>
        </p:txBody>
      </p:sp>
      <p:sp>
        <p:nvSpPr>
          <p:cNvPr id="28" name="矩形 27">
            <a:extLst>
              <a:ext uri="{FF2B5EF4-FFF2-40B4-BE49-F238E27FC236}">
                <a16:creationId xmlns:a16="http://schemas.microsoft.com/office/drawing/2014/main" id="{F918545A-7793-4829-8FBC-11F6D7437F63}"/>
              </a:ext>
            </a:extLst>
          </p:cNvPr>
          <p:cNvSpPr/>
          <p:nvPr/>
        </p:nvSpPr>
        <p:spPr>
          <a:xfrm>
            <a:off x="5324355" y="6052087"/>
            <a:ext cx="1690687" cy="576263"/>
          </a:xfrm>
          <a:prstGeom prst="rect">
            <a:avLst/>
          </a:prstGeom>
          <a:solidFill>
            <a:srgbClr val="CCFFCC"/>
          </a:solidFill>
          <a:ln w="6350" cap="flat" cmpd="sng" algn="ctr">
            <a:solidFill>
              <a:srgbClr val="92D050"/>
            </a:solidFill>
            <a:prstDash val="solid"/>
            <a:miter lim="800000"/>
          </a:ln>
          <a:effectLst/>
        </p:spPr>
        <p:txBody>
          <a:bodyPr anchor="ctr"/>
          <a:lstStyle/>
          <a:p>
            <a:pPr algn="ctr" defTabSz="914400">
              <a:defRPr/>
            </a:pPr>
            <a:r>
              <a:rPr lang="zh-TW" altLang="en-US" b="1" kern="0" dirty="0">
                <a:solidFill>
                  <a:srgbClr val="000000"/>
                </a:solidFill>
                <a:latin typeface="微軟正黑體" panose="020B0604030504040204" pitchFamily="34" charset="-120"/>
                <a:ea typeface="微軟正黑體" panose="020B0604030504040204" pitchFamily="34" charset="-120"/>
              </a:rPr>
              <a:t>進行下一個</a:t>
            </a:r>
            <a:endParaRPr lang="en-US" altLang="zh-TW" b="1" kern="0" dirty="0">
              <a:solidFill>
                <a:srgbClr val="000000"/>
              </a:solidFill>
              <a:latin typeface="微軟正黑體" panose="020B0604030504040204" pitchFamily="34" charset="-120"/>
              <a:ea typeface="微軟正黑體" panose="020B0604030504040204" pitchFamily="34" charset="-120"/>
            </a:endParaRPr>
          </a:p>
          <a:p>
            <a:pPr algn="ctr" defTabSz="914400">
              <a:defRPr/>
            </a:pPr>
            <a:r>
              <a:rPr lang="zh-TW" altLang="en-US" b="1" kern="0" dirty="0">
                <a:solidFill>
                  <a:srgbClr val="000000"/>
                </a:solidFill>
                <a:latin typeface="微軟正黑體" panose="020B0604030504040204" pitchFamily="34" charset="-120"/>
                <a:ea typeface="微軟正黑體" panose="020B0604030504040204" pitchFamily="34" charset="-120"/>
              </a:rPr>
              <a:t>志願校系比序</a:t>
            </a:r>
          </a:p>
        </p:txBody>
      </p:sp>
      <p:sp>
        <p:nvSpPr>
          <p:cNvPr id="29" name="Rectangle 1">
            <a:extLst>
              <a:ext uri="{FF2B5EF4-FFF2-40B4-BE49-F238E27FC236}">
                <a16:creationId xmlns:a16="http://schemas.microsoft.com/office/drawing/2014/main" id="{755E3205-A1A9-4666-A54C-17CB72A6AD6C}"/>
              </a:ext>
            </a:extLst>
          </p:cNvPr>
          <p:cNvSpPr>
            <a:spLocks noChangeArrowheads="1"/>
          </p:cNvSpPr>
          <p:nvPr/>
        </p:nvSpPr>
        <p:spPr bwMode="auto">
          <a:xfrm>
            <a:off x="2214557" y="1249537"/>
            <a:ext cx="7943489" cy="1708160"/>
          </a:xfrm>
          <a:prstGeom prst="rect">
            <a:avLst/>
          </a:prstGeom>
          <a:noFill/>
          <a:ln>
            <a:noFill/>
          </a:ln>
        </p:spPr>
        <p:txBody>
          <a:bodyPr wrap="squar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a:spcBef>
                <a:spcPct val="50000"/>
              </a:spcBef>
              <a:buFont typeface="Wingdings" panose="05000000000000000000" pitchFamily="2" charset="2"/>
              <a:buNone/>
            </a:pPr>
            <a:r>
              <a:rPr kumimoji="1" lang="zh-TW" altLang="zh-TW" sz="2000" b="1"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步驟二：</a:t>
            </a:r>
          </a:p>
          <a:p>
            <a:pPr algn="just">
              <a:spcBef>
                <a:spcPts val="600"/>
              </a:spcBef>
            </a:pPr>
            <a:r>
              <a:rPr kumimoji="1" lang="zh-TW" altLang="en-US" sz="20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考生丙在比序後成績勝過考生丁、戊</a:t>
            </a:r>
            <a:r>
              <a:rPr kumimoji="1" lang="zh-TW" altLang="en-US" sz="200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考生丙獲得錄取</a:t>
            </a:r>
            <a:r>
              <a:rPr kumimoji="1" lang="zh-TW" altLang="en-US" sz="200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，考生丁、戊則往下一個可分發的志願校系進行比序分發或是未錄取。</a:t>
            </a:r>
            <a:endParaRPr kumimoji="1" lang="en-US" altLang="zh-TW" sz="200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just">
              <a:buFont typeface="Wingdings" panose="05000000000000000000" pitchFamily="2" charset="2"/>
              <a:buNone/>
            </a:pPr>
            <a:r>
              <a:rPr kumimoji="1" lang="zh-TW" altLang="en-US" sz="200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將每個進入第二輪分發比序的考生都進行分發比序後，即得出第二輪分發之結果。</a:t>
            </a:r>
            <a:endParaRPr kumimoji="1" lang="en-US" altLang="zh-TW" sz="2000" dirty="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33" name="矩形 32">
            <a:extLst>
              <a:ext uri="{FF2B5EF4-FFF2-40B4-BE49-F238E27FC236}">
                <a16:creationId xmlns:a16="http://schemas.microsoft.com/office/drawing/2014/main" id="{C6185DD1-F0DB-4BE1-ABB1-0744B924A45A}"/>
              </a:ext>
            </a:extLst>
          </p:cNvPr>
          <p:cNvSpPr/>
          <p:nvPr/>
        </p:nvSpPr>
        <p:spPr>
          <a:xfrm>
            <a:off x="3098247" y="6043293"/>
            <a:ext cx="1152525" cy="576000"/>
          </a:xfrm>
          <a:prstGeom prst="rect">
            <a:avLst/>
          </a:prstGeom>
          <a:gradFill rotWithShape="1">
            <a:gsLst>
              <a:gs pos="0">
                <a:srgbClr val="C4341A">
                  <a:lumMod val="110000"/>
                  <a:satMod val="105000"/>
                  <a:tint val="67000"/>
                </a:srgbClr>
              </a:gs>
              <a:gs pos="50000">
                <a:srgbClr val="C4341A">
                  <a:lumMod val="105000"/>
                  <a:satMod val="103000"/>
                  <a:tint val="73000"/>
                </a:srgbClr>
              </a:gs>
              <a:gs pos="100000">
                <a:srgbClr val="C4341A">
                  <a:lumMod val="105000"/>
                  <a:satMod val="109000"/>
                  <a:tint val="81000"/>
                </a:srgbClr>
              </a:gs>
            </a:gsLst>
            <a:lin ang="5400000" scaled="0"/>
          </a:gradFill>
          <a:ln w="6350" cap="flat" cmpd="sng" algn="ctr">
            <a:solidFill>
              <a:srgbClr val="C4341A"/>
            </a:solidFill>
            <a:prstDash val="solid"/>
            <a:miter lim="800000"/>
          </a:ln>
          <a:effectLst/>
        </p:spPr>
        <p:txBody>
          <a:bodyPr anchor="ctr"/>
          <a:lstStyle/>
          <a:p>
            <a:pPr algn="ctr" defTabSz="914400">
              <a:defRPr/>
            </a:pPr>
            <a:r>
              <a:rPr lang="zh-TW" altLang="en-US" sz="2400" b="1" kern="0" dirty="0">
                <a:solidFill>
                  <a:srgbClr val="000000"/>
                </a:solidFill>
                <a:latin typeface="微軟正黑體" panose="020B0604030504040204" pitchFamily="34" charset="-120"/>
                <a:ea typeface="微軟正黑體" panose="020B0604030504040204" pitchFamily="34" charset="-120"/>
              </a:rPr>
              <a:t>錄取</a:t>
            </a:r>
          </a:p>
        </p:txBody>
      </p:sp>
      <p:pic>
        <p:nvPicPr>
          <p:cNvPr id="34" name="圖片 33">
            <a:extLst>
              <a:ext uri="{FF2B5EF4-FFF2-40B4-BE49-F238E27FC236}">
                <a16:creationId xmlns:a16="http://schemas.microsoft.com/office/drawing/2014/main" id="{87208F97-29AE-4DA8-89FB-3CAFE162BB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6668" y="4383212"/>
            <a:ext cx="662189" cy="1440000"/>
          </a:xfrm>
          <a:prstGeom prst="rect">
            <a:avLst/>
          </a:prstGeom>
        </p:spPr>
      </p:pic>
      <p:pic>
        <p:nvPicPr>
          <p:cNvPr id="35" name="圖片 34">
            <a:extLst>
              <a:ext uri="{FF2B5EF4-FFF2-40B4-BE49-F238E27FC236}">
                <a16:creationId xmlns:a16="http://schemas.microsoft.com/office/drawing/2014/main" id="{180908AC-9400-41E5-B932-745B217DA7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58544" y="4383212"/>
            <a:ext cx="627938" cy="1440000"/>
          </a:xfrm>
          <a:prstGeom prst="rect">
            <a:avLst/>
          </a:prstGeom>
        </p:spPr>
      </p:pic>
      <p:pic>
        <p:nvPicPr>
          <p:cNvPr id="40" name="圖片 39">
            <a:extLst>
              <a:ext uri="{FF2B5EF4-FFF2-40B4-BE49-F238E27FC236}">
                <a16:creationId xmlns:a16="http://schemas.microsoft.com/office/drawing/2014/main" id="{DD9C1CD1-D46F-44B8-B772-1D06FD6283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09753" y="4383212"/>
            <a:ext cx="606823" cy="1440000"/>
          </a:xfrm>
          <a:prstGeom prst="rect">
            <a:avLst/>
          </a:prstGeom>
        </p:spPr>
      </p:pic>
      <p:sp>
        <p:nvSpPr>
          <p:cNvPr id="41" name="文字方塊 40">
            <a:extLst>
              <a:ext uri="{FF2B5EF4-FFF2-40B4-BE49-F238E27FC236}">
                <a16:creationId xmlns:a16="http://schemas.microsoft.com/office/drawing/2014/main" id="{2BEE34A0-EAA0-4F74-9784-CF9128C0B60C}"/>
              </a:ext>
            </a:extLst>
          </p:cNvPr>
          <p:cNvSpPr txBox="1"/>
          <p:nvPr/>
        </p:nvSpPr>
        <p:spPr>
          <a:xfrm>
            <a:off x="7118466" y="6171115"/>
            <a:ext cx="415498" cy="369332"/>
          </a:xfrm>
          <a:prstGeom prst="rect">
            <a:avLst/>
          </a:prstGeom>
          <a:noFill/>
        </p:spPr>
        <p:txBody>
          <a:bodyPr wrap="none" rtlCol="0">
            <a:spAutoFit/>
          </a:bodyPr>
          <a:lstStyle/>
          <a:p>
            <a:r>
              <a:rPr lang="zh-TW" altLang="en-US" dirty="0">
                <a:solidFill>
                  <a:srgbClr val="000000"/>
                </a:solidFill>
                <a:latin typeface="Arial"/>
                <a:ea typeface="微軟正黑體"/>
              </a:rPr>
              <a:t>或</a:t>
            </a:r>
          </a:p>
        </p:txBody>
      </p:sp>
      <p:pic>
        <p:nvPicPr>
          <p:cNvPr id="30" name="圖片 29">
            <a:extLst>
              <a:ext uri="{FF2B5EF4-FFF2-40B4-BE49-F238E27FC236}">
                <a16:creationId xmlns:a16="http://schemas.microsoft.com/office/drawing/2014/main" id="{4D42241A-F1E6-4D38-A654-2F778E16791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1" name="Rectangle 1">
            <a:extLst>
              <a:ext uri="{FF2B5EF4-FFF2-40B4-BE49-F238E27FC236}">
                <a16:creationId xmlns:a16="http://schemas.microsoft.com/office/drawing/2014/main" id="{B18795A7-8A4B-4682-9B8C-80B3562B3AEA}"/>
              </a:ext>
            </a:extLst>
          </p:cNvPr>
          <p:cNvSpPr>
            <a:spLocks noChangeArrowheads="1"/>
          </p:cNvSpPr>
          <p:nvPr/>
        </p:nvSpPr>
        <p:spPr bwMode="auto">
          <a:xfrm>
            <a:off x="3599346" y="521468"/>
            <a:ext cx="4680000" cy="460375"/>
          </a:xfrm>
          <a:prstGeom prst="rect">
            <a:avLst/>
          </a:prstGeom>
          <a:solidFill>
            <a:srgbClr val="F15232"/>
          </a:solidFill>
          <a:ln>
            <a:noFill/>
          </a:ln>
          <a:effectLst/>
        </p:spPr>
        <p:txBody>
          <a:bodyPr anchor="ctr">
            <a:spAutoFit/>
          </a:bodyPr>
          <a:lstStyle/>
          <a:p>
            <a:pPr algn="ctr" defTabSz="914400">
              <a:defRPr/>
            </a:pPr>
            <a:r>
              <a:rPr lang="zh-TW" altLang="en-US" sz="2400" b="1" kern="0" dirty="0">
                <a:solidFill>
                  <a:srgbClr val="FFFFFF"/>
                </a:solidFill>
                <a:latin typeface="標楷體" panose="03000509000000000000" pitchFamily="65" charset="-120"/>
                <a:ea typeface="標楷體" panose="03000509000000000000" pitchFamily="65" charset="-120"/>
                <a:cs typeface="Times New Roman" pitchFamily="18" charset="0"/>
              </a:rPr>
              <a:t>第二輪分發比序</a:t>
            </a:r>
            <a:endParaRPr lang="zh-TW" altLang="en-US" sz="2400" b="1" kern="0" dirty="0">
              <a:solidFill>
                <a:srgbClr val="FFFFFF"/>
              </a:solidFill>
              <a:latin typeface="標楷體" panose="03000509000000000000" pitchFamily="65" charset="-120"/>
              <a:ea typeface="標楷體" panose="03000509000000000000" pitchFamily="65" charset="-120"/>
            </a:endParaRPr>
          </a:p>
        </p:txBody>
      </p:sp>
      <p:sp>
        <p:nvSpPr>
          <p:cNvPr id="3" name="投影片編號版面配置區 2">
            <a:extLst>
              <a:ext uri="{FF2B5EF4-FFF2-40B4-BE49-F238E27FC236}">
                <a16:creationId xmlns:a16="http://schemas.microsoft.com/office/drawing/2014/main" id="{20DCA4C0-A4A8-4800-BF60-D66ACCF46B8D}"/>
              </a:ext>
            </a:extLst>
          </p:cNvPr>
          <p:cNvSpPr>
            <a:spLocks noGrp="1"/>
          </p:cNvSpPr>
          <p:nvPr>
            <p:ph type="sldNum" sz="quarter" idx="12"/>
          </p:nvPr>
        </p:nvSpPr>
        <p:spPr/>
        <p:txBody>
          <a:bodyPr/>
          <a:lstStyle/>
          <a:p>
            <a:fld id="{ABC027CB-4B16-4B21-A276-8705E54D5316}" type="slidenum">
              <a:rPr lang="zh-CN" altLang="en-US" smtClean="0"/>
              <a:pPr/>
              <a:t>16</a:t>
            </a:fld>
            <a:endParaRPr lang="zh-CN" altLang="en-US"/>
          </a:p>
        </p:txBody>
      </p:sp>
    </p:spTree>
    <p:extLst>
      <p:ext uri="{BB962C8B-B14F-4D97-AF65-F5344CB8AC3E}">
        <p14:creationId xmlns:p14="http://schemas.microsoft.com/office/powerpoint/2010/main" val="258826062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054917" y="545758"/>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054917" y="143167"/>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558925" y="653850"/>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975097" y="1065628"/>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274880" y="964931"/>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2944817" y="427506"/>
            <a:ext cx="6489704"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eaLnBrk="1" hangingPunct="1"/>
            <a:r>
              <a:rPr lang="zh-TW" altLang="en-US" sz="3600" b="1">
                <a:solidFill>
                  <a:srgbClr val="003366"/>
                </a:solidFill>
                <a:latin typeface="Microsoft YaHei" panose="020B0503020204020204" pitchFamily="34" charset="-122"/>
                <a:ea typeface="Microsoft YaHei" panose="020B0503020204020204" pitchFamily="34" charset="-122"/>
                <a:cs typeface="Times New Roman" pitchFamily="18" charset="0"/>
              </a:rPr>
              <a:t>第</a:t>
            </a:r>
            <a:r>
              <a:rPr lang="en-US" altLang="zh-TW" sz="3600" b="1">
                <a:solidFill>
                  <a:srgbClr val="003366"/>
                </a:solidFill>
                <a:latin typeface="Microsoft YaHei" panose="020B0503020204020204" pitchFamily="34" charset="-122"/>
                <a:ea typeface="Microsoft YaHei" panose="020B0503020204020204" pitchFamily="34" charset="-122"/>
                <a:cs typeface="Times New Roman" pitchFamily="18" charset="0"/>
              </a:rPr>
              <a:t>1-7</a:t>
            </a:r>
            <a:r>
              <a:rPr lang="zh-TW" altLang="zh-TW" sz="3600" b="1">
                <a:solidFill>
                  <a:srgbClr val="003366"/>
                </a:solidFill>
                <a:latin typeface="Microsoft YaHei" panose="020B0503020204020204" pitchFamily="34" charset="-122"/>
                <a:ea typeface="Microsoft YaHei" panose="020B0503020204020204" pitchFamily="34" charset="-122"/>
                <a:cs typeface="Times New Roman" pitchFamily="18" charset="0"/>
              </a:rPr>
              <a:t>類學群</a:t>
            </a:r>
            <a:r>
              <a:rPr lang="zh-TW" altLang="en-US" sz="3600" b="1">
                <a:solidFill>
                  <a:srgbClr val="003366"/>
                </a:solidFill>
                <a:latin typeface="Microsoft YaHei" panose="020B0503020204020204" pitchFamily="34" charset="-122"/>
                <a:ea typeface="Microsoft YaHei" panose="020B0503020204020204" pitchFamily="34" charset="-122"/>
                <a:cs typeface="Times New Roman" pitchFamily="18" charset="0"/>
              </a:rPr>
              <a:t>分發比序及錄取</a:t>
            </a:r>
            <a:endPar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endParaRPr>
          </a:p>
        </p:txBody>
      </p:sp>
      <p:sp>
        <p:nvSpPr>
          <p:cNvPr id="13" name="Rectangle 1">
            <a:extLst>
              <a:ext uri="{FF2B5EF4-FFF2-40B4-BE49-F238E27FC236}">
                <a16:creationId xmlns:a16="http://schemas.microsoft.com/office/drawing/2014/main" id="{AC6C3399-CAE8-4B86-BC01-F7C7B2C2C7CE}"/>
              </a:ext>
            </a:extLst>
          </p:cNvPr>
          <p:cNvSpPr>
            <a:spLocks noChangeArrowheads="1"/>
          </p:cNvSpPr>
          <p:nvPr/>
        </p:nvSpPr>
        <p:spPr bwMode="auto">
          <a:xfrm>
            <a:off x="1767878" y="1292471"/>
            <a:ext cx="9345226" cy="5073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6000" anchor="ctr">
            <a:noAutofit/>
          </a:bodyPr>
          <a:lstStyle>
            <a:lvl1pPr marL="360363" indent="-360363"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spcBef>
                <a:spcPts val="600"/>
              </a:spcBef>
              <a:spcAft>
                <a:spcPts val="600"/>
              </a:spcAft>
              <a:buClr>
                <a:schemeClr val="accent2"/>
              </a:buClr>
              <a:buSzPct val="90000"/>
              <a:buFont typeface="Wingdings" pitchFamily="2" charset="2"/>
              <a:buChar char="n"/>
            </a:pPr>
            <a:r>
              <a:rPr kumimoji="0" lang="zh-TW" altLang="en-US" sz="2400" b="1" dirty="0">
                <a:solidFill>
                  <a:srgbClr val="000000"/>
                </a:solidFill>
                <a:latin typeface="微軟正黑體" pitchFamily="34" charset="-120"/>
                <a:ea typeface="微軟正黑體" pitchFamily="34" charset="-120"/>
                <a:cs typeface="Times New Roman" pitchFamily="18" charset="0"/>
              </a:rPr>
              <a:t>分發比序由本會進行，得採二輪分發作業。</a:t>
            </a:r>
            <a:br>
              <a:rPr kumimoji="0" lang="en-US" altLang="zh-TW" sz="1800" dirty="0">
                <a:solidFill>
                  <a:srgbClr val="000000"/>
                </a:solidFill>
                <a:latin typeface="微軟正黑體" pitchFamily="34" charset="-120"/>
                <a:ea typeface="微軟正黑體" pitchFamily="34" charset="-120"/>
                <a:cs typeface="Times New Roman" pitchFamily="18" charset="0"/>
              </a:rPr>
            </a:br>
            <a:r>
              <a:rPr kumimoji="0" lang="zh-TW" altLang="en-US" sz="1800" b="1" dirty="0">
                <a:solidFill>
                  <a:srgbClr val="000000"/>
                </a:solidFill>
                <a:latin typeface="微軟正黑體" pitchFamily="34" charset="-120"/>
                <a:ea typeface="微軟正黑體" pitchFamily="34" charset="-120"/>
                <a:cs typeface="Times New Roman" pitchFamily="18" charset="0"/>
              </a:rPr>
              <a:t>第一輪分發：</a:t>
            </a:r>
            <a:r>
              <a:rPr kumimoji="0" lang="zh-TW" altLang="zh-TW" sz="1800" dirty="0">
                <a:solidFill>
                  <a:srgbClr val="000000"/>
                </a:solidFill>
                <a:latin typeface="微軟正黑體" pitchFamily="34" charset="-120"/>
                <a:ea typeface="微軟正黑體" pitchFamily="34" charset="-120"/>
                <a:cs typeface="Times New Roman" pitchFamily="18" charset="0"/>
              </a:rPr>
              <a:t>各大學於第一至第三類學群</a:t>
            </a:r>
            <a:r>
              <a:rPr kumimoji="0" lang="zh-TW" altLang="en-US" sz="1800" dirty="0">
                <a:solidFill>
                  <a:srgbClr val="000000"/>
                </a:solidFill>
                <a:latin typeface="微軟正黑體" pitchFamily="34" charset="-120"/>
                <a:ea typeface="微軟正黑體" pitchFamily="34" charset="-120"/>
                <a:cs typeface="Times New Roman" pitchFamily="18" charset="0"/>
              </a:rPr>
              <a:t>錄取同一推薦學校學生以</a:t>
            </a:r>
            <a:r>
              <a:rPr kumimoji="0" lang="zh-TW" altLang="en-US" sz="1800" dirty="0">
                <a:solidFill>
                  <a:srgbClr val="FF0000"/>
                </a:solidFill>
                <a:latin typeface="微軟正黑體" pitchFamily="34" charset="-120"/>
                <a:ea typeface="微軟正黑體" pitchFamily="34" charset="-120"/>
                <a:cs typeface="Times New Roman" pitchFamily="18" charset="0"/>
              </a:rPr>
              <a:t>共 </a:t>
            </a:r>
            <a:r>
              <a:rPr kumimoji="0" lang="en-US" altLang="zh-TW" sz="1800" dirty="0">
                <a:solidFill>
                  <a:srgbClr val="FF0000"/>
                </a:solidFill>
                <a:latin typeface="微軟正黑體" pitchFamily="34" charset="-120"/>
                <a:ea typeface="微軟正黑體" pitchFamily="34" charset="-120"/>
                <a:cs typeface="Times New Roman" pitchFamily="18" charset="0"/>
              </a:rPr>
              <a:t>1 </a:t>
            </a:r>
            <a:r>
              <a:rPr kumimoji="0" lang="zh-TW" altLang="en-US" sz="1800" dirty="0">
                <a:solidFill>
                  <a:srgbClr val="FF0000"/>
                </a:solidFill>
                <a:latin typeface="微軟正黑體" pitchFamily="34" charset="-120"/>
                <a:ea typeface="微軟正黑體" pitchFamily="34" charset="-120"/>
                <a:cs typeface="Times New Roman" pitchFamily="18" charset="0"/>
              </a:rPr>
              <a:t>名</a:t>
            </a:r>
            <a:br>
              <a:rPr kumimoji="0" lang="en-US" altLang="zh-TW" sz="1800" dirty="0">
                <a:solidFill>
                  <a:srgbClr val="FF0000"/>
                </a:solidFill>
                <a:latin typeface="微軟正黑體" pitchFamily="34" charset="-120"/>
                <a:ea typeface="微軟正黑體" pitchFamily="34" charset="-120"/>
                <a:cs typeface="Times New Roman" pitchFamily="18" charset="0"/>
              </a:rPr>
            </a:br>
            <a:r>
              <a:rPr kumimoji="0" lang="zh-TW" altLang="en-US" sz="1800" dirty="0">
                <a:solidFill>
                  <a:srgbClr val="FF0000"/>
                </a:solidFill>
                <a:latin typeface="微軟正黑體" pitchFamily="34" charset="-120"/>
                <a:ea typeface="微軟正黑體" pitchFamily="34" charset="-120"/>
                <a:cs typeface="Times New Roman" pitchFamily="18" charset="0"/>
              </a:rPr>
              <a:t>                        為限；</a:t>
            </a:r>
            <a:r>
              <a:rPr kumimoji="0" lang="zh-TW" altLang="zh-TW" sz="1800" dirty="0">
                <a:solidFill>
                  <a:srgbClr val="000000"/>
                </a:solidFill>
                <a:latin typeface="微軟正黑體" pitchFamily="34" charset="-120"/>
                <a:ea typeface="微軟正黑體" pitchFamily="34" charset="-120"/>
                <a:cs typeface="Times New Roman" pitchFamily="18" charset="0"/>
              </a:rPr>
              <a:t>第四類學群、第五類學群、第六類學群、第七類學群</a:t>
            </a:r>
            <a:br>
              <a:rPr kumimoji="0" lang="en-US" altLang="zh-TW" sz="1800" dirty="0">
                <a:solidFill>
                  <a:srgbClr val="000000"/>
                </a:solidFill>
                <a:latin typeface="微軟正黑體" pitchFamily="34" charset="-120"/>
                <a:ea typeface="微軟正黑體" pitchFamily="34" charset="-120"/>
                <a:cs typeface="Times New Roman" pitchFamily="18" charset="0"/>
              </a:rPr>
            </a:br>
            <a:r>
              <a:rPr kumimoji="0" lang="zh-TW" altLang="en-US" sz="1800" dirty="0">
                <a:solidFill>
                  <a:srgbClr val="000000"/>
                </a:solidFill>
                <a:latin typeface="微軟正黑體" pitchFamily="34" charset="-120"/>
                <a:ea typeface="微軟正黑體" pitchFamily="34" charset="-120"/>
                <a:cs typeface="Times New Roman" pitchFamily="18" charset="0"/>
              </a:rPr>
              <a:t>                        </a:t>
            </a:r>
            <a:r>
              <a:rPr kumimoji="0" lang="zh-TW" altLang="zh-TW" sz="1800" dirty="0">
                <a:solidFill>
                  <a:srgbClr val="FF0000"/>
                </a:solidFill>
                <a:latin typeface="微軟正黑體" pitchFamily="34" charset="-120"/>
                <a:ea typeface="微軟正黑體" pitchFamily="34" charset="-120"/>
                <a:cs typeface="Times New Roman" pitchFamily="18" charset="0"/>
              </a:rPr>
              <a:t>分別錄取同一推薦學校學生各以</a:t>
            </a:r>
            <a:r>
              <a:rPr kumimoji="0" lang="en-US" altLang="zh-TW" sz="1800" dirty="0">
                <a:solidFill>
                  <a:srgbClr val="FF0000"/>
                </a:solidFill>
                <a:latin typeface="微軟正黑體" pitchFamily="34" charset="-120"/>
                <a:ea typeface="微軟正黑體" pitchFamily="34" charset="-120"/>
                <a:cs typeface="Times New Roman" pitchFamily="18" charset="0"/>
              </a:rPr>
              <a:t>1</a:t>
            </a:r>
            <a:r>
              <a:rPr kumimoji="0" lang="zh-TW" altLang="zh-TW" sz="1800" dirty="0">
                <a:solidFill>
                  <a:srgbClr val="FF0000"/>
                </a:solidFill>
                <a:latin typeface="微軟正黑體" pitchFamily="34" charset="-120"/>
                <a:ea typeface="微軟正黑體" pitchFamily="34" charset="-120"/>
                <a:cs typeface="Times New Roman" pitchFamily="18" charset="0"/>
              </a:rPr>
              <a:t>名為限</a:t>
            </a:r>
            <a:r>
              <a:rPr kumimoji="0" lang="zh-TW" altLang="zh-TW" sz="1800" dirty="0">
                <a:solidFill>
                  <a:srgbClr val="000000"/>
                </a:solidFill>
                <a:latin typeface="微軟正黑體" pitchFamily="34" charset="-120"/>
                <a:ea typeface="微軟正黑體" pitchFamily="34" charset="-120"/>
                <a:cs typeface="Times New Roman" pitchFamily="18" charset="0"/>
              </a:rPr>
              <a:t>。</a:t>
            </a:r>
            <a:br>
              <a:rPr kumimoji="0" lang="en-US" altLang="zh-TW" sz="1800" dirty="0">
                <a:solidFill>
                  <a:srgbClr val="000000"/>
                </a:solidFill>
                <a:latin typeface="微軟正黑體" pitchFamily="34" charset="-120"/>
                <a:ea typeface="微軟正黑體" pitchFamily="34" charset="-120"/>
                <a:cs typeface="Times New Roman" pitchFamily="18" charset="0"/>
              </a:rPr>
            </a:br>
            <a:r>
              <a:rPr kumimoji="0" lang="zh-TW" altLang="en-US" sz="1800" b="1" dirty="0">
                <a:solidFill>
                  <a:srgbClr val="000000"/>
                </a:solidFill>
                <a:latin typeface="微軟正黑體" pitchFamily="34" charset="-120"/>
                <a:ea typeface="微軟正黑體" pitchFamily="34" charset="-120"/>
                <a:cs typeface="Times New Roman" pitchFamily="18" charset="0"/>
              </a:rPr>
              <a:t>第二輪分發：</a:t>
            </a:r>
            <a:r>
              <a:rPr kumimoji="0" lang="zh-TW" altLang="zh-TW" sz="1800" dirty="0">
                <a:solidFill>
                  <a:srgbClr val="000000"/>
                </a:solidFill>
                <a:latin typeface="微軟正黑體" pitchFamily="34" charset="-120"/>
                <a:ea typeface="微軟正黑體" pitchFamily="34" charset="-120"/>
                <a:cs typeface="Times New Roman" pitchFamily="18" charset="0"/>
              </a:rPr>
              <a:t>進行缺額校系分發作業。各大學對同一推薦學校</a:t>
            </a:r>
            <a:r>
              <a:rPr kumimoji="0" lang="zh-TW" altLang="zh-TW" sz="1800" dirty="0">
                <a:solidFill>
                  <a:srgbClr val="FF0000"/>
                </a:solidFill>
                <a:latin typeface="微軟正黑體" pitchFamily="34" charset="-120"/>
                <a:ea typeface="微軟正黑體" pitchFamily="34" charset="-120"/>
                <a:cs typeface="Times New Roman" pitchFamily="18" charset="0"/>
              </a:rPr>
              <a:t>再錄取人數</a:t>
            </a:r>
            <a:br>
              <a:rPr kumimoji="0" lang="en-US" altLang="zh-TW" sz="1800" dirty="0">
                <a:solidFill>
                  <a:srgbClr val="FF0000"/>
                </a:solidFill>
                <a:latin typeface="微軟正黑體" pitchFamily="34" charset="-120"/>
                <a:ea typeface="微軟正黑體" pitchFamily="34" charset="-120"/>
                <a:cs typeface="Times New Roman" pitchFamily="18" charset="0"/>
              </a:rPr>
            </a:br>
            <a:r>
              <a:rPr kumimoji="0" lang="zh-TW" altLang="en-US" sz="1800" dirty="0">
                <a:solidFill>
                  <a:srgbClr val="FF0000"/>
                </a:solidFill>
                <a:latin typeface="微軟正黑體" pitchFamily="34" charset="-120"/>
                <a:ea typeface="微軟正黑體" pitchFamily="34" charset="-120"/>
                <a:cs typeface="Times New Roman" pitchFamily="18" charset="0"/>
              </a:rPr>
              <a:t>                        </a:t>
            </a:r>
            <a:r>
              <a:rPr kumimoji="0" lang="zh-TW" altLang="zh-TW" sz="1800" dirty="0">
                <a:solidFill>
                  <a:srgbClr val="FF0000"/>
                </a:solidFill>
                <a:latin typeface="微軟正黑體" pitchFamily="34" charset="-120"/>
                <a:ea typeface="微軟正黑體" pitchFamily="34" charset="-120"/>
                <a:cs typeface="Times New Roman" pitchFamily="18" charset="0"/>
              </a:rPr>
              <a:t>不受</a:t>
            </a:r>
            <a:r>
              <a:rPr kumimoji="0" lang="zh-TW" altLang="en-US" sz="1800" dirty="0">
                <a:solidFill>
                  <a:srgbClr val="FF0000"/>
                </a:solidFill>
                <a:latin typeface="微軟正黑體" pitchFamily="34" charset="-120"/>
                <a:ea typeface="微軟正黑體" pitchFamily="34" charset="-120"/>
                <a:cs typeface="Times New Roman" pitchFamily="18" charset="0"/>
              </a:rPr>
              <a:t>1</a:t>
            </a:r>
            <a:r>
              <a:rPr kumimoji="0" lang="zh-TW" altLang="zh-TW" sz="1800" dirty="0">
                <a:solidFill>
                  <a:srgbClr val="FF0000"/>
                </a:solidFill>
                <a:latin typeface="微軟正黑體" pitchFamily="34" charset="-120"/>
                <a:ea typeface="微軟正黑體" pitchFamily="34" charset="-120"/>
                <a:cs typeface="Times New Roman" pitchFamily="18" charset="0"/>
              </a:rPr>
              <a:t>名之限制。</a:t>
            </a:r>
            <a:br>
              <a:rPr kumimoji="0" lang="en-US" altLang="zh-TW" sz="2000" dirty="0">
                <a:solidFill>
                  <a:srgbClr val="000000"/>
                </a:solidFill>
                <a:latin typeface="微軟正黑體" pitchFamily="34" charset="-120"/>
                <a:ea typeface="微軟正黑體" pitchFamily="34" charset="-120"/>
                <a:cs typeface="Times New Roman" pitchFamily="18" charset="0"/>
              </a:rPr>
            </a:br>
            <a:r>
              <a:rPr kumimoji="0" lang="en-US" altLang="zh-TW" sz="2000" b="1" dirty="0">
                <a:solidFill>
                  <a:srgbClr val="0000FF"/>
                </a:solidFill>
                <a:latin typeface="微軟正黑體" pitchFamily="34" charset="-120"/>
                <a:ea typeface="微軟正黑體" pitchFamily="34" charset="-120"/>
                <a:cs typeface="Times New Roman" pitchFamily="18" charset="0"/>
              </a:rPr>
              <a:t>※</a:t>
            </a:r>
            <a:r>
              <a:rPr kumimoji="0" lang="zh-TW" altLang="en-US" sz="2000" b="1" dirty="0">
                <a:solidFill>
                  <a:srgbClr val="0000FF"/>
                </a:solidFill>
                <a:latin typeface="微軟正黑體" pitchFamily="34" charset="-120"/>
                <a:ea typeface="微軟正黑體" pitchFamily="34" charset="-120"/>
                <a:cs typeface="Times New Roman" pitchFamily="18" charset="0"/>
              </a:rPr>
              <a:t>原住民分發比序作業與一般生相同。</a:t>
            </a:r>
            <a:br>
              <a:rPr kumimoji="0" lang="en-US" altLang="zh-TW" sz="1800" dirty="0">
                <a:solidFill>
                  <a:srgbClr val="000000"/>
                </a:solidFill>
                <a:latin typeface="微軟正黑體" pitchFamily="34" charset="-120"/>
                <a:ea typeface="微軟正黑體" pitchFamily="34" charset="-120"/>
                <a:cs typeface="Times New Roman" pitchFamily="18" charset="0"/>
              </a:rPr>
            </a:br>
            <a:endParaRPr kumimoji="0" lang="en-US" altLang="zh-TW" sz="200" dirty="0">
              <a:solidFill>
                <a:srgbClr val="000000"/>
              </a:solidFill>
              <a:latin typeface="微軟正黑體" pitchFamily="34" charset="-120"/>
              <a:ea typeface="微軟正黑體" pitchFamily="34" charset="-120"/>
              <a:cs typeface="Times New Roman" pitchFamily="18" charset="0"/>
            </a:endParaRPr>
          </a:p>
          <a:p>
            <a:pPr algn="just">
              <a:spcBef>
                <a:spcPts val="1200"/>
              </a:spcBef>
              <a:spcAft>
                <a:spcPts val="1800"/>
              </a:spcAft>
              <a:buClr>
                <a:schemeClr val="accent2"/>
              </a:buClr>
              <a:buFont typeface="Wingdings" pitchFamily="2" charset="2"/>
              <a:buChar char="n"/>
            </a:pPr>
            <a:r>
              <a:rPr kumimoji="0" lang="zh-TW" altLang="zh-TW" sz="2100" dirty="0">
                <a:solidFill>
                  <a:srgbClr val="000000"/>
                </a:solidFill>
                <a:latin typeface="微軟正黑體" pitchFamily="34" charset="-120"/>
                <a:ea typeface="微軟正黑體" pitchFamily="34" charset="-120"/>
                <a:cs typeface="Times New Roman" pitchFamily="18" charset="0"/>
              </a:rPr>
              <a:t>分發</a:t>
            </a:r>
            <a:r>
              <a:rPr kumimoji="0" lang="zh-TW" altLang="en-US" sz="2100" dirty="0">
                <a:solidFill>
                  <a:srgbClr val="000000"/>
                </a:solidFill>
                <a:latin typeface="微軟正黑體" pitchFamily="34" charset="-120"/>
                <a:ea typeface="微軟正黑體" pitchFamily="34" charset="-120"/>
                <a:cs typeface="Times New Roman" pitchFamily="18" charset="0"/>
              </a:rPr>
              <a:t>錄</a:t>
            </a:r>
            <a:r>
              <a:rPr kumimoji="0" lang="zh-TW" altLang="zh-TW" sz="2100" dirty="0">
                <a:solidFill>
                  <a:srgbClr val="000000"/>
                </a:solidFill>
                <a:latin typeface="微軟正黑體" pitchFamily="34" charset="-120"/>
                <a:ea typeface="微軟正黑體" pitchFamily="34" charset="-120"/>
                <a:cs typeface="Times New Roman" pitchFamily="18" charset="0"/>
              </a:rPr>
              <a:t>取生即取得各該校系之入學資格，</a:t>
            </a:r>
            <a:r>
              <a:rPr kumimoji="0" lang="zh-TW" altLang="zh-TW" sz="2100" b="1" dirty="0">
                <a:solidFill>
                  <a:srgbClr val="FF0000"/>
                </a:solidFill>
                <a:latin typeface="微軟正黑體" pitchFamily="34" charset="-120"/>
                <a:ea typeface="微軟正黑體" pitchFamily="34" charset="-120"/>
                <a:cs typeface="Times New Roman" pitchFamily="18" charset="0"/>
              </a:rPr>
              <a:t>無論放棄與否，一律</a:t>
            </a:r>
            <a:r>
              <a:rPr kumimoji="0" lang="zh-TW" altLang="en-US" sz="2100" b="1" dirty="0">
                <a:solidFill>
                  <a:srgbClr val="FF0000"/>
                </a:solidFill>
                <a:latin typeface="微軟正黑體" pitchFamily="34" charset="-120"/>
                <a:ea typeface="微軟正黑體" pitchFamily="34" charset="-120"/>
                <a:cs typeface="Times New Roman" pitchFamily="18" charset="0"/>
              </a:rPr>
              <a:t>不</a:t>
            </a:r>
            <a:r>
              <a:rPr kumimoji="0" lang="zh-TW" altLang="zh-TW" sz="2100" b="1" dirty="0">
                <a:solidFill>
                  <a:srgbClr val="FF0000"/>
                </a:solidFill>
                <a:latin typeface="微軟正黑體" pitchFamily="34" charset="-120"/>
                <a:ea typeface="微軟正黑體" pitchFamily="34" charset="-120"/>
                <a:cs typeface="Times New Roman" pitchFamily="18" charset="0"/>
              </a:rPr>
              <a:t>得報名</a:t>
            </a:r>
            <a:r>
              <a:rPr kumimoji="0" lang="zh-TW" altLang="zh-TW" sz="2100" dirty="0">
                <a:solidFill>
                  <a:srgbClr val="000000"/>
                </a:solidFill>
                <a:latin typeface="微軟正黑體" pitchFamily="34" charset="-120"/>
                <a:ea typeface="微軟正黑體" pitchFamily="34" charset="-120"/>
                <a:cs typeface="Times New Roman" pitchFamily="18" charset="0"/>
              </a:rPr>
              <a:t>當學</a:t>
            </a:r>
            <a:r>
              <a:rPr kumimoji="0" lang="zh-TW" altLang="en-US" sz="2100" dirty="0">
                <a:solidFill>
                  <a:srgbClr val="000000"/>
                </a:solidFill>
                <a:latin typeface="微軟正黑體" pitchFamily="34" charset="-120"/>
                <a:ea typeface="微軟正黑體" pitchFamily="34" charset="-120"/>
                <a:cs typeface="Times New Roman" pitchFamily="18" charset="0"/>
              </a:rPr>
              <a:t>年度</a:t>
            </a:r>
            <a:r>
              <a:rPr kumimoji="0" lang="zh-TW" altLang="zh-TW" sz="2100" dirty="0">
                <a:solidFill>
                  <a:srgbClr val="000000"/>
                </a:solidFill>
                <a:latin typeface="微軟正黑體" pitchFamily="34" charset="-120"/>
                <a:ea typeface="微軟正黑體" pitchFamily="34" charset="-120"/>
                <a:cs typeface="Times New Roman" pitchFamily="18" charset="0"/>
              </a:rPr>
              <a:t>大學「申請</a:t>
            </a:r>
            <a:r>
              <a:rPr kumimoji="0" lang="zh-TW" altLang="en-US" sz="2100" dirty="0">
                <a:solidFill>
                  <a:srgbClr val="000000"/>
                </a:solidFill>
                <a:latin typeface="微軟正黑體" pitchFamily="34" charset="-120"/>
                <a:ea typeface="微軟正黑體" pitchFamily="34" charset="-120"/>
                <a:cs typeface="Times New Roman" pitchFamily="18" charset="0"/>
              </a:rPr>
              <a:t>入學</a:t>
            </a:r>
            <a:r>
              <a:rPr kumimoji="0" lang="zh-TW" altLang="zh-TW" sz="2100" dirty="0">
                <a:solidFill>
                  <a:srgbClr val="000000"/>
                </a:solidFill>
                <a:latin typeface="微軟正黑體" pitchFamily="34" charset="-120"/>
                <a:ea typeface="微軟正黑體" pitchFamily="34" charset="-120"/>
                <a:cs typeface="Times New Roman" pitchFamily="18" charset="0"/>
              </a:rPr>
              <a:t>」及參加「科技校院日間部四年制申請入學</a:t>
            </a:r>
            <a:r>
              <a:rPr kumimoji="0" lang="zh-TW" altLang="en-US" sz="2100" dirty="0">
                <a:solidFill>
                  <a:srgbClr val="000000"/>
                </a:solidFill>
                <a:latin typeface="微軟正黑體" pitchFamily="34" charset="-120"/>
                <a:ea typeface="微軟正黑體" pitchFamily="34" charset="-120"/>
                <a:cs typeface="Times New Roman" pitchFamily="18" charset="0"/>
              </a:rPr>
              <a:t>聯合招生</a:t>
            </a:r>
            <a:r>
              <a:rPr kumimoji="0" lang="zh-TW" altLang="zh-TW" sz="2100" dirty="0">
                <a:solidFill>
                  <a:srgbClr val="000000"/>
                </a:solidFill>
                <a:latin typeface="微軟正黑體" pitchFamily="34" charset="-120"/>
                <a:ea typeface="微軟正黑體" pitchFamily="34" charset="-120"/>
                <a:cs typeface="Times New Roman" pitchFamily="18" charset="0"/>
              </a:rPr>
              <a:t>」第一階段篩選。</a:t>
            </a:r>
            <a:endParaRPr kumimoji="0" lang="en-US" altLang="zh-TW" sz="2100" dirty="0">
              <a:solidFill>
                <a:srgbClr val="000000"/>
              </a:solidFill>
              <a:latin typeface="微軟正黑體" pitchFamily="34" charset="-120"/>
              <a:ea typeface="微軟正黑體" pitchFamily="34" charset="-120"/>
              <a:cs typeface="Times New Roman" pitchFamily="18" charset="0"/>
            </a:endParaRPr>
          </a:p>
          <a:p>
            <a:pPr algn="just">
              <a:spcBef>
                <a:spcPts val="600"/>
              </a:spcBef>
              <a:buClr>
                <a:schemeClr val="accent2"/>
              </a:buClr>
              <a:buFont typeface="Wingdings" pitchFamily="2" charset="2"/>
              <a:buChar char="n"/>
            </a:pPr>
            <a:r>
              <a:rPr kumimoji="0" lang="zh-TW" altLang="zh-TW" sz="2100" dirty="0">
                <a:solidFill>
                  <a:srgbClr val="000000"/>
                </a:solidFill>
                <a:latin typeface="微軟正黑體" pitchFamily="34" charset="-120"/>
                <a:ea typeface="微軟正黑體" pitchFamily="34" charset="-120"/>
                <a:cs typeface="Times New Roman" pitchFamily="18" charset="0"/>
              </a:rPr>
              <a:t>分發</a:t>
            </a:r>
            <a:r>
              <a:rPr kumimoji="0" lang="zh-TW" altLang="en-US" sz="2100" dirty="0">
                <a:solidFill>
                  <a:srgbClr val="000000"/>
                </a:solidFill>
                <a:latin typeface="微軟正黑體" pitchFamily="34" charset="-120"/>
                <a:ea typeface="微軟正黑體" pitchFamily="34" charset="-120"/>
                <a:cs typeface="Times New Roman" pitchFamily="18" charset="0"/>
              </a:rPr>
              <a:t>錄</a:t>
            </a:r>
            <a:r>
              <a:rPr kumimoji="0" lang="zh-TW" altLang="zh-TW" sz="2100" dirty="0">
                <a:solidFill>
                  <a:srgbClr val="000000"/>
                </a:solidFill>
                <a:latin typeface="微軟正黑體" pitchFamily="34" charset="-120"/>
                <a:ea typeface="微軟正黑體" pitchFamily="34" charset="-120"/>
                <a:cs typeface="Times New Roman" pitchFamily="18" charset="0"/>
              </a:rPr>
              <a:t>取生</a:t>
            </a:r>
            <a:r>
              <a:rPr kumimoji="0" lang="zh-TW" altLang="en-US" sz="2100" b="1" dirty="0">
                <a:solidFill>
                  <a:srgbClr val="FF0000"/>
                </a:solidFill>
                <a:latin typeface="微軟正黑體" pitchFamily="34" charset="-120"/>
                <a:ea typeface="微軟正黑體" pitchFamily="34" charset="-120"/>
                <a:cs typeface="Times New Roman" pitchFamily="18" charset="0"/>
              </a:rPr>
              <a:t>未於</a:t>
            </a:r>
            <a:r>
              <a:rPr kumimoji="0" lang="en-US" altLang="zh-TW" sz="2100" b="1" dirty="0">
                <a:solidFill>
                  <a:srgbClr val="FF0000"/>
                </a:solidFill>
                <a:latin typeface="微軟正黑體" pitchFamily="34" charset="-120"/>
                <a:ea typeface="微軟正黑體" pitchFamily="34" charset="-120"/>
                <a:cs typeface="Times New Roman" pitchFamily="18" charset="0"/>
              </a:rPr>
              <a:t>111.03.24</a:t>
            </a:r>
            <a:r>
              <a:rPr kumimoji="0" lang="zh-TW" altLang="en-US" sz="2100" b="1" dirty="0">
                <a:solidFill>
                  <a:srgbClr val="FF0000"/>
                </a:solidFill>
                <a:latin typeface="微軟正黑體" pitchFamily="34" charset="-120"/>
                <a:ea typeface="微軟正黑體" pitchFamily="34" charset="-120"/>
                <a:cs typeface="Times New Roman" pitchFamily="18" charset="0"/>
              </a:rPr>
              <a:t>前完成「網路聲明放棄入學資格」者</a:t>
            </a:r>
            <a:r>
              <a:rPr kumimoji="0" lang="zh-TW" altLang="en-US" sz="2100" dirty="0">
                <a:solidFill>
                  <a:srgbClr val="000000"/>
                </a:solidFill>
                <a:latin typeface="微軟正黑體" pitchFamily="34" charset="-120"/>
                <a:ea typeface="微軟正黑體" pitchFamily="34" charset="-120"/>
                <a:cs typeface="Times New Roman" pitchFamily="18" charset="0"/>
              </a:rPr>
              <a:t>，一律</a:t>
            </a:r>
            <a:r>
              <a:rPr kumimoji="0" lang="zh-TW" altLang="zh-TW" sz="2100" dirty="0">
                <a:solidFill>
                  <a:srgbClr val="000000"/>
                </a:solidFill>
                <a:latin typeface="微軟正黑體" pitchFamily="34" charset="-120"/>
                <a:ea typeface="微軟正黑體" pitchFamily="34" charset="-120"/>
                <a:cs typeface="Times New Roman" pitchFamily="18" charset="0"/>
              </a:rPr>
              <a:t>不得參加當學</a:t>
            </a:r>
            <a:r>
              <a:rPr kumimoji="0" lang="zh-TW" altLang="en-US" sz="2100" dirty="0">
                <a:solidFill>
                  <a:srgbClr val="000000"/>
                </a:solidFill>
                <a:latin typeface="微軟正黑體" pitchFamily="34" charset="-120"/>
                <a:ea typeface="微軟正黑體" pitchFamily="34" charset="-120"/>
                <a:cs typeface="Times New Roman" pitchFamily="18" charset="0"/>
              </a:rPr>
              <a:t>年度「</a:t>
            </a:r>
            <a:r>
              <a:rPr kumimoji="0" lang="zh-TW" altLang="zh-TW" sz="2100" dirty="0">
                <a:solidFill>
                  <a:srgbClr val="000000"/>
                </a:solidFill>
                <a:latin typeface="微軟正黑體" pitchFamily="34" charset="-120"/>
                <a:ea typeface="微軟正黑體" pitchFamily="34" charset="-120"/>
                <a:cs typeface="Times New Roman" pitchFamily="18" charset="0"/>
              </a:rPr>
              <a:t>大學</a:t>
            </a:r>
            <a:r>
              <a:rPr kumimoji="0" lang="zh-TW" altLang="en-US" sz="2100" dirty="0">
                <a:solidFill>
                  <a:srgbClr val="000000"/>
                </a:solidFill>
                <a:latin typeface="微軟正黑體" pitchFamily="34" charset="-120"/>
                <a:ea typeface="微軟正黑體" pitchFamily="34" charset="-120"/>
                <a:cs typeface="Times New Roman" pitchFamily="18" charset="0"/>
              </a:rPr>
              <a:t>分發</a:t>
            </a:r>
            <a:r>
              <a:rPr kumimoji="0" lang="zh-TW" altLang="zh-TW" sz="2100" dirty="0">
                <a:solidFill>
                  <a:srgbClr val="000000"/>
                </a:solidFill>
                <a:latin typeface="微軟正黑體" pitchFamily="34" charset="-120"/>
                <a:ea typeface="微軟正黑體" pitchFamily="34" charset="-120"/>
                <a:cs typeface="Times New Roman" pitchFamily="18" charset="0"/>
              </a:rPr>
              <a:t>入學招生</a:t>
            </a:r>
            <a:r>
              <a:rPr kumimoji="0" lang="zh-TW" altLang="en-US" sz="2100" dirty="0">
                <a:solidFill>
                  <a:srgbClr val="000000"/>
                </a:solidFill>
                <a:latin typeface="微軟正黑體" pitchFamily="34" charset="-120"/>
                <a:ea typeface="微軟正黑體" pitchFamily="34" charset="-120"/>
                <a:cs typeface="Times New Roman" pitchFamily="18" charset="0"/>
              </a:rPr>
              <a:t>」、</a:t>
            </a:r>
            <a:r>
              <a:rPr kumimoji="0" lang="zh-TW" altLang="zh-TW" sz="2100" dirty="0">
                <a:solidFill>
                  <a:srgbClr val="000000"/>
                </a:solidFill>
                <a:latin typeface="微軟正黑體" pitchFamily="34" charset="-120"/>
                <a:ea typeface="微軟正黑體" pitchFamily="34" charset="-120"/>
                <a:cs typeface="Times New Roman" pitchFamily="18" charset="0"/>
              </a:rPr>
              <a:t>「科技校院四年制及專科學校二年制甄選入學招生」及「科技校院四年制及專科學校二年制日間部聯合登記分發入學招生」。</a:t>
            </a:r>
            <a:endParaRPr kumimoji="0" lang="en-US" altLang="zh-TW" sz="2100" dirty="0">
              <a:solidFill>
                <a:srgbClr val="000000"/>
              </a:solidFill>
              <a:latin typeface="微軟正黑體" pitchFamily="34" charset="-120"/>
              <a:ea typeface="微軟正黑體" pitchFamily="34" charset="-120"/>
              <a:cs typeface="Times New Roman" pitchFamily="18" charset="0"/>
            </a:endParaRPr>
          </a:p>
        </p:txBody>
      </p:sp>
      <p:pic>
        <p:nvPicPr>
          <p:cNvPr id="12" name="圖片 11">
            <a:extLst>
              <a:ext uri="{FF2B5EF4-FFF2-40B4-BE49-F238E27FC236}">
                <a16:creationId xmlns:a16="http://schemas.microsoft.com/office/drawing/2014/main" id="{94429436-C92B-4C92-8369-C8A3A681DE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 name="投影片編號版面配置區 2">
            <a:extLst>
              <a:ext uri="{FF2B5EF4-FFF2-40B4-BE49-F238E27FC236}">
                <a16:creationId xmlns:a16="http://schemas.microsoft.com/office/drawing/2014/main" id="{2A49319C-B461-48BE-87D8-C438C1C2AE7A}"/>
              </a:ext>
            </a:extLst>
          </p:cNvPr>
          <p:cNvSpPr>
            <a:spLocks noGrp="1"/>
          </p:cNvSpPr>
          <p:nvPr>
            <p:ph type="sldNum" sz="quarter" idx="12"/>
          </p:nvPr>
        </p:nvSpPr>
        <p:spPr/>
        <p:txBody>
          <a:bodyPr/>
          <a:lstStyle/>
          <a:p>
            <a:fld id="{ABC027CB-4B16-4B21-A276-8705E54D5316}" type="slidenum">
              <a:rPr lang="zh-CN" altLang="en-US" smtClean="0"/>
              <a:pPr/>
              <a:t>17</a:t>
            </a:fld>
            <a:endParaRPr lang="zh-CN" altLang="en-US"/>
          </a:p>
        </p:txBody>
      </p:sp>
    </p:spTree>
    <p:extLst>
      <p:ext uri="{BB962C8B-B14F-4D97-AF65-F5344CB8AC3E}">
        <p14:creationId xmlns:p14="http://schemas.microsoft.com/office/powerpoint/2010/main" val="300140822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022190" y="576947"/>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022190" y="174356"/>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526198" y="685039"/>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942370" y="1096817"/>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242153" y="996120"/>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338067" y="433772"/>
            <a:ext cx="5943051"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eaLnBrk="1" hangingPunct="1"/>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第</a:t>
            </a:r>
            <a:r>
              <a:rPr lang="en-US" altLang="zh-TW"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8</a:t>
            </a:r>
            <a:r>
              <a:rPr lang="zh-TW" altLang="zh-TW"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類學群</a:t>
            </a:r>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篩選及甄試錄取</a:t>
            </a:r>
            <a:endParaRPr lang="zh-TW" altLang="en-US" sz="4000" b="1" dirty="0">
              <a:solidFill>
                <a:srgbClr val="003366"/>
              </a:solidFill>
              <a:latin typeface="Microsoft YaHei" panose="020B0503020204020204" pitchFamily="34" charset="-122"/>
              <a:ea typeface="Microsoft YaHei" panose="020B0503020204020204" pitchFamily="34" charset="-122"/>
              <a:cs typeface="Times New Roman" pitchFamily="18" charset="0"/>
            </a:endParaRPr>
          </a:p>
        </p:txBody>
      </p:sp>
      <p:sp>
        <p:nvSpPr>
          <p:cNvPr id="14" name="Rectangle 1">
            <a:extLst>
              <a:ext uri="{FF2B5EF4-FFF2-40B4-BE49-F238E27FC236}">
                <a16:creationId xmlns:a16="http://schemas.microsoft.com/office/drawing/2014/main" id="{B6D01B6F-3299-49CB-BB4A-1F0FFCFF0CE4}"/>
              </a:ext>
            </a:extLst>
          </p:cNvPr>
          <p:cNvSpPr>
            <a:spLocks noChangeArrowheads="1"/>
          </p:cNvSpPr>
          <p:nvPr/>
        </p:nvSpPr>
        <p:spPr bwMode="auto">
          <a:xfrm>
            <a:off x="1684393" y="1359031"/>
            <a:ext cx="9695648" cy="5149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108000" anchor="t">
            <a:noAutofit/>
          </a:bodyPr>
          <a:lstStyle>
            <a:lvl1pPr marL="360363" indent="-360363"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742950" indent="-285750"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a:spcBef>
                <a:spcPts val="0"/>
              </a:spcBef>
              <a:buClr>
                <a:schemeClr val="accent2"/>
              </a:buClr>
              <a:buSzPct val="90000"/>
              <a:buFont typeface="Wingdings" pitchFamily="2" charset="2"/>
              <a:buChar char="n"/>
            </a:pPr>
            <a:r>
              <a:rPr kumimoji="0" lang="zh-TW" altLang="en-US" sz="2200" b="1" dirty="0">
                <a:solidFill>
                  <a:srgbClr val="000000"/>
                </a:solidFill>
                <a:latin typeface="微軟正黑體" pitchFamily="34" charset="-120"/>
                <a:ea typeface="微軟正黑體" pitchFamily="34" charset="-120"/>
                <a:cs typeface="Times New Roman" pitchFamily="18" charset="0"/>
              </a:rPr>
              <a:t>比序篩選由本會進行，得採二輪比序作業。</a:t>
            </a:r>
            <a:endParaRPr kumimoji="0" lang="en-US" altLang="zh-TW" sz="2200" b="1" dirty="0">
              <a:solidFill>
                <a:srgbClr val="000000"/>
              </a:solidFill>
              <a:latin typeface="微軟正黑體" pitchFamily="34" charset="-120"/>
              <a:ea typeface="微軟正黑體" pitchFamily="34" charset="-120"/>
              <a:cs typeface="Times New Roman" pitchFamily="18" charset="0"/>
            </a:endParaRPr>
          </a:p>
          <a:p>
            <a:pPr marL="360000" indent="0">
              <a:spcBef>
                <a:spcPts val="0"/>
              </a:spcBef>
              <a:spcAft>
                <a:spcPts val="1200"/>
              </a:spcAft>
              <a:buClr>
                <a:srgbClr val="FFCB65"/>
              </a:buClr>
              <a:buSzPct val="90000"/>
              <a:buNone/>
            </a:pPr>
            <a:r>
              <a:rPr kumimoji="0" lang="zh-TW" altLang="en-US" sz="1600" b="1" dirty="0">
                <a:solidFill>
                  <a:srgbClr val="000000"/>
                </a:solidFill>
                <a:latin typeface="微軟正黑體" pitchFamily="34" charset="-120"/>
                <a:ea typeface="微軟正黑體" pitchFamily="34" charset="-120"/>
                <a:cs typeface="Times New Roman" pitchFamily="18" charset="0"/>
              </a:rPr>
              <a:t>第一輪比序：</a:t>
            </a:r>
            <a:r>
              <a:rPr kumimoji="0" lang="zh-TW" altLang="zh-TW" sz="1600" dirty="0">
                <a:solidFill>
                  <a:srgbClr val="000000"/>
                </a:solidFill>
                <a:latin typeface="微軟正黑體" pitchFamily="34" charset="-120"/>
                <a:ea typeface="微軟正黑體" pitchFamily="34" charset="-120"/>
                <a:cs typeface="Times New Roman" pitchFamily="18" charset="0"/>
              </a:rPr>
              <a:t>各推薦學校於第一輪比序時，就</a:t>
            </a:r>
            <a:r>
              <a:rPr kumimoji="0" lang="zh-TW" altLang="zh-TW" sz="1600" dirty="0">
                <a:solidFill>
                  <a:srgbClr val="FF0000"/>
                </a:solidFill>
                <a:latin typeface="微軟正黑體" pitchFamily="34" charset="-120"/>
                <a:ea typeface="微軟正黑體" pitchFamily="34" charset="-120"/>
                <a:cs typeface="Times New Roman" pitchFamily="18" charset="0"/>
              </a:rPr>
              <a:t>同一所大學之通過篩選學生以</a:t>
            </a:r>
            <a:r>
              <a:rPr kumimoji="0" lang="en-US" altLang="zh-TW" sz="1600" dirty="0">
                <a:solidFill>
                  <a:srgbClr val="FF0000"/>
                </a:solidFill>
                <a:latin typeface="微軟正黑體" pitchFamily="34" charset="-120"/>
                <a:ea typeface="微軟正黑體" pitchFamily="34" charset="-120"/>
                <a:cs typeface="Times New Roman" pitchFamily="18" charset="0"/>
              </a:rPr>
              <a:t>1</a:t>
            </a:r>
            <a:r>
              <a:rPr kumimoji="0" lang="zh-TW" altLang="zh-TW" sz="1600" dirty="0">
                <a:solidFill>
                  <a:srgbClr val="FF0000"/>
                </a:solidFill>
                <a:latin typeface="微軟正黑體" pitchFamily="34" charset="-120"/>
                <a:ea typeface="微軟正黑體" pitchFamily="34" charset="-120"/>
                <a:cs typeface="Times New Roman" pitchFamily="18" charset="0"/>
              </a:rPr>
              <a:t>名為限</a:t>
            </a:r>
            <a:r>
              <a:rPr kumimoji="0" lang="zh-TW" altLang="zh-TW" sz="1600" dirty="0">
                <a:solidFill>
                  <a:srgbClr val="000000"/>
                </a:solidFill>
                <a:latin typeface="微軟正黑體" pitchFamily="34" charset="-120"/>
                <a:ea typeface="微軟正黑體" pitchFamily="34" charset="-120"/>
                <a:cs typeface="Times New Roman" pitchFamily="18" charset="0"/>
              </a:rPr>
              <a:t>。</a:t>
            </a:r>
            <a:br>
              <a:rPr kumimoji="0" lang="en-US" altLang="zh-TW" sz="1600" dirty="0">
                <a:solidFill>
                  <a:srgbClr val="000000"/>
                </a:solidFill>
                <a:latin typeface="微軟正黑體" pitchFamily="34" charset="-120"/>
                <a:ea typeface="微軟正黑體" pitchFamily="34" charset="-120"/>
                <a:cs typeface="Times New Roman" pitchFamily="18" charset="0"/>
              </a:rPr>
            </a:br>
            <a:r>
              <a:rPr kumimoji="0" lang="zh-TW" altLang="en-US" sz="1600" b="1" dirty="0">
                <a:solidFill>
                  <a:srgbClr val="000000"/>
                </a:solidFill>
                <a:latin typeface="微軟正黑體" pitchFamily="34" charset="-120"/>
                <a:ea typeface="微軟正黑體" pitchFamily="34" charset="-120"/>
                <a:cs typeface="Times New Roman" pitchFamily="18" charset="0"/>
              </a:rPr>
              <a:t>第二輪比序：</a:t>
            </a:r>
            <a:r>
              <a:rPr kumimoji="0" lang="zh-TW" altLang="zh-TW" sz="1600" dirty="0">
                <a:solidFill>
                  <a:srgbClr val="000000"/>
                </a:solidFill>
                <a:latin typeface="微軟正黑體" pitchFamily="34" charset="-120"/>
                <a:ea typeface="微軟正黑體" pitchFamily="34" charset="-120"/>
                <a:cs typeface="Times New Roman" pitchFamily="18" charset="0"/>
              </a:rPr>
              <a:t>第一輪比序後通過篩選人數未達校系所訂預計甄試人數時，</a:t>
            </a:r>
            <a:r>
              <a:rPr kumimoji="0" lang="zh-TW" altLang="en-US" sz="1600" dirty="0">
                <a:solidFill>
                  <a:srgbClr val="000000"/>
                </a:solidFill>
                <a:latin typeface="微軟正黑體" pitchFamily="34" charset="-120"/>
                <a:ea typeface="微軟正黑體" pitchFamily="34" charset="-120"/>
                <a:cs typeface="Times New Roman" pitchFamily="18" charset="0"/>
              </a:rPr>
              <a:t>本會</a:t>
            </a:r>
            <a:r>
              <a:rPr kumimoji="0" lang="zh-TW" altLang="zh-TW" sz="1600" dirty="0">
                <a:solidFill>
                  <a:srgbClr val="000000"/>
                </a:solidFill>
                <a:latin typeface="微軟正黑體" pitchFamily="34" charset="-120"/>
                <a:ea typeface="微軟正黑體" pitchFamily="34" charset="-120"/>
                <a:cs typeface="Times New Roman" pitchFamily="18" charset="0"/>
              </a:rPr>
              <a:t>再依該</a:t>
            </a:r>
            <a:br>
              <a:rPr kumimoji="0" lang="en-US" altLang="zh-TW" sz="1600" dirty="0">
                <a:solidFill>
                  <a:srgbClr val="000000"/>
                </a:solidFill>
                <a:latin typeface="微軟正黑體" pitchFamily="34" charset="-120"/>
                <a:ea typeface="微軟正黑體" pitchFamily="34" charset="-120"/>
                <a:cs typeface="Times New Roman" pitchFamily="18" charset="0"/>
              </a:rPr>
            </a:br>
            <a:r>
              <a:rPr kumimoji="0" lang="en-US" altLang="zh-TW" sz="1600" dirty="0">
                <a:solidFill>
                  <a:srgbClr val="000000"/>
                </a:solidFill>
                <a:latin typeface="微軟正黑體" pitchFamily="34" charset="-120"/>
                <a:ea typeface="微軟正黑體" pitchFamily="34" charset="-120"/>
                <a:cs typeface="Times New Roman" pitchFamily="18" charset="0"/>
              </a:rPr>
              <a:t>                        </a:t>
            </a:r>
            <a:r>
              <a:rPr kumimoji="0" lang="zh-TW" altLang="zh-TW" sz="1600" dirty="0">
                <a:solidFill>
                  <a:srgbClr val="000000"/>
                </a:solidFill>
                <a:latin typeface="微軟正黑體" pitchFamily="34" charset="-120"/>
                <a:ea typeface="微軟正黑體" pitchFamily="34" charset="-120"/>
                <a:cs typeface="Times New Roman" pitchFamily="18" charset="0"/>
              </a:rPr>
              <a:t>校系所訂之比序項目進行比序作業。各推薦學校於第二輪比序時，</a:t>
            </a:r>
            <a:r>
              <a:rPr kumimoji="0" lang="zh-TW" altLang="zh-TW" sz="1600" dirty="0">
                <a:solidFill>
                  <a:srgbClr val="FF0000"/>
                </a:solidFill>
                <a:latin typeface="微軟正黑體" pitchFamily="34" charset="-120"/>
                <a:ea typeface="微軟正黑體" pitchFamily="34" charset="-120"/>
                <a:cs typeface="Times New Roman" pitchFamily="18" charset="0"/>
              </a:rPr>
              <a:t>就同</a:t>
            </a:r>
            <a:br>
              <a:rPr kumimoji="0" lang="en-US" altLang="zh-TW" sz="1600" dirty="0">
                <a:solidFill>
                  <a:srgbClr val="FF0000"/>
                </a:solidFill>
                <a:latin typeface="微軟正黑體" pitchFamily="34" charset="-120"/>
                <a:ea typeface="微軟正黑體" pitchFamily="34" charset="-120"/>
                <a:cs typeface="Times New Roman" pitchFamily="18" charset="0"/>
              </a:rPr>
            </a:br>
            <a:r>
              <a:rPr kumimoji="0" lang="en-US" altLang="zh-TW" sz="1600" dirty="0">
                <a:solidFill>
                  <a:srgbClr val="FF0000"/>
                </a:solidFill>
                <a:latin typeface="微軟正黑體" pitchFamily="34" charset="-120"/>
                <a:ea typeface="微軟正黑體" pitchFamily="34" charset="-120"/>
                <a:cs typeface="Times New Roman" pitchFamily="18" charset="0"/>
              </a:rPr>
              <a:t>                        </a:t>
            </a:r>
            <a:r>
              <a:rPr kumimoji="0" lang="zh-TW" altLang="zh-TW" sz="1600" dirty="0">
                <a:solidFill>
                  <a:srgbClr val="FF0000"/>
                </a:solidFill>
                <a:latin typeface="微軟正黑體" pitchFamily="34" charset="-120"/>
                <a:ea typeface="微軟正黑體" pitchFamily="34" charset="-120"/>
                <a:cs typeface="Times New Roman" pitchFamily="18" charset="0"/>
              </a:rPr>
              <a:t>一所大學之通過篩選學生人數不受</a:t>
            </a:r>
            <a:r>
              <a:rPr kumimoji="0" lang="en-US" altLang="zh-TW" sz="1600" dirty="0">
                <a:solidFill>
                  <a:srgbClr val="FF0000"/>
                </a:solidFill>
                <a:latin typeface="微軟正黑體" pitchFamily="34" charset="-120"/>
                <a:ea typeface="微軟正黑體" pitchFamily="34" charset="-120"/>
                <a:cs typeface="Times New Roman" pitchFamily="18" charset="0"/>
              </a:rPr>
              <a:t>1</a:t>
            </a:r>
            <a:r>
              <a:rPr kumimoji="0" lang="zh-TW" altLang="zh-TW" sz="1600" dirty="0">
                <a:solidFill>
                  <a:srgbClr val="FF0000"/>
                </a:solidFill>
                <a:latin typeface="微軟正黑體" pitchFamily="34" charset="-120"/>
                <a:ea typeface="微軟正黑體" pitchFamily="34" charset="-120"/>
                <a:cs typeface="Times New Roman" pitchFamily="18" charset="0"/>
              </a:rPr>
              <a:t>名之限制。</a:t>
            </a:r>
            <a:endParaRPr kumimoji="0" lang="en-US" altLang="zh-TW" sz="1600" dirty="0">
              <a:solidFill>
                <a:srgbClr val="000000"/>
              </a:solidFill>
              <a:latin typeface="微軟正黑體" pitchFamily="34" charset="-120"/>
              <a:ea typeface="微軟正黑體" pitchFamily="34" charset="-120"/>
              <a:cs typeface="Times New Roman" pitchFamily="18" charset="0"/>
            </a:endParaRPr>
          </a:p>
          <a:p>
            <a:pPr algn="just">
              <a:spcBef>
                <a:spcPts val="0"/>
              </a:spcBef>
              <a:buClr>
                <a:schemeClr val="accent2"/>
              </a:buClr>
              <a:buSzPct val="120000"/>
              <a:buFont typeface="Wingdings" pitchFamily="2" charset="2"/>
              <a:buChar char="n"/>
            </a:pPr>
            <a:r>
              <a:rPr kumimoji="0" lang="zh-TW" altLang="zh-TW" sz="1800" dirty="0">
                <a:solidFill>
                  <a:srgbClr val="0000FF"/>
                </a:solidFill>
                <a:latin typeface="微軟正黑體" pitchFamily="34" charset="-120"/>
                <a:ea typeface="微軟正黑體" pitchFamily="34" charset="-120"/>
                <a:cs typeface="Times New Roman" pitchFamily="18" charset="0"/>
              </a:rPr>
              <a:t>通過</a:t>
            </a:r>
            <a:r>
              <a:rPr kumimoji="0" lang="zh-TW" altLang="en-US" sz="1800" dirty="0">
                <a:solidFill>
                  <a:srgbClr val="0000FF"/>
                </a:solidFill>
                <a:latin typeface="微軟正黑體" pitchFamily="34" charset="-120"/>
                <a:ea typeface="微軟正黑體" pitchFamily="34" charset="-120"/>
                <a:cs typeface="Times New Roman" pitchFamily="18" charset="0"/>
              </a:rPr>
              <a:t>醫學系</a:t>
            </a:r>
            <a:r>
              <a:rPr kumimoji="0" lang="zh-TW" altLang="zh-TW" sz="1800" dirty="0">
                <a:solidFill>
                  <a:srgbClr val="0000FF"/>
                </a:solidFill>
                <a:latin typeface="微軟正黑體" pitchFamily="34" charset="-120"/>
                <a:ea typeface="微軟正黑體" pitchFamily="34" charset="-120"/>
                <a:cs typeface="Times New Roman" pitchFamily="18" charset="0"/>
              </a:rPr>
              <a:t>第一階段篩選考生，於報名參加當學年度大學「申請入學」招生時，不得再報名同一所大學之醫學系</a:t>
            </a:r>
            <a:r>
              <a:rPr kumimoji="0" lang="zh-TW" altLang="en-US" sz="1800" dirty="0">
                <a:solidFill>
                  <a:srgbClr val="0000FF"/>
                </a:solidFill>
                <a:latin typeface="微軟正黑體" pitchFamily="34" charset="-120"/>
                <a:ea typeface="微軟正黑體" pitchFamily="34" charset="-120"/>
                <a:cs typeface="Times New Roman" pitchFamily="18" charset="0"/>
              </a:rPr>
              <a:t>；通過牙醫學系</a:t>
            </a:r>
            <a:r>
              <a:rPr kumimoji="0" lang="zh-TW" altLang="zh-TW" sz="1800" dirty="0">
                <a:solidFill>
                  <a:srgbClr val="0000FF"/>
                </a:solidFill>
                <a:latin typeface="微軟正黑體" pitchFamily="34" charset="-120"/>
                <a:ea typeface="微軟正黑體" pitchFamily="34" charset="-120"/>
                <a:cs typeface="Times New Roman" pitchFamily="18" charset="0"/>
              </a:rPr>
              <a:t>第一階段篩選考生，於報名參加當學年度大學「申請入學」招生時，不得再報名同一所大學之</a:t>
            </a:r>
            <a:r>
              <a:rPr kumimoji="0" lang="zh-TW" altLang="en-US" sz="1800" dirty="0">
                <a:solidFill>
                  <a:srgbClr val="0000FF"/>
                </a:solidFill>
                <a:latin typeface="微軟正黑體" pitchFamily="34" charset="-120"/>
                <a:ea typeface="微軟正黑體" pitchFamily="34" charset="-120"/>
                <a:cs typeface="Times New Roman" pitchFamily="18" charset="0"/>
              </a:rPr>
              <a:t>牙</a:t>
            </a:r>
            <a:r>
              <a:rPr kumimoji="0" lang="zh-TW" altLang="zh-TW" sz="1800" dirty="0">
                <a:solidFill>
                  <a:srgbClr val="0000FF"/>
                </a:solidFill>
                <a:latin typeface="微軟正黑體" pitchFamily="34" charset="-120"/>
                <a:ea typeface="微軟正黑體" pitchFamily="34" charset="-120"/>
                <a:cs typeface="Times New Roman" pitchFamily="18" charset="0"/>
              </a:rPr>
              <a:t>醫學系；且一經錄取後，不得參加大學「申請入學」招生網路就讀志願序登記，接受統一分發。</a:t>
            </a:r>
            <a:endParaRPr kumimoji="0" lang="en-US" altLang="zh-TW" sz="1800" dirty="0">
              <a:solidFill>
                <a:srgbClr val="0000FF"/>
              </a:solidFill>
              <a:latin typeface="微軟正黑體" pitchFamily="34" charset="-120"/>
              <a:ea typeface="微軟正黑體" pitchFamily="34" charset="-120"/>
              <a:cs typeface="Times New Roman" pitchFamily="18" charset="0"/>
            </a:endParaRPr>
          </a:p>
          <a:p>
            <a:pPr marL="0" indent="0" algn="just">
              <a:spcBef>
                <a:spcPts val="0"/>
              </a:spcBef>
              <a:buClr>
                <a:srgbClr val="FFCB65"/>
              </a:buClr>
              <a:buNone/>
            </a:pPr>
            <a:r>
              <a:rPr kumimoji="0" lang="en-US" altLang="zh-TW" sz="1700" b="1" dirty="0">
                <a:solidFill>
                  <a:srgbClr val="FF0000"/>
                </a:solidFill>
                <a:latin typeface="微軟正黑體" pitchFamily="34" charset="-120"/>
                <a:ea typeface="微軟正黑體" pitchFamily="34" charset="-120"/>
                <a:cs typeface="Times New Roman" pitchFamily="18" charset="0"/>
              </a:rPr>
              <a:t>       </a:t>
            </a:r>
            <a:r>
              <a:rPr kumimoji="0" lang="en-US" altLang="zh-TW" sz="1600" b="1" dirty="0">
                <a:solidFill>
                  <a:srgbClr val="FF0000"/>
                </a:solidFill>
                <a:latin typeface="微軟正黑體" pitchFamily="34" charset="-120"/>
                <a:ea typeface="微軟正黑體" pitchFamily="34" charset="-120"/>
                <a:cs typeface="Times New Roman" pitchFamily="18" charset="0"/>
              </a:rPr>
              <a:t>※</a:t>
            </a:r>
            <a:r>
              <a:rPr kumimoji="0" lang="zh-TW" altLang="zh-TW" sz="1600" b="1" dirty="0">
                <a:solidFill>
                  <a:srgbClr val="FF0000"/>
                </a:solidFill>
                <a:latin typeface="微軟正黑體" pitchFamily="34" charset="-120"/>
                <a:ea typeface="微軟正黑體" pitchFamily="34" charset="-120"/>
                <a:cs typeface="Times New Roman" pitchFamily="18" charset="0"/>
              </a:rPr>
              <a:t>推薦學校於辦理推薦作業時，務必確實告知受推薦至第</a:t>
            </a:r>
            <a:r>
              <a:rPr kumimoji="0" lang="en-US" altLang="zh-TW" sz="1600" b="1" dirty="0">
                <a:solidFill>
                  <a:srgbClr val="FF0000"/>
                </a:solidFill>
                <a:latin typeface="微軟正黑體" pitchFamily="34" charset="-120"/>
                <a:ea typeface="微軟正黑體" pitchFamily="34" charset="-120"/>
                <a:cs typeface="Times New Roman" pitchFamily="18" charset="0"/>
              </a:rPr>
              <a:t>8</a:t>
            </a:r>
            <a:r>
              <a:rPr kumimoji="0" lang="zh-TW" altLang="zh-TW" sz="1600" b="1" dirty="0">
                <a:solidFill>
                  <a:srgbClr val="FF0000"/>
                </a:solidFill>
                <a:latin typeface="微軟正黑體" pitchFamily="34" charset="-120"/>
                <a:ea typeface="微軟正黑體" pitchFamily="34" charset="-120"/>
                <a:cs typeface="Times New Roman" pitchFamily="18" charset="0"/>
              </a:rPr>
              <a:t>類學群之學生前述</a:t>
            </a:r>
            <a:r>
              <a:rPr kumimoji="0" lang="zh-TW" altLang="en-US" sz="1600" b="1" dirty="0">
                <a:solidFill>
                  <a:srgbClr val="FF0000"/>
                </a:solidFill>
                <a:latin typeface="微軟正黑體" pitchFamily="34" charset="-120"/>
                <a:ea typeface="微軟正黑體" pitchFamily="34" charset="-120"/>
                <a:cs typeface="Times New Roman" pitchFamily="18" charset="0"/>
              </a:rPr>
              <a:t>有關</a:t>
            </a:r>
            <a:r>
              <a:rPr kumimoji="0" lang="zh-TW" altLang="zh-TW" sz="1600" b="1" dirty="0">
                <a:solidFill>
                  <a:srgbClr val="FF0000"/>
                </a:solidFill>
                <a:latin typeface="微軟正黑體" pitchFamily="34" charset="-120"/>
                <a:ea typeface="微軟正黑體" pitchFamily="34" charset="-120"/>
                <a:cs typeface="Times New Roman" pitchFamily="18" charset="0"/>
              </a:rPr>
              <a:t>大學</a:t>
            </a:r>
            <a:br>
              <a:rPr kumimoji="0" lang="en-US" altLang="zh-TW" sz="1600" b="1" dirty="0">
                <a:solidFill>
                  <a:srgbClr val="FF0000"/>
                </a:solidFill>
                <a:latin typeface="微軟正黑體" pitchFamily="34" charset="-120"/>
                <a:ea typeface="微軟正黑體" pitchFamily="34" charset="-120"/>
                <a:cs typeface="Times New Roman" pitchFamily="18" charset="0"/>
              </a:rPr>
            </a:br>
            <a:r>
              <a:rPr kumimoji="0" lang="en-US" altLang="zh-TW" sz="1600" b="1" dirty="0">
                <a:solidFill>
                  <a:srgbClr val="FF0000"/>
                </a:solidFill>
                <a:latin typeface="微軟正黑體" pitchFamily="34" charset="-120"/>
                <a:ea typeface="微軟正黑體" pitchFamily="34" charset="-120"/>
                <a:cs typeface="Times New Roman" pitchFamily="18" charset="0"/>
              </a:rPr>
              <a:t>        </a:t>
            </a:r>
            <a:r>
              <a:rPr kumimoji="0" lang="zh-TW" altLang="en-US" sz="1600" b="1" dirty="0">
                <a:solidFill>
                  <a:srgbClr val="FF0000"/>
                </a:solidFill>
                <a:latin typeface="微軟正黑體" pitchFamily="34" charset="-120"/>
                <a:ea typeface="微軟正黑體" pitchFamily="34" charset="-120"/>
                <a:cs typeface="Times New Roman" pitchFamily="18" charset="0"/>
              </a:rPr>
              <a:t> </a:t>
            </a:r>
            <a:r>
              <a:rPr kumimoji="0" lang="zh-TW" altLang="zh-TW" sz="1600" b="1" dirty="0">
                <a:solidFill>
                  <a:srgbClr val="FF0000"/>
                </a:solidFill>
                <a:latin typeface="微軟正黑體" pitchFamily="34" charset="-120"/>
                <a:ea typeface="微軟正黑體" pitchFamily="34" charset="-120"/>
                <a:cs typeface="Times New Roman" pitchFamily="18" charset="0"/>
              </a:rPr>
              <a:t>「申請入學」招生報名及登記之限制。</a:t>
            </a:r>
            <a:endParaRPr kumimoji="0" lang="en-US" altLang="zh-TW" sz="1600" b="1" dirty="0">
              <a:solidFill>
                <a:srgbClr val="FF0000"/>
              </a:solidFill>
              <a:latin typeface="微軟正黑體" pitchFamily="34" charset="-120"/>
              <a:ea typeface="微軟正黑體" pitchFamily="34" charset="-120"/>
              <a:cs typeface="Times New Roman" pitchFamily="18" charset="0"/>
            </a:endParaRPr>
          </a:p>
          <a:p>
            <a:pPr algn="just">
              <a:spcBef>
                <a:spcPts val="600"/>
              </a:spcBef>
              <a:spcAft>
                <a:spcPts val="600"/>
              </a:spcAft>
              <a:buClr>
                <a:schemeClr val="accent2"/>
              </a:buClr>
              <a:buSzPct val="120000"/>
              <a:buFont typeface="Wingdings" pitchFamily="2" charset="2"/>
              <a:buChar char="n"/>
            </a:pPr>
            <a:r>
              <a:rPr kumimoji="0" lang="zh-TW" altLang="zh-TW" sz="1800" dirty="0">
                <a:solidFill>
                  <a:srgbClr val="000000"/>
                </a:solidFill>
                <a:latin typeface="微軟正黑體" pitchFamily="34" charset="-120"/>
                <a:ea typeface="微軟正黑體" pitchFamily="34" charset="-120"/>
                <a:cs typeface="Times New Roman" pitchFamily="18" charset="0"/>
              </a:rPr>
              <a:t>通過第一階段篩選考生，如欲參加第二階段指定項目甄試，</a:t>
            </a:r>
            <a:r>
              <a:rPr kumimoji="0" lang="zh-TW" altLang="zh-TW" sz="1800" b="1" dirty="0">
                <a:solidFill>
                  <a:srgbClr val="FF0000"/>
                </a:solidFill>
                <a:latin typeface="微軟正黑體" pitchFamily="34" charset="-120"/>
                <a:ea typeface="微軟正黑體" pitchFamily="34" charset="-120"/>
                <a:cs typeface="Times New Roman" pitchFamily="18" charset="0"/>
              </a:rPr>
              <a:t>須繳交指定項目甄試費用</a:t>
            </a:r>
            <a:r>
              <a:rPr kumimoji="0" lang="zh-TW" altLang="zh-TW" sz="1800" dirty="0">
                <a:solidFill>
                  <a:srgbClr val="000000"/>
                </a:solidFill>
                <a:latin typeface="微軟正黑體" pitchFamily="34" charset="-120"/>
                <a:ea typeface="微軟正黑體" pitchFamily="34" charset="-120"/>
                <a:cs typeface="Times New Roman" pitchFamily="18" charset="0"/>
              </a:rPr>
              <a:t>至通過第一階段篩選之大學。部分大學另訂有指定項目甄試報名之規定，考生應依其規定時間及方式完成繳費及報名。</a:t>
            </a:r>
            <a:endParaRPr kumimoji="0" lang="en-US" altLang="zh-TW" sz="1800" dirty="0">
              <a:solidFill>
                <a:srgbClr val="000000"/>
              </a:solidFill>
              <a:latin typeface="微軟正黑體" pitchFamily="34" charset="-120"/>
              <a:ea typeface="微軟正黑體" pitchFamily="34" charset="-120"/>
              <a:cs typeface="Times New Roman" pitchFamily="18" charset="0"/>
            </a:endParaRPr>
          </a:p>
          <a:p>
            <a:pPr algn="just">
              <a:spcBef>
                <a:spcPts val="300"/>
              </a:spcBef>
              <a:spcAft>
                <a:spcPts val="600"/>
              </a:spcAft>
              <a:buClr>
                <a:schemeClr val="accent2"/>
              </a:buClr>
              <a:buSzPct val="120000"/>
              <a:buFont typeface="Wingdings" pitchFamily="2" charset="2"/>
              <a:buChar char="n"/>
            </a:pPr>
            <a:r>
              <a:rPr kumimoji="0" lang="zh-TW" altLang="en-US" sz="1800" dirty="0">
                <a:solidFill>
                  <a:srgbClr val="000000"/>
                </a:solidFill>
                <a:latin typeface="微軟正黑體" pitchFamily="34" charset="-120"/>
                <a:ea typeface="微軟正黑體" pitchFamily="34" charset="-120"/>
                <a:cs typeface="Times New Roman" pitchFamily="18" charset="0"/>
              </a:rPr>
              <a:t>錄</a:t>
            </a:r>
            <a:r>
              <a:rPr kumimoji="0" lang="zh-TW" altLang="zh-TW" sz="1800" dirty="0">
                <a:solidFill>
                  <a:srgbClr val="000000"/>
                </a:solidFill>
                <a:latin typeface="微軟正黑體" pitchFamily="34" charset="-120"/>
                <a:ea typeface="微軟正黑體" pitchFamily="34" charset="-120"/>
                <a:cs typeface="Times New Roman" pitchFamily="18" charset="0"/>
              </a:rPr>
              <a:t>取生</a:t>
            </a:r>
            <a:r>
              <a:rPr kumimoji="0" lang="zh-TW" altLang="en-US" sz="1800" b="1" dirty="0">
                <a:solidFill>
                  <a:srgbClr val="FF0000"/>
                </a:solidFill>
                <a:latin typeface="微軟正黑體" pitchFamily="34" charset="-120"/>
                <a:ea typeface="微軟正黑體" pitchFamily="34" charset="-120"/>
                <a:cs typeface="Times New Roman" pitchFamily="18" charset="0"/>
              </a:rPr>
              <a:t>未於</a:t>
            </a:r>
            <a:r>
              <a:rPr kumimoji="0" lang="en-US" altLang="zh-TW" sz="1800" b="1" dirty="0">
                <a:solidFill>
                  <a:srgbClr val="FF0000"/>
                </a:solidFill>
                <a:latin typeface="微軟正黑體" pitchFamily="34" charset="-120"/>
                <a:ea typeface="微軟正黑體" pitchFamily="34" charset="-120"/>
                <a:cs typeface="Times New Roman" pitchFamily="18" charset="0"/>
              </a:rPr>
              <a:t>111.06.18</a:t>
            </a:r>
            <a:r>
              <a:rPr kumimoji="0" lang="zh-TW" altLang="en-US" sz="1800" b="1" dirty="0">
                <a:solidFill>
                  <a:srgbClr val="FF0000"/>
                </a:solidFill>
                <a:latin typeface="微軟正黑體" pitchFamily="34" charset="-120"/>
                <a:ea typeface="微軟正黑體" pitchFamily="34" charset="-120"/>
                <a:cs typeface="Times New Roman" pitchFamily="18" charset="0"/>
              </a:rPr>
              <a:t>前完成「網路聲明放棄入學資格」者</a:t>
            </a:r>
            <a:r>
              <a:rPr kumimoji="0" lang="zh-TW" altLang="en-US" sz="1800" dirty="0">
                <a:solidFill>
                  <a:srgbClr val="000000"/>
                </a:solidFill>
                <a:latin typeface="微軟正黑體" pitchFamily="34" charset="-120"/>
                <a:ea typeface="微軟正黑體" pitchFamily="34" charset="-120"/>
                <a:cs typeface="Times New Roman" pitchFamily="18" charset="0"/>
              </a:rPr>
              <a:t>，一律</a:t>
            </a:r>
            <a:r>
              <a:rPr kumimoji="0" lang="zh-TW" altLang="zh-TW" sz="1800" dirty="0">
                <a:solidFill>
                  <a:srgbClr val="000000"/>
                </a:solidFill>
                <a:latin typeface="微軟正黑體" pitchFamily="34" charset="-120"/>
                <a:ea typeface="微軟正黑體" pitchFamily="34" charset="-120"/>
                <a:cs typeface="Times New Roman" pitchFamily="18" charset="0"/>
              </a:rPr>
              <a:t>不得參加當學</a:t>
            </a:r>
            <a:r>
              <a:rPr kumimoji="0" lang="zh-TW" altLang="en-US" sz="1800" dirty="0">
                <a:solidFill>
                  <a:srgbClr val="000000"/>
                </a:solidFill>
                <a:latin typeface="微軟正黑體" pitchFamily="34" charset="-120"/>
                <a:ea typeface="微軟正黑體" pitchFamily="34" charset="-120"/>
                <a:cs typeface="Times New Roman" pitchFamily="18" charset="0"/>
              </a:rPr>
              <a:t>年度「</a:t>
            </a:r>
            <a:r>
              <a:rPr kumimoji="0" lang="zh-TW" altLang="zh-TW" sz="1800" dirty="0">
                <a:solidFill>
                  <a:srgbClr val="000000"/>
                </a:solidFill>
                <a:latin typeface="微軟正黑體" pitchFamily="34" charset="-120"/>
                <a:ea typeface="微軟正黑體" pitchFamily="34" charset="-120"/>
                <a:cs typeface="Times New Roman" pitchFamily="18" charset="0"/>
              </a:rPr>
              <a:t>大學</a:t>
            </a:r>
            <a:r>
              <a:rPr kumimoji="0" lang="zh-TW" altLang="en-US" sz="1800" dirty="0">
                <a:solidFill>
                  <a:srgbClr val="000000"/>
                </a:solidFill>
                <a:latin typeface="微軟正黑體" pitchFamily="34" charset="-120"/>
                <a:ea typeface="微軟正黑體" pitchFamily="34" charset="-120"/>
                <a:cs typeface="Times New Roman" pitchFamily="18" charset="0"/>
              </a:rPr>
              <a:t>分發</a:t>
            </a:r>
            <a:r>
              <a:rPr kumimoji="0" lang="zh-TW" altLang="zh-TW" sz="1800" dirty="0">
                <a:solidFill>
                  <a:srgbClr val="000000"/>
                </a:solidFill>
                <a:latin typeface="微軟正黑體" pitchFamily="34" charset="-120"/>
                <a:ea typeface="微軟正黑體" pitchFamily="34" charset="-120"/>
                <a:cs typeface="Times New Roman" pitchFamily="18" charset="0"/>
              </a:rPr>
              <a:t>入學招生</a:t>
            </a:r>
            <a:r>
              <a:rPr kumimoji="0" lang="zh-TW" altLang="en-US" sz="1800" dirty="0">
                <a:solidFill>
                  <a:srgbClr val="000000"/>
                </a:solidFill>
                <a:latin typeface="微軟正黑體" pitchFamily="34" charset="-120"/>
                <a:ea typeface="微軟正黑體" pitchFamily="34" charset="-120"/>
                <a:cs typeface="Times New Roman" pitchFamily="18" charset="0"/>
              </a:rPr>
              <a:t>」、</a:t>
            </a:r>
            <a:r>
              <a:rPr kumimoji="0" lang="zh-TW" altLang="zh-TW" sz="1800" dirty="0">
                <a:solidFill>
                  <a:srgbClr val="000000"/>
                </a:solidFill>
                <a:latin typeface="微軟正黑體" pitchFamily="34" charset="-120"/>
                <a:ea typeface="微軟正黑體" pitchFamily="34" charset="-120"/>
                <a:cs typeface="Times New Roman" pitchFamily="18" charset="0"/>
              </a:rPr>
              <a:t>「科技校院四年制及專科學校二年制甄選入學招生」及「科技校院四年制及專科學校二年制日間部聯合登記分發入學招生」。</a:t>
            </a:r>
            <a:endParaRPr kumimoji="0" lang="en-US" altLang="zh-TW" sz="1800" dirty="0">
              <a:solidFill>
                <a:srgbClr val="000000"/>
              </a:solidFill>
              <a:latin typeface="微軟正黑體" pitchFamily="34" charset="-120"/>
              <a:ea typeface="微軟正黑體" pitchFamily="34" charset="-120"/>
              <a:cs typeface="Times New Roman" pitchFamily="18" charset="0"/>
            </a:endParaRPr>
          </a:p>
        </p:txBody>
      </p:sp>
      <p:pic>
        <p:nvPicPr>
          <p:cNvPr id="12" name="圖片 11">
            <a:extLst>
              <a:ext uri="{FF2B5EF4-FFF2-40B4-BE49-F238E27FC236}">
                <a16:creationId xmlns:a16="http://schemas.microsoft.com/office/drawing/2014/main" id="{87346CAB-D35F-4BA4-ACCB-54A221356E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 name="投影片編號版面配置區 2">
            <a:extLst>
              <a:ext uri="{FF2B5EF4-FFF2-40B4-BE49-F238E27FC236}">
                <a16:creationId xmlns:a16="http://schemas.microsoft.com/office/drawing/2014/main" id="{735722A3-0037-4B5A-8E0C-4DBE90CCABA4}"/>
              </a:ext>
            </a:extLst>
          </p:cNvPr>
          <p:cNvSpPr>
            <a:spLocks noGrp="1"/>
          </p:cNvSpPr>
          <p:nvPr>
            <p:ph type="sldNum" sz="quarter" idx="12"/>
          </p:nvPr>
        </p:nvSpPr>
        <p:spPr/>
        <p:txBody>
          <a:bodyPr/>
          <a:lstStyle/>
          <a:p>
            <a:fld id="{ABC027CB-4B16-4B21-A276-8705E54D5316}" type="slidenum">
              <a:rPr lang="zh-CN" altLang="en-US" smtClean="0"/>
              <a:pPr/>
              <a:t>18</a:t>
            </a:fld>
            <a:endParaRPr lang="zh-CN" altLang="en-US"/>
          </a:p>
        </p:txBody>
      </p:sp>
    </p:spTree>
    <p:extLst>
      <p:ext uri="{BB962C8B-B14F-4D97-AF65-F5344CB8AC3E}">
        <p14:creationId xmlns:p14="http://schemas.microsoft.com/office/powerpoint/2010/main" val="330758802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9499184" y="342384"/>
            <a:ext cx="686797" cy="681506"/>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3" name="椭圆 2"/>
          <p:cNvSpPr/>
          <p:nvPr/>
        </p:nvSpPr>
        <p:spPr>
          <a:xfrm>
            <a:off x="8964464" y="994629"/>
            <a:ext cx="452008" cy="448525"/>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4" name="椭圆 3"/>
          <p:cNvSpPr/>
          <p:nvPr/>
        </p:nvSpPr>
        <p:spPr>
          <a:xfrm>
            <a:off x="8690146" y="1750969"/>
            <a:ext cx="333291" cy="330723"/>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5" name="椭圆 4"/>
          <p:cNvSpPr/>
          <p:nvPr/>
        </p:nvSpPr>
        <p:spPr>
          <a:xfrm>
            <a:off x="7906131" y="1455546"/>
            <a:ext cx="238859" cy="237019"/>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6" name="椭圆 5"/>
          <p:cNvSpPr/>
          <p:nvPr/>
        </p:nvSpPr>
        <p:spPr>
          <a:xfrm>
            <a:off x="8671681" y="505977"/>
            <a:ext cx="238859" cy="237019"/>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7" name="椭圆 6"/>
          <p:cNvSpPr/>
          <p:nvPr/>
        </p:nvSpPr>
        <p:spPr>
          <a:xfrm>
            <a:off x="9432822" y="1682387"/>
            <a:ext cx="308737" cy="306358"/>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8" name="椭圆 7"/>
          <p:cNvSpPr/>
          <p:nvPr/>
        </p:nvSpPr>
        <p:spPr>
          <a:xfrm>
            <a:off x="1252627" y="5210949"/>
            <a:ext cx="823694" cy="823694"/>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9" name="椭圆 8"/>
          <p:cNvSpPr/>
          <p:nvPr/>
        </p:nvSpPr>
        <p:spPr>
          <a:xfrm>
            <a:off x="3033803" y="4329668"/>
            <a:ext cx="466724" cy="466724"/>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0" name="椭圆 9"/>
          <p:cNvSpPr/>
          <p:nvPr/>
        </p:nvSpPr>
        <p:spPr>
          <a:xfrm>
            <a:off x="3217158" y="5210950"/>
            <a:ext cx="635795" cy="635795"/>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1" name="椭圆 10"/>
          <p:cNvSpPr/>
          <p:nvPr/>
        </p:nvSpPr>
        <p:spPr>
          <a:xfrm>
            <a:off x="1950848" y="4974097"/>
            <a:ext cx="966194" cy="966194"/>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2" name="椭圆 11"/>
          <p:cNvSpPr/>
          <p:nvPr/>
        </p:nvSpPr>
        <p:spPr>
          <a:xfrm>
            <a:off x="1608623" y="4587437"/>
            <a:ext cx="466724" cy="466724"/>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3" name="椭圆 12"/>
          <p:cNvSpPr/>
          <p:nvPr/>
        </p:nvSpPr>
        <p:spPr>
          <a:xfrm>
            <a:off x="1615144" y="3977244"/>
            <a:ext cx="153299" cy="153299"/>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4" name="椭圆 13"/>
          <p:cNvSpPr/>
          <p:nvPr/>
        </p:nvSpPr>
        <p:spPr>
          <a:xfrm>
            <a:off x="2957154" y="4129194"/>
            <a:ext cx="153299" cy="153299"/>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5" name="椭圆 14"/>
          <p:cNvSpPr/>
          <p:nvPr/>
        </p:nvSpPr>
        <p:spPr>
          <a:xfrm>
            <a:off x="2324627" y="4744150"/>
            <a:ext cx="153299" cy="153299"/>
          </a:xfrm>
          <a:prstGeom prst="ellipse">
            <a:avLst/>
          </a:prstGeom>
          <a:gradFill>
            <a:gsLst>
              <a:gs pos="0">
                <a:schemeClr val="bg1"/>
              </a:gs>
              <a:gs pos="100000">
                <a:srgbClr val="D4D2D3"/>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6" name="椭圆 15"/>
          <p:cNvSpPr/>
          <p:nvPr/>
        </p:nvSpPr>
        <p:spPr>
          <a:xfrm>
            <a:off x="2945843" y="4820799"/>
            <a:ext cx="153299" cy="153299"/>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17" name="椭圆 16"/>
          <p:cNvSpPr/>
          <p:nvPr/>
        </p:nvSpPr>
        <p:spPr>
          <a:xfrm>
            <a:off x="3816337" y="4974098"/>
            <a:ext cx="153299" cy="153299"/>
          </a:xfrm>
          <a:prstGeom prst="ellipse">
            <a:avLst/>
          </a:prstGeom>
          <a:gradFill>
            <a:gsLst>
              <a:gs pos="0">
                <a:schemeClr val="bg1"/>
              </a:gs>
              <a:gs pos="100000">
                <a:srgbClr val="D4D2D3"/>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latin typeface="Calibri" panose="020F0502020204030204"/>
              <a:ea typeface="宋体" panose="02010600030101010101" pitchFamily="2" charset="-122"/>
            </a:endParaRPr>
          </a:p>
        </p:txBody>
      </p:sp>
      <p:sp>
        <p:nvSpPr>
          <p:cNvPr id="31" name="標題 5">
            <a:extLst>
              <a:ext uri="{FF2B5EF4-FFF2-40B4-BE49-F238E27FC236}">
                <a16:creationId xmlns:a16="http://schemas.microsoft.com/office/drawing/2014/main" id="{E7E79E2B-17F2-4727-A53B-3A81093EEBE9}"/>
              </a:ext>
            </a:extLst>
          </p:cNvPr>
          <p:cNvSpPr txBox="1">
            <a:spLocks/>
          </p:cNvSpPr>
          <p:nvPr/>
        </p:nvSpPr>
        <p:spPr>
          <a:xfrm>
            <a:off x="2572544" y="2039063"/>
            <a:ext cx="7029242" cy="1650087"/>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endParaRPr lang="zh-TW" altLang="en-US" sz="4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endParaRPr>
          </a:p>
        </p:txBody>
      </p:sp>
      <p:sp>
        <p:nvSpPr>
          <p:cNvPr id="39" name="矩形 38">
            <a:extLst>
              <a:ext uri="{FF2B5EF4-FFF2-40B4-BE49-F238E27FC236}">
                <a16:creationId xmlns:a16="http://schemas.microsoft.com/office/drawing/2014/main" id="{6F3F25D4-E984-4E26-93D5-53471253ED36}"/>
              </a:ext>
            </a:extLst>
          </p:cNvPr>
          <p:cNvSpPr/>
          <p:nvPr/>
        </p:nvSpPr>
        <p:spPr>
          <a:xfrm>
            <a:off x="2649719" y="2418172"/>
            <a:ext cx="6912979" cy="1938992"/>
          </a:xfrm>
          <a:prstGeom prst="rect">
            <a:avLst/>
          </a:prstGeom>
        </p:spPr>
        <p:txBody>
          <a:bodyPr wrap="square">
            <a:spAutoFit/>
          </a:bodyPr>
          <a:lstStyle/>
          <a:p>
            <a:pPr algn="ctr">
              <a:lnSpc>
                <a:spcPct val="100000"/>
              </a:lnSpc>
            </a:pPr>
            <a:r>
              <a:rPr lang="zh-TW" altLang="en-US" sz="6000" b="1" dirty="0">
                <a:ln w="0"/>
                <a:solidFill>
                  <a:srgbClr val="002060"/>
                </a:solidFill>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報名系統</a:t>
            </a:r>
            <a:br>
              <a:rPr lang="en-US" altLang="zh-TW" sz="6000" b="1" dirty="0">
                <a:ln w="0"/>
                <a:solidFill>
                  <a:srgbClr val="002060"/>
                </a:solidFill>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br>
            <a:r>
              <a:rPr lang="zh-TW" altLang="en-US" sz="6000" b="1" dirty="0">
                <a:ln w="0"/>
                <a:solidFill>
                  <a:srgbClr val="002060"/>
                </a:solidFill>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實際操作</a:t>
            </a:r>
            <a:endParaRPr lang="zh-TW" altLang="en-US" sz="60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21" name="圖片 20">
            <a:extLst>
              <a:ext uri="{FF2B5EF4-FFF2-40B4-BE49-F238E27FC236}">
                <a16:creationId xmlns:a16="http://schemas.microsoft.com/office/drawing/2014/main" id="{01F15050-FE6F-4875-847B-F86D731736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465" y="346750"/>
            <a:ext cx="2468878" cy="752707"/>
          </a:xfrm>
          <a:prstGeom prst="rect">
            <a:avLst/>
          </a:prstGeom>
        </p:spPr>
      </p:pic>
    </p:spTree>
    <p:extLst>
      <p:ext uri="{BB962C8B-B14F-4D97-AF65-F5344CB8AC3E}">
        <p14:creationId xmlns:p14="http://schemas.microsoft.com/office/powerpoint/2010/main" val="170330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decel="10000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12" decel="10000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12" decel="10000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0-#ppt_w/2"/>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12" decel="10000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12" decel="10000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0-#ppt_w/2"/>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12" decel="10000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0-#ppt_w/2"/>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par>
                                <p:cTn id="37" presetID="2" presetClass="entr" presetSubtype="12" decel="10000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0-#ppt_w/2"/>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par>
                                <p:cTn id="41" presetID="2" presetClass="entr" presetSubtype="12" decel="10000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0-#ppt_w/2"/>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3" decel="100000"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500" fill="hold"/>
                                        <p:tgtEl>
                                          <p:spTgt spid="2"/>
                                        </p:tgtEl>
                                        <p:attrNameLst>
                                          <p:attrName>ppt_x</p:attrName>
                                        </p:attrNameLst>
                                      </p:cBhvr>
                                      <p:tavLst>
                                        <p:tav tm="0">
                                          <p:val>
                                            <p:strVal val="1+#ppt_w/2"/>
                                          </p:val>
                                        </p:tav>
                                        <p:tav tm="100000">
                                          <p:val>
                                            <p:strVal val="#ppt_x"/>
                                          </p:val>
                                        </p:tav>
                                      </p:tavLst>
                                    </p:anim>
                                    <p:anim calcmode="lin" valueType="num">
                                      <p:cBhvr additive="base">
                                        <p:cTn id="48" dur="500" fill="hold"/>
                                        <p:tgtEl>
                                          <p:spTgt spid="2"/>
                                        </p:tgtEl>
                                        <p:attrNameLst>
                                          <p:attrName>ppt_y</p:attrName>
                                        </p:attrNameLst>
                                      </p:cBhvr>
                                      <p:tavLst>
                                        <p:tav tm="0">
                                          <p:val>
                                            <p:strVal val="0-#ppt_h/2"/>
                                          </p:val>
                                        </p:tav>
                                        <p:tav tm="100000">
                                          <p:val>
                                            <p:strVal val="#ppt_y"/>
                                          </p:val>
                                        </p:tav>
                                      </p:tavLst>
                                    </p:anim>
                                  </p:childTnLst>
                                </p:cTn>
                              </p:par>
                              <p:par>
                                <p:cTn id="49" presetID="2" presetClass="entr" presetSubtype="3" decel="100000"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1+#ppt_w/2"/>
                                          </p:val>
                                        </p:tav>
                                        <p:tav tm="100000">
                                          <p:val>
                                            <p:strVal val="#ppt_x"/>
                                          </p:val>
                                        </p:tav>
                                      </p:tavLst>
                                    </p:anim>
                                    <p:anim calcmode="lin" valueType="num">
                                      <p:cBhvr additive="base">
                                        <p:cTn id="52" dur="500" fill="hold"/>
                                        <p:tgtEl>
                                          <p:spTgt spid="3"/>
                                        </p:tgtEl>
                                        <p:attrNameLst>
                                          <p:attrName>ppt_y</p:attrName>
                                        </p:attrNameLst>
                                      </p:cBhvr>
                                      <p:tavLst>
                                        <p:tav tm="0">
                                          <p:val>
                                            <p:strVal val="0-#ppt_h/2"/>
                                          </p:val>
                                        </p:tav>
                                        <p:tav tm="100000">
                                          <p:val>
                                            <p:strVal val="#ppt_y"/>
                                          </p:val>
                                        </p:tav>
                                      </p:tavLst>
                                    </p:anim>
                                  </p:childTnLst>
                                </p:cTn>
                              </p:par>
                              <p:par>
                                <p:cTn id="53" presetID="2" presetClass="entr" presetSubtype="3" decel="100000" fill="hold" grpId="0" nodeType="with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1+#ppt_w/2"/>
                                          </p:val>
                                        </p:tav>
                                        <p:tav tm="100000">
                                          <p:val>
                                            <p:strVal val="#ppt_x"/>
                                          </p:val>
                                        </p:tav>
                                      </p:tavLst>
                                    </p:anim>
                                    <p:anim calcmode="lin" valueType="num">
                                      <p:cBhvr additive="base">
                                        <p:cTn id="56" dur="500" fill="hold"/>
                                        <p:tgtEl>
                                          <p:spTgt spid="4"/>
                                        </p:tgtEl>
                                        <p:attrNameLst>
                                          <p:attrName>ppt_y</p:attrName>
                                        </p:attrNameLst>
                                      </p:cBhvr>
                                      <p:tavLst>
                                        <p:tav tm="0">
                                          <p:val>
                                            <p:strVal val="0-#ppt_h/2"/>
                                          </p:val>
                                        </p:tav>
                                        <p:tav tm="100000">
                                          <p:val>
                                            <p:strVal val="#ppt_y"/>
                                          </p:val>
                                        </p:tav>
                                      </p:tavLst>
                                    </p:anim>
                                  </p:childTnLst>
                                </p:cTn>
                              </p:par>
                              <p:par>
                                <p:cTn id="57" presetID="2" presetClass="entr" presetSubtype="3" decel="100000"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1+#ppt_w/2"/>
                                          </p:val>
                                        </p:tav>
                                        <p:tav tm="100000">
                                          <p:val>
                                            <p:strVal val="#ppt_x"/>
                                          </p:val>
                                        </p:tav>
                                      </p:tavLst>
                                    </p:anim>
                                    <p:anim calcmode="lin" valueType="num">
                                      <p:cBhvr additive="base">
                                        <p:cTn id="60" dur="500" fill="hold"/>
                                        <p:tgtEl>
                                          <p:spTgt spid="5"/>
                                        </p:tgtEl>
                                        <p:attrNameLst>
                                          <p:attrName>ppt_y</p:attrName>
                                        </p:attrNameLst>
                                      </p:cBhvr>
                                      <p:tavLst>
                                        <p:tav tm="0">
                                          <p:val>
                                            <p:strVal val="0-#ppt_h/2"/>
                                          </p:val>
                                        </p:tav>
                                        <p:tav tm="100000">
                                          <p:val>
                                            <p:strVal val="#ppt_y"/>
                                          </p:val>
                                        </p:tav>
                                      </p:tavLst>
                                    </p:anim>
                                  </p:childTnLst>
                                </p:cTn>
                              </p:par>
                              <p:par>
                                <p:cTn id="61" presetID="2" presetClass="entr" presetSubtype="3" decel="100000" fill="hold" grpId="0" nodeType="withEffect">
                                  <p:stCondLst>
                                    <p:cond delay="0"/>
                                  </p:stCondLst>
                                  <p:childTnLst>
                                    <p:set>
                                      <p:cBhvr>
                                        <p:cTn id="62" dur="1" fill="hold">
                                          <p:stCondLst>
                                            <p:cond delay="0"/>
                                          </p:stCondLst>
                                        </p:cTn>
                                        <p:tgtEl>
                                          <p:spTgt spid="6"/>
                                        </p:tgtEl>
                                        <p:attrNameLst>
                                          <p:attrName>style.visibility</p:attrName>
                                        </p:attrNameLst>
                                      </p:cBhvr>
                                      <p:to>
                                        <p:strVal val="visible"/>
                                      </p:to>
                                    </p:set>
                                    <p:anim calcmode="lin" valueType="num">
                                      <p:cBhvr additive="base">
                                        <p:cTn id="63" dur="500" fill="hold"/>
                                        <p:tgtEl>
                                          <p:spTgt spid="6"/>
                                        </p:tgtEl>
                                        <p:attrNameLst>
                                          <p:attrName>ppt_x</p:attrName>
                                        </p:attrNameLst>
                                      </p:cBhvr>
                                      <p:tavLst>
                                        <p:tav tm="0">
                                          <p:val>
                                            <p:strVal val="1+#ppt_w/2"/>
                                          </p:val>
                                        </p:tav>
                                        <p:tav tm="100000">
                                          <p:val>
                                            <p:strVal val="#ppt_x"/>
                                          </p:val>
                                        </p:tav>
                                      </p:tavLst>
                                    </p:anim>
                                    <p:anim calcmode="lin" valueType="num">
                                      <p:cBhvr additive="base">
                                        <p:cTn id="64" dur="500" fill="hold"/>
                                        <p:tgtEl>
                                          <p:spTgt spid="6"/>
                                        </p:tgtEl>
                                        <p:attrNameLst>
                                          <p:attrName>ppt_y</p:attrName>
                                        </p:attrNameLst>
                                      </p:cBhvr>
                                      <p:tavLst>
                                        <p:tav tm="0">
                                          <p:val>
                                            <p:strVal val="0-#ppt_h/2"/>
                                          </p:val>
                                        </p:tav>
                                        <p:tav tm="100000">
                                          <p:val>
                                            <p:strVal val="#ppt_y"/>
                                          </p:val>
                                        </p:tav>
                                      </p:tavLst>
                                    </p:anim>
                                  </p:childTnLst>
                                </p:cTn>
                              </p:par>
                              <p:par>
                                <p:cTn id="65" presetID="2" presetClass="entr" presetSubtype="3" decel="100000" fill="hold" grpId="0" nodeType="withEffect">
                                  <p:stCondLst>
                                    <p:cond delay="0"/>
                                  </p:stCondLst>
                                  <p:childTnLst>
                                    <p:set>
                                      <p:cBhvr>
                                        <p:cTn id="66" dur="1" fill="hold">
                                          <p:stCondLst>
                                            <p:cond delay="0"/>
                                          </p:stCondLst>
                                        </p:cTn>
                                        <p:tgtEl>
                                          <p:spTgt spid="7"/>
                                        </p:tgtEl>
                                        <p:attrNameLst>
                                          <p:attrName>style.visibility</p:attrName>
                                        </p:attrNameLst>
                                      </p:cBhvr>
                                      <p:to>
                                        <p:strVal val="visible"/>
                                      </p:to>
                                    </p:set>
                                    <p:anim calcmode="lin" valueType="num">
                                      <p:cBhvr additive="base">
                                        <p:cTn id="67" dur="500" fill="hold"/>
                                        <p:tgtEl>
                                          <p:spTgt spid="7"/>
                                        </p:tgtEl>
                                        <p:attrNameLst>
                                          <p:attrName>ppt_x</p:attrName>
                                        </p:attrNameLst>
                                      </p:cBhvr>
                                      <p:tavLst>
                                        <p:tav tm="0">
                                          <p:val>
                                            <p:strVal val="1+#ppt_w/2"/>
                                          </p:val>
                                        </p:tav>
                                        <p:tav tm="100000">
                                          <p:val>
                                            <p:strVal val="#ppt_x"/>
                                          </p:val>
                                        </p:tav>
                                      </p:tavLst>
                                    </p:anim>
                                    <p:anim calcmode="lin" valueType="num">
                                      <p:cBhvr additive="base">
                                        <p:cTn id="6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122551" y="576947"/>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122551" y="174356"/>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626559" y="685039"/>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1042731" y="1096817"/>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342514" y="996120"/>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760854" y="246959"/>
            <a:ext cx="4534927"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eaLnBrk="1" hangingPunct="1"/>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相關作業時程</a:t>
            </a:r>
          </a:p>
        </p:txBody>
      </p:sp>
      <p:grpSp>
        <p:nvGrpSpPr>
          <p:cNvPr id="17" name="群組 16">
            <a:extLst>
              <a:ext uri="{FF2B5EF4-FFF2-40B4-BE49-F238E27FC236}">
                <a16:creationId xmlns:a16="http://schemas.microsoft.com/office/drawing/2014/main" id="{7DB227E1-46EF-4142-8BD0-B568A888D3AB}"/>
              </a:ext>
            </a:extLst>
          </p:cNvPr>
          <p:cNvGrpSpPr/>
          <p:nvPr/>
        </p:nvGrpSpPr>
        <p:grpSpPr>
          <a:xfrm>
            <a:off x="1315841" y="1376870"/>
            <a:ext cx="10124537" cy="2164665"/>
            <a:chOff x="0" y="1224558"/>
            <a:chExt cx="9144000" cy="2164665"/>
          </a:xfrm>
        </p:grpSpPr>
        <p:sp>
          <p:nvSpPr>
            <p:cNvPr id="18" name="직사각형 63">
              <a:extLst>
                <a:ext uri="{FF2B5EF4-FFF2-40B4-BE49-F238E27FC236}">
                  <a16:creationId xmlns:a16="http://schemas.microsoft.com/office/drawing/2014/main" id="{218E0887-B756-49EE-8F05-DDE09CBBB2D8}"/>
                </a:ext>
              </a:extLst>
            </p:cNvPr>
            <p:cNvSpPr/>
            <p:nvPr/>
          </p:nvSpPr>
          <p:spPr>
            <a:xfrm>
              <a:off x="0" y="1917016"/>
              <a:ext cx="9144000" cy="1440000"/>
            </a:xfrm>
            <a:prstGeom prst="rect">
              <a:avLst/>
            </a:prstGeom>
            <a:solidFill>
              <a:schemeClr val="accent4">
                <a:lumMod val="20000"/>
                <a:lumOff val="80000"/>
              </a:schemeClr>
            </a:solidFill>
            <a:ln w="25400" cap="flat" cmpd="sng" algn="ctr">
              <a:solidFill>
                <a:schemeClr val="bg1"/>
              </a:solidFill>
              <a:prstDash val="solid"/>
            </a:ln>
            <a:effectLst>
              <a:glow rad="63500">
                <a:schemeClr val="bg2">
                  <a:lumMod val="50000"/>
                  <a:alpha val="40000"/>
                </a:schemeClr>
              </a:glow>
            </a:effectLst>
          </p:spPr>
          <p:txBody>
            <a:bodyPr anchor="ctr"/>
            <a:lstStyle/>
            <a:p>
              <a:pPr algn="ctr">
                <a:spcBef>
                  <a:spcPct val="30000"/>
                </a:spcBef>
                <a:buSzPct val="75000"/>
                <a:buFontTx/>
                <a:buChar char="•"/>
                <a:defRPr/>
              </a:pPr>
              <a:endParaRPr lang="ko-KR" altLang="en-US">
                <a:solidFill>
                  <a:prstClr val="white"/>
                </a:solidFill>
                <a:latin typeface="微軟正黑體" pitchFamily="34" charset="-120"/>
                <a:ea typeface="한컴전용_돋움"/>
              </a:endParaRPr>
            </a:p>
          </p:txBody>
        </p:sp>
        <p:sp>
          <p:nvSpPr>
            <p:cNvPr id="19" name="Rectangle 48">
              <a:extLst>
                <a:ext uri="{FF2B5EF4-FFF2-40B4-BE49-F238E27FC236}">
                  <a16:creationId xmlns:a16="http://schemas.microsoft.com/office/drawing/2014/main" id="{4BF094BB-0BB3-439F-AA0C-8C813213DF74}"/>
                </a:ext>
              </a:extLst>
            </p:cNvPr>
            <p:cNvSpPr>
              <a:spLocks noChangeArrowheads="1"/>
            </p:cNvSpPr>
            <p:nvPr/>
          </p:nvSpPr>
          <p:spPr bwMode="auto">
            <a:xfrm>
              <a:off x="0" y="1845571"/>
              <a:ext cx="9144000" cy="71437"/>
            </a:xfrm>
            <a:prstGeom prst="rect">
              <a:avLst/>
            </a:prstGeom>
            <a:solidFill>
              <a:schemeClr val="bg1">
                <a:lumMod val="75000"/>
              </a:schemeClr>
            </a:solidFill>
            <a:ln w="9525" algn="ctr">
              <a:noFill/>
              <a:miter lim="800000"/>
              <a:headEnd/>
              <a:tailEnd/>
            </a:ln>
          </p:spPr>
          <p:txBody>
            <a:bodyPr wrap="none" anchor="ctr"/>
            <a:lstStyle/>
            <a:p>
              <a:pPr>
                <a:spcBef>
                  <a:spcPct val="30000"/>
                </a:spcBef>
                <a:buSzPct val="75000"/>
                <a:buFontTx/>
                <a:buChar char="•"/>
                <a:defRPr/>
              </a:pPr>
              <a:endParaRPr lang="ko-KR" altLang="ko-KR" sz="1200" dirty="0">
                <a:solidFill>
                  <a:srgbClr val="333333"/>
                </a:solidFill>
                <a:latin typeface="微軟正黑體" pitchFamily="34" charset="-120"/>
                <a:ea typeface="HY견고딕" pitchFamily="18" charset="-127"/>
              </a:endParaRPr>
            </a:p>
          </p:txBody>
        </p:sp>
        <p:sp>
          <p:nvSpPr>
            <p:cNvPr id="24" name="Oval 50">
              <a:extLst>
                <a:ext uri="{FF2B5EF4-FFF2-40B4-BE49-F238E27FC236}">
                  <a16:creationId xmlns:a16="http://schemas.microsoft.com/office/drawing/2014/main" id="{16203AC2-BEC5-4EC2-B226-C63C1A1DDFE1}"/>
                </a:ext>
              </a:extLst>
            </p:cNvPr>
            <p:cNvSpPr>
              <a:spLocks noChangeAspect="1" noChangeArrowheads="1"/>
            </p:cNvSpPr>
            <p:nvPr/>
          </p:nvSpPr>
          <p:spPr bwMode="auto">
            <a:xfrm>
              <a:off x="866775" y="1804296"/>
              <a:ext cx="142875" cy="153987"/>
            </a:xfrm>
            <a:prstGeom prst="ellipse">
              <a:avLst/>
            </a:prstGeom>
            <a:solidFill>
              <a:schemeClr val="accent1">
                <a:lumMod val="50000"/>
              </a:schemeClr>
            </a:solidFill>
            <a:ln w="9525" algn="ctr">
              <a:noFill/>
              <a:round/>
              <a:headEnd/>
              <a:tailEnd/>
            </a:ln>
          </p:spPr>
          <p:txBody>
            <a:bodyPr wrap="none" anchor="ctr"/>
            <a:lstStyle/>
            <a:p>
              <a:pPr>
                <a:spcBef>
                  <a:spcPct val="30000"/>
                </a:spcBef>
                <a:buSzPct val="75000"/>
                <a:buFontTx/>
                <a:buChar char="•"/>
                <a:defRPr/>
              </a:pPr>
              <a:endParaRPr lang="ko-KR" altLang="ko-KR" sz="1200" dirty="0">
                <a:solidFill>
                  <a:srgbClr val="333333"/>
                </a:solidFill>
                <a:latin typeface="微軟正黑體" pitchFamily="34" charset="-120"/>
                <a:ea typeface="HY견고딕" pitchFamily="18" charset="-127"/>
              </a:endParaRPr>
            </a:p>
          </p:txBody>
        </p:sp>
        <p:sp>
          <p:nvSpPr>
            <p:cNvPr id="25" name="Oval 61">
              <a:extLst>
                <a:ext uri="{FF2B5EF4-FFF2-40B4-BE49-F238E27FC236}">
                  <a16:creationId xmlns:a16="http://schemas.microsoft.com/office/drawing/2014/main" id="{2336E19E-8C37-4E86-B6FE-8378A5CB1DFE}"/>
                </a:ext>
              </a:extLst>
            </p:cNvPr>
            <p:cNvSpPr>
              <a:spLocks noChangeAspect="1" noChangeArrowheads="1"/>
            </p:cNvSpPr>
            <p:nvPr/>
          </p:nvSpPr>
          <p:spPr bwMode="auto">
            <a:xfrm>
              <a:off x="2995613" y="1804296"/>
              <a:ext cx="142875" cy="153987"/>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30000"/>
                </a:spcBef>
                <a:buSzPct val="75000"/>
                <a:buFontTx/>
                <a:buChar char="•"/>
                <a:defRPr/>
              </a:pPr>
              <a:endParaRPr lang="ko-KR" altLang="ko-KR" dirty="0">
                <a:latin typeface="微軟正黑體" pitchFamily="34" charset="-120"/>
                <a:ea typeface="HY견고딕" pitchFamily="18" charset="-127"/>
              </a:endParaRPr>
            </a:p>
          </p:txBody>
        </p:sp>
        <p:sp>
          <p:nvSpPr>
            <p:cNvPr id="26" name="Oval 63">
              <a:extLst>
                <a:ext uri="{FF2B5EF4-FFF2-40B4-BE49-F238E27FC236}">
                  <a16:creationId xmlns:a16="http://schemas.microsoft.com/office/drawing/2014/main" id="{0DDDC78E-E0B3-4E25-9A1F-16CF3D01E09C}"/>
                </a:ext>
              </a:extLst>
            </p:cNvPr>
            <p:cNvSpPr>
              <a:spLocks noChangeAspect="1" noChangeArrowheads="1"/>
            </p:cNvSpPr>
            <p:nvPr/>
          </p:nvSpPr>
          <p:spPr bwMode="auto">
            <a:xfrm>
              <a:off x="5264919" y="1804296"/>
              <a:ext cx="142875" cy="153987"/>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30000"/>
                </a:spcBef>
                <a:buSzPct val="75000"/>
                <a:buFontTx/>
                <a:buChar char="•"/>
                <a:defRPr/>
              </a:pPr>
              <a:endParaRPr lang="ko-KR" altLang="ko-KR" dirty="0">
                <a:latin typeface="微軟正黑體" pitchFamily="34" charset="-120"/>
                <a:ea typeface="HY견고딕" pitchFamily="18" charset="-127"/>
              </a:endParaRPr>
            </a:p>
          </p:txBody>
        </p:sp>
        <p:sp>
          <p:nvSpPr>
            <p:cNvPr id="27" name="Oval 82">
              <a:extLst>
                <a:ext uri="{FF2B5EF4-FFF2-40B4-BE49-F238E27FC236}">
                  <a16:creationId xmlns:a16="http://schemas.microsoft.com/office/drawing/2014/main" id="{56709CCC-22F7-480B-B40A-564AA36B3CC0}"/>
                </a:ext>
              </a:extLst>
            </p:cNvPr>
            <p:cNvSpPr>
              <a:spLocks noChangeAspect="1" noChangeArrowheads="1"/>
            </p:cNvSpPr>
            <p:nvPr/>
          </p:nvSpPr>
          <p:spPr bwMode="auto">
            <a:xfrm>
              <a:off x="7747989" y="1810463"/>
              <a:ext cx="141287" cy="155574"/>
            </a:xfrm>
            <a:prstGeom prst="ellipse">
              <a:avLst/>
            </a:prstGeom>
            <a:solidFill>
              <a:srgbClr val="FF0000"/>
            </a:solidFill>
            <a:ln w="9525" algn="ctr">
              <a:noFill/>
              <a:round/>
              <a:headEnd/>
              <a:tailEnd/>
            </a:ln>
          </p:spPr>
          <p:txBody>
            <a:bodyPr wrap="none" anchor="ctr"/>
            <a:lstStyle/>
            <a:p>
              <a:pPr>
                <a:spcBef>
                  <a:spcPct val="30000"/>
                </a:spcBef>
                <a:buSzPct val="75000"/>
                <a:buFontTx/>
                <a:buChar char="•"/>
                <a:defRPr/>
              </a:pPr>
              <a:endParaRPr lang="ko-KR" altLang="ko-KR" sz="1200" dirty="0">
                <a:solidFill>
                  <a:srgbClr val="333333"/>
                </a:solidFill>
                <a:latin typeface="微軟正黑體" pitchFamily="34" charset="-120"/>
                <a:ea typeface="HY견고딕" pitchFamily="18" charset="-127"/>
              </a:endParaRPr>
            </a:p>
          </p:txBody>
        </p:sp>
        <p:sp>
          <p:nvSpPr>
            <p:cNvPr id="28" name="AutoShape 12">
              <a:extLst>
                <a:ext uri="{FF2B5EF4-FFF2-40B4-BE49-F238E27FC236}">
                  <a16:creationId xmlns:a16="http://schemas.microsoft.com/office/drawing/2014/main" id="{DB3FE3E7-E10E-4944-825B-8310A591DF05}"/>
                </a:ext>
              </a:extLst>
            </p:cNvPr>
            <p:cNvSpPr>
              <a:spLocks noChangeArrowheads="1"/>
            </p:cNvSpPr>
            <p:nvPr/>
          </p:nvSpPr>
          <p:spPr bwMode="auto">
            <a:xfrm>
              <a:off x="2220420" y="2077045"/>
              <a:ext cx="1871050" cy="27241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a14:hiddenLine>
              </a:ext>
            </a:extLst>
          </p:spPr>
          <p:txBody>
            <a:bodyPr wrap="none" lIns="0" tIns="0" rIns="0" bIns="0" anchor="ctr">
              <a:spAutoFit/>
            </a:bodyPr>
            <a:lstStyle>
              <a:lvl1pPr eaLnBrk="0" hangingPunct="0">
                <a:defRPr kumimoji="1">
                  <a:solidFill>
                    <a:schemeClr val="tx1"/>
                  </a:solidFill>
                  <a:latin typeface="Gulim" pitchFamily="34" charset="-127"/>
                  <a:ea typeface="Gulim" pitchFamily="34" charset="-127"/>
                </a:defRPr>
              </a:lvl1pPr>
              <a:lvl2pPr marL="742950" indent="-285750" eaLnBrk="0" hangingPunct="0">
                <a:defRPr kumimoji="1">
                  <a:solidFill>
                    <a:schemeClr val="tx1"/>
                  </a:solidFill>
                  <a:latin typeface="Gulim" pitchFamily="34" charset="-127"/>
                  <a:ea typeface="Gulim" pitchFamily="34" charset="-127"/>
                </a:defRPr>
              </a:lvl2pPr>
              <a:lvl3pPr marL="1143000" indent="-228600" eaLnBrk="0" hangingPunct="0">
                <a:defRPr kumimoji="1">
                  <a:solidFill>
                    <a:schemeClr val="tx1"/>
                  </a:solidFill>
                  <a:latin typeface="Gulim" pitchFamily="34" charset="-127"/>
                  <a:ea typeface="Gulim" pitchFamily="34" charset="-127"/>
                </a:defRPr>
              </a:lvl3pPr>
              <a:lvl4pPr marL="1600200" indent="-228600" eaLnBrk="0" hangingPunct="0">
                <a:defRPr kumimoji="1">
                  <a:solidFill>
                    <a:schemeClr val="tx1"/>
                  </a:solidFill>
                  <a:latin typeface="Gulim" pitchFamily="34" charset="-127"/>
                  <a:ea typeface="Gulim" pitchFamily="34" charset="-127"/>
                </a:defRPr>
              </a:lvl4pPr>
              <a:lvl5pPr marL="2057400" indent="-228600" eaLnBrk="0" hangingPunct="0">
                <a:defRPr kumimoji="1">
                  <a:solidFill>
                    <a:schemeClr val="tx1"/>
                  </a:solidFill>
                  <a:latin typeface="Gulim" pitchFamily="34" charset="-127"/>
                  <a:ea typeface="Gulim" pitchFamily="34" charset="-127"/>
                </a:defRPr>
              </a:lvl5pPr>
              <a:lvl6pPr marL="2514600" indent="-228600" eaLnBrk="0" fontAlgn="base" latinLnBrk="1" hangingPunct="0">
                <a:spcBef>
                  <a:spcPct val="0"/>
                </a:spcBef>
                <a:spcAft>
                  <a:spcPct val="0"/>
                </a:spcAft>
                <a:defRPr kumimoji="1">
                  <a:solidFill>
                    <a:schemeClr val="tx1"/>
                  </a:solidFill>
                  <a:latin typeface="Gulim" pitchFamily="34" charset="-127"/>
                  <a:ea typeface="Gulim" pitchFamily="34" charset="-127"/>
                </a:defRPr>
              </a:lvl6pPr>
              <a:lvl7pPr marL="2971800" indent="-228600" eaLnBrk="0" fontAlgn="base" latinLnBrk="1" hangingPunct="0">
                <a:spcBef>
                  <a:spcPct val="0"/>
                </a:spcBef>
                <a:spcAft>
                  <a:spcPct val="0"/>
                </a:spcAft>
                <a:defRPr kumimoji="1">
                  <a:solidFill>
                    <a:schemeClr val="tx1"/>
                  </a:solidFill>
                  <a:latin typeface="Gulim" pitchFamily="34" charset="-127"/>
                  <a:ea typeface="Gulim" pitchFamily="34" charset="-127"/>
                </a:defRPr>
              </a:lvl7pPr>
              <a:lvl8pPr marL="3429000" indent="-228600" eaLnBrk="0" fontAlgn="base" latinLnBrk="1" hangingPunct="0">
                <a:spcBef>
                  <a:spcPct val="0"/>
                </a:spcBef>
                <a:spcAft>
                  <a:spcPct val="0"/>
                </a:spcAft>
                <a:defRPr kumimoji="1">
                  <a:solidFill>
                    <a:schemeClr val="tx1"/>
                  </a:solidFill>
                  <a:latin typeface="Gulim" pitchFamily="34" charset="-127"/>
                  <a:ea typeface="Gulim" pitchFamily="34" charset="-127"/>
                </a:defRPr>
              </a:lvl8pPr>
              <a:lvl9pPr marL="3886200" indent="-228600" eaLnBrk="0" fontAlgn="base" latinLnBrk="1" hangingPunct="0">
                <a:spcBef>
                  <a:spcPct val="0"/>
                </a:spcBef>
                <a:spcAft>
                  <a:spcPct val="0"/>
                </a:spcAft>
                <a:defRPr kumimoji="1">
                  <a:solidFill>
                    <a:schemeClr val="tx1"/>
                  </a:solidFill>
                  <a:latin typeface="Gulim" pitchFamily="34" charset="-127"/>
                  <a:ea typeface="Gulim" pitchFamily="34" charset="-127"/>
                </a:defRPr>
              </a:lvl9pPr>
            </a:lstStyle>
            <a:p>
              <a:pPr algn="ctr" eaLnBrk="1" hangingPunct="1"/>
              <a:r>
                <a:rPr lang="zh-TW" altLang="en-US" sz="1600" dirty="0">
                  <a:solidFill>
                    <a:srgbClr val="0000FF"/>
                  </a:solidFill>
                  <a:latin typeface="微軟正黑體" pitchFamily="34" charset="-120"/>
                  <a:ea typeface="微軟正黑體" pitchFamily="34" charset="-120"/>
                </a:rPr>
                <a:t>學科能力測驗成績公告</a:t>
              </a:r>
              <a:endParaRPr lang="en-US" altLang="ko-KR" sz="1600" dirty="0">
                <a:solidFill>
                  <a:srgbClr val="0000FF"/>
                </a:solidFill>
                <a:latin typeface="微軟正黑體" pitchFamily="34" charset="-120"/>
                <a:ea typeface="微軟正黑體" pitchFamily="34" charset="-120"/>
              </a:endParaRPr>
            </a:p>
          </p:txBody>
        </p:sp>
        <p:sp>
          <p:nvSpPr>
            <p:cNvPr id="29" name="직사각형 60">
              <a:extLst>
                <a:ext uri="{FF2B5EF4-FFF2-40B4-BE49-F238E27FC236}">
                  <a16:creationId xmlns:a16="http://schemas.microsoft.com/office/drawing/2014/main" id="{958DD9F7-E0FE-4F64-9699-8C76897C96DE}"/>
                </a:ext>
              </a:extLst>
            </p:cNvPr>
            <p:cNvSpPr/>
            <p:nvPr/>
          </p:nvSpPr>
          <p:spPr>
            <a:xfrm>
              <a:off x="6824202" y="1988840"/>
              <a:ext cx="2071688" cy="869469"/>
            </a:xfrm>
            <a:prstGeom prst="rect">
              <a:avLst/>
            </a:prstGeom>
          </p:spPr>
          <p:txBody>
            <a:bodyPr>
              <a:spAutoFit/>
            </a:bodyPr>
            <a:lstStyle/>
            <a:p>
              <a:pPr marL="139700" indent="-139700">
                <a:spcBef>
                  <a:spcPts val="300"/>
                </a:spcBef>
                <a:buFont typeface="Arial" pitchFamily="34" charset="0"/>
                <a:buChar char="•"/>
                <a:defRPr/>
              </a:pPr>
              <a:r>
                <a:rPr lang="zh-TW" altLang="en-US" sz="1600" dirty="0">
                  <a:solidFill>
                    <a:srgbClr val="FF0000"/>
                  </a:solidFill>
                  <a:latin typeface="微軟正黑體" pitchFamily="34" charset="-120"/>
                  <a:ea typeface="微軟正黑體" pitchFamily="34" charset="-120"/>
                </a:rPr>
                <a:t>報名資料確認</a:t>
              </a:r>
              <a:br>
                <a:rPr lang="en-US" altLang="zh-TW" sz="1600" dirty="0">
                  <a:solidFill>
                    <a:srgbClr val="FF0000"/>
                  </a:solidFill>
                  <a:latin typeface="微軟正黑體" pitchFamily="34" charset="-120"/>
                  <a:ea typeface="微軟正黑體" pitchFamily="34" charset="-120"/>
                </a:rPr>
              </a:br>
              <a:r>
                <a:rPr lang="en-US" altLang="zh-TW" sz="1600" dirty="0">
                  <a:solidFill>
                    <a:srgbClr val="FF0000"/>
                  </a:solidFill>
                  <a:latin typeface="微軟正黑體" pitchFamily="34" charset="-120"/>
                  <a:ea typeface="微軟正黑體" pitchFamily="34" charset="-120"/>
                </a:rPr>
                <a:t>(</a:t>
              </a:r>
              <a:r>
                <a:rPr lang="zh-TW" altLang="en-US" sz="1600" dirty="0">
                  <a:solidFill>
                    <a:srgbClr val="FF0000"/>
                  </a:solidFill>
                  <a:latin typeface="微軟正黑體" pitchFamily="34" charset="-120"/>
                  <a:ea typeface="微軟正黑體" pitchFamily="34" charset="-120"/>
                </a:rPr>
                <a:t>每日</a:t>
              </a:r>
              <a:r>
                <a:rPr lang="en-US" altLang="zh-TW" sz="1600" dirty="0">
                  <a:solidFill>
                    <a:srgbClr val="FF0000"/>
                  </a:solidFill>
                  <a:latin typeface="微軟正黑體" pitchFamily="34" charset="-120"/>
                  <a:ea typeface="微軟正黑體" pitchFamily="34" charset="-120"/>
                </a:rPr>
                <a:t>9</a:t>
              </a:r>
              <a:r>
                <a:rPr lang="zh-TW" altLang="en-US" sz="1600" dirty="0">
                  <a:solidFill>
                    <a:srgbClr val="FF0000"/>
                  </a:solidFill>
                  <a:latin typeface="微軟正黑體" pitchFamily="34" charset="-120"/>
                  <a:ea typeface="微軟正黑體" pitchFamily="34" charset="-120"/>
                </a:rPr>
                <a:t>：</a:t>
              </a:r>
              <a:r>
                <a:rPr lang="en-US" altLang="zh-TW" sz="1600" dirty="0">
                  <a:solidFill>
                    <a:srgbClr val="FF0000"/>
                  </a:solidFill>
                  <a:latin typeface="微軟正黑體" pitchFamily="34" charset="-120"/>
                  <a:ea typeface="微軟正黑體" pitchFamily="34" charset="-120"/>
                </a:rPr>
                <a:t>00-17</a:t>
              </a:r>
              <a:r>
                <a:rPr lang="zh-TW" altLang="en-US" sz="1600" dirty="0">
                  <a:solidFill>
                    <a:srgbClr val="FF0000"/>
                  </a:solidFill>
                  <a:latin typeface="微軟正黑體" pitchFamily="34" charset="-120"/>
                  <a:ea typeface="微軟正黑體" pitchFamily="34" charset="-120"/>
                </a:rPr>
                <a:t>：</a:t>
              </a:r>
              <a:r>
                <a:rPr lang="en-US" altLang="zh-TW" sz="1600" dirty="0">
                  <a:solidFill>
                    <a:srgbClr val="FF0000"/>
                  </a:solidFill>
                  <a:latin typeface="微軟正黑體" pitchFamily="34" charset="-120"/>
                  <a:ea typeface="微軟正黑體" pitchFamily="34" charset="-120"/>
                </a:rPr>
                <a:t>00)</a:t>
              </a:r>
            </a:p>
            <a:p>
              <a:pPr marL="139700" indent="-139700">
                <a:spcBef>
                  <a:spcPts val="300"/>
                </a:spcBef>
                <a:buFont typeface="Arial" pitchFamily="34" charset="0"/>
                <a:buChar char="•"/>
                <a:defRPr/>
              </a:pPr>
              <a:r>
                <a:rPr lang="zh-TW" altLang="en-US" sz="1600" dirty="0">
                  <a:solidFill>
                    <a:srgbClr val="FF0000"/>
                  </a:solidFill>
                  <a:latin typeface="微軟正黑體" pitchFamily="34" charset="-120"/>
                  <a:ea typeface="微軟正黑體" pitchFamily="34" charset="-120"/>
                </a:rPr>
                <a:t>報名費繳費</a:t>
              </a:r>
              <a:endParaRPr lang="en-US" altLang="ko-KR" sz="1600" dirty="0">
                <a:solidFill>
                  <a:srgbClr val="FF0000"/>
                </a:solidFill>
                <a:latin typeface="微軟正黑體" pitchFamily="34" charset="-120"/>
                <a:ea typeface="微軟正黑體" pitchFamily="34" charset="-120"/>
              </a:endParaRPr>
            </a:p>
          </p:txBody>
        </p:sp>
        <p:sp>
          <p:nvSpPr>
            <p:cNvPr id="40" name="직사각형 60">
              <a:extLst>
                <a:ext uri="{FF2B5EF4-FFF2-40B4-BE49-F238E27FC236}">
                  <a16:creationId xmlns:a16="http://schemas.microsoft.com/office/drawing/2014/main" id="{B67F34F2-8CB3-42F7-B55F-47C9718173FF}"/>
                </a:ext>
              </a:extLst>
            </p:cNvPr>
            <p:cNvSpPr/>
            <p:nvPr/>
          </p:nvSpPr>
          <p:spPr>
            <a:xfrm>
              <a:off x="35496" y="1988840"/>
              <a:ext cx="2071688" cy="1400383"/>
            </a:xfrm>
            <a:prstGeom prst="rect">
              <a:avLst/>
            </a:prstGeom>
          </p:spPr>
          <p:txBody>
            <a:bodyPr>
              <a:spAutoFit/>
            </a:bodyPr>
            <a:lstStyle/>
            <a:p>
              <a:pPr marL="139700" indent="-139700">
                <a:spcBef>
                  <a:spcPts val="300"/>
                </a:spcBef>
                <a:buFont typeface="Arial" pitchFamily="34" charset="0"/>
                <a:buChar char="•"/>
                <a:defRPr/>
              </a:pPr>
              <a:r>
                <a:rPr lang="zh-TW" altLang="en-US" sz="1600" dirty="0">
                  <a:latin typeface="微軟正黑體" pitchFamily="34" charset="-120"/>
                  <a:ea typeface="微軟正黑體" pitchFamily="34" charset="-120"/>
                </a:rPr>
                <a:t>報名系統開放</a:t>
              </a:r>
              <a:endParaRPr lang="en-US" altLang="zh-TW" sz="1600" dirty="0">
                <a:latin typeface="微軟正黑體" pitchFamily="34" charset="-120"/>
                <a:ea typeface="微軟正黑體" pitchFamily="34" charset="-120"/>
              </a:endParaRPr>
            </a:p>
            <a:p>
              <a:pPr marL="139700" indent="-139700">
                <a:spcBef>
                  <a:spcPts val="300"/>
                </a:spcBef>
                <a:buFont typeface="Arial" pitchFamily="34" charset="0"/>
                <a:buChar char="•"/>
                <a:defRPr/>
              </a:pPr>
              <a:r>
                <a:rPr lang="zh-TW" altLang="en-US" sz="1600" dirty="0">
                  <a:latin typeface="微軟正黑體" pitchFamily="34" charset="-120"/>
                  <a:ea typeface="微軟正黑體" pitchFamily="34" charset="-120"/>
                </a:rPr>
                <a:t>下載說明手冊</a:t>
              </a:r>
              <a:endParaRPr lang="en-US" altLang="zh-TW" sz="1600" dirty="0">
                <a:latin typeface="微軟正黑體" pitchFamily="34" charset="-120"/>
                <a:ea typeface="微軟正黑體" pitchFamily="34" charset="-120"/>
              </a:endParaRPr>
            </a:p>
            <a:p>
              <a:pPr marL="139700" indent="-139700">
                <a:spcBef>
                  <a:spcPts val="300"/>
                </a:spcBef>
                <a:buFont typeface="Arial" pitchFamily="34" charset="0"/>
                <a:buChar char="•"/>
                <a:defRPr/>
              </a:pPr>
              <a:r>
                <a:rPr lang="zh-TW" altLang="en-US" sz="1600" dirty="0">
                  <a:latin typeface="微軟正黑體" pitchFamily="34" charset="-120"/>
                  <a:ea typeface="微軟正黑體" pitchFamily="34" charset="-120"/>
                </a:rPr>
                <a:t>至報名系統下載計算完成之</a:t>
              </a:r>
              <a:r>
                <a:rPr lang="zh-TW" altLang="en-US" sz="1600" dirty="0">
                  <a:solidFill>
                    <a:srgbClr val="0000FF"/>
                  </a:solidFill>
                  <a:latin typeface="微軟正黑體" pitchFamily="34" charset="-120"/>
                  <a:ea typeface="微軟正黑體" pitchFamily="34" charset="-120"/>
                </a:rPr>
                <a:t>「在校學業成績資料」</a:t>
              </a:r>
              <a:r>
                <a:rPr lang="zh-TW" altLang="en-US" sz="1600" dirty="0">
                  <a:latin typeface="微軟正黑體" pitchFamily="34" charset="-120"/>
                  <a:ea typeface="微軟正黑體" pitchFamily="34" charset="-120"/>
                </a:rPr>
                <a:t>檔案</a:t>
              </a:r>
              <a:endParaRPr lang="en-US" altLang="ko-KR" sz="1600" dirty="0">
                <a:latin typeface="微軟正黑體" pitchFamily="34" charset="-120"/>
                <a:ea typeface="微軟正黑體" pitchFamily="34" charset="-120"/>
              </a:endParaRPr>
            </a:p>
          </p:txBody>
        </p:sp>
        <p:sp>
          <p:nvSpPr>
            <p:cNvPr id="41" name="직사각형 60">
              <a:extLst>
                <a:ext uri="{FF2B5EF4-FFF2-40B4-BE49-F238E27FC236}">
                  <a16:creationId xmlns:a16="http://schemas.microsoft.com/office/drawing/2014/main" id="{D385CC03-BDE2-4990-9C6B-617DD33CEC62}"/>
                </a:ext>
              </a:extLst>
            </p:cNvPr>
            <p:cNvSpPr/>
            <p:nvPr/>
          </p:nvSpPr>
          <p:spPr>
            <a:xfrm>
              <a:off x="4300512" y="1988840"/>
              <a:ext cx="2376000" cy="1361911"/>
            </a:xfrm>
            <a:prstGeom prst="rect">
              <a:avLst/>
            </a:prstGeom>
          </p:spPr>
          <p:txBody>
            <a:bodyPr>
              <a:spAutoFit/>
            </a:bodyPr>
            <a:lstStyle/>
            <a:p>
              <a:pPr marL="139700" indent="-139700" algn="just">
                <a:spcBef>
                  <a:spcPts val="300"/>
                </a:spcBef>
                <a:buFont typeface="Arial" pitchFamily="34" charset="0"/>
                <a:buChar char="•"/>
                <a:defRPr/>
              </a:pPr>
              <a:r>
                <a:rPr lang="zh-TW" altLang="en-US" sz="1600" dirty="0">
                  <a:latin typeface="微軟正黑體" pitchFamily="34" charset="-120"/>
                  <a:ea typeface="微軟正黑體" pitchFamily="34" charset="-120"/>
                </a:rPr>
                <a:t>報名系統可使用</a:t>
              </a:r>
              <a:r>
                <a:rPr kumimoji="1" lang="zh-TW" altLang="en-US" sz="1600" dirty="0">
                  <a:solidFill>
                    <a:srgbClr val="0000FF"/>
                  </a:solidFill>
                  <a:latin typeface="微軟正黑體" pitchFamily="34" charset="-120"/>
                  <a:ea typeface="微軟正黑體" pitchFamily="34" charset="-120"/>
                </a:rPr>
                <a:t>「學測英聽檢定」</a:t>
              </a:r>
              <a:r>
                <a:rPr lang="zh-TW" altLang="en-US" sz="1600" dirty="0">
                  <a:latin typeface="微軟正黑體" pitchFamily="34" charset="-120"/>
                  <a:ea typeface="微軟正黑體" pitchFamily="34" charset="-120"/>
                </a:rPr>
                <a:t>功能</a:t>
              </a:r>
              <a:endParaRPr lang="en-US" altLang="zh-TW" sz="1600" dirty="0">
                <a:latin typeface="微軟正黑體" pitchFamily="34" charset="-120"/>
                <a:ea typeface="微軟正黑體" pitchFamily="34" charset="-120"/>
              </a:endParaRPr>
            </a:p>
            <a:p>
              <a:pPr marL="139700" indent="-139700" algn="just">
                <a:spcBef>
                  <a:spcPts val="300"/>
                </a:spcBef>
                <a:buFont typeface="Arial" pitchFamily="34" charset="0"/>
                <a:buChar char="•"/>
                <a:defRPr/>
              </a:pPr>
              <a:r>
                <a:rPr lang="zh-TW" altLang="en-US" sz="1600" dirty="0">
                  <a:latin typeface="微軟正黑體" pitchFamily="34" charset="-120"/>
                  <a:ea typeface="微軟正黑體" pitchFamily="34" charset="-120"/>
                </a:rPr>
                <a:t>下載學生</a:t>
              </a:r>
              <a:r>
                <a:rPr kumimoji="1" lang="zh-TW" altLang="en-US" sz="1600" dirty="0">
                  <a:solidFill>
                    <a:srgbClr val="0000FF"/>
                  </a:solidFill>
                  <a:latin typeface="微軟正黑體" pitchFamily="34" charset="-120"/>
                  <a:ea typeface="微軟正黑體" pitchFamily="34" charset="-120"/>
                </a:rPr>
                <a:t>「校系學測英聽檢定標準查詢結果」</a:t>
              </a:r>
              <a:endParaRPr kumimoji="1" lang="en-US" altLang="ko-KR" sz="1600" dirty="0">
                <a:solidFill>
                  <a:srgbClr val="0000FF"/>
                </a:solidFill>
                <a:latin typeface="微軟正黑體" pitchFamily="34" charset="-120"/>
                <a:ea typeface="微軟正黑體" pitchFamily="34" charset="-120"/>
              </a:endParaRPr>
            </a:p>
          </p:txBody>
        </p:sp>
        <p:sp>
          <p:nvSpPr>
            <p:cNvPr id="42" name="AutoShape 74">
              <a:extLst>
                <a:ext uri="{FF2B5EF4-FFF2-40B4-BE49-F238E27FC236}">
                  <a16:creationId xmlns:a16="http://schemas.microsoft.com/office/drawing/2014/main" id="{ABAB60FF-A309-45C8-AC51-42689F71AB32}"/>
                </a:ext>
              </a:extLst>
            </p:cNvPr>
            <p:cNvSpPr>
              <a:spLocks noChangeArrowheads="1"/>
            </p:cNvSpPr>
            <p:nvPr/>
          </p:nvSpPr>
          <p:spPr bwMode="auto">
            <a:xfrm rot="5400000">
              <a:off x="1799314" y="1336683"/>
              <a:ext cx="432000" cy="252000"/>
            </a:xfrm>
            <a:prstGeom prst="triangle">
              <a:avLst>
                <a:gd name="adj" fmla="val 50000"/>
              </a:avLst>
            </a:prstGeom>
            <a:solidFill>
              <a:schemeClr val="accent5"/>
            </a:solidFill>
            <a:ln w="9525" algn="ctr">
              <a:noFill/>
              <a:miter lim="800000"/>
              <a:headEnd/>
              <a:tailEnd/>
            </a:ln>
          </p:spPr>
          <p:txBody>
            <a:bodyPr wrap="none" anchor="ctr"/>
            <a:lstStyle/>
            <a:p>
              <a:pPr>
                <a:spcBef>
                  <a:spcPct val="30000"/>
                </a:spcBef>
                <a:buSzPct val="75000"/>
                <a:buFontTx/>
                <a:buChar char="•"/>
                <a:defRPr/>
              </a:pPr>
              <a:endParaRPr lang="ko-KR" altLang="ko-KR" sz="1200" dirty="0">
                <a:solidFill>
                  <a:srgbClr val="333333"/>
                </a:solidFill>
                <a:latin typeface="微軟正黑體" pitchFamily="34" charset="-120"/>
                <a:ea typeface="HY견고딕" pitchFamily="18" charset="-127"/>
              </a:endParaRPr>
            </a:p>
          </p:txBody>
        </p:sp>
        <p:sp>
          <p:nvSpPr>
            <p:cNvPr id="43" name="AutoShape 75">
              <a:extLst>
                <a:ext uri="{FF2B5EF4-FFF2-40B4-BE49-F238E27FC236}">
                  <a16:creationId xmlns:a16="http://schemas.microsoft.com/office/drawing/2014/main" id="{26ACA1D3-7F96-4B27-B13F-ED518AAF1975}"/>
                </a:ext>
              </a:extLst>
            </p:cNvPr>
            <p:cNvSpPr>
              <a:spLocks noChangeArrowheads="1"/>
            </p:cNvSpPr>
            <p:nvPr/>
          </p:nvSpPr>
          <p:spPr bwMode="auto">
            <a:xfrm rot="5400000">
              <a:off x="4031563" y="1336683"/>
              <a:ext cx="432000" cy="252000"/>
            </a:xfrm>
            <a:prstGeom prst="triangle">
              <a:avLst>
                <a:gd name="adj" fmla="val 50000"/>
              </a:avLst>
            </a:prstGeom>
            <a:solidFill>
              <a:schemeClr val="accent5"/>
            </a:solidFill>
            <a:ln w="9525" algn="ctr">
              <a:noFill/>
              <a:miter lim="800000"/>
              <a:headEnd/>
              <a:tailEnd/>
            </a:ln>
          </p:spPr>
          <p:txBody>
            <a:bodyPr wrap="none" anchor="ctr"/>
            <a:lstStyle/>
            <a:p>
              <a:pPr>
                <a:spcBef>
                  <a:spcPct val="30000"/>
                </a:spcBef>
                <a:buSzPct val="75000"/>
                <a:buFontTx/>
                <a:buChar char="•"/>
                <a:defRPr/>
              </a:pPr>
              <a:endParaRPr lang="ko-KR" altLang="ko-KR" sz="1200" dirty="0">
                <a:solidFill>
                  <a:srgbClr val="333333"/>
                </a:solidFill>
                <a:latin typeface="微軟正黑體" pitchFamily="34" charset="-120"/>
                <a:ea typeface="HY견고딕" pitchFamily="18" charset="-127"/>
              </a:endParaRPr>
            </a:p>
          </p:txBody>
        </p:sp>
        <p:sp>
          <p:nvSpPr>
            <p:cNvPr id="44" name="AutoShape 93">
              <a:extLst>
                <a:ext uri="{FF2B5EF4-FFF2-40B4-BE49-F238E27FC236}">
                  <a16:creationId xmlns:a16="http://schemas.microsoft.com/office/drawing/2014/main" id="{DAC05A83-B5A0-402A-8E6C-9436C0C0D28E}"/>
                </a:ext>
              </a:extLst>
            </p:cNvPr>
            <p:cNvSpPr>
              <a:spLocks noChangeArrowheads="1"/>
            </p:cNvSpPr>
            <p:nvPr/>
          </p:nvSpPr>
          <p:spPr bwMode="auto">
            <a:xfrm rot="5400000">
              <a:off x="6290243" y="1336683"/>
              <a:ext cx="432000" cy="252000"/>
            </a:xfrm>
            <a:prstGeom prst="triangle">
              <a:avLst>
                <a:gd name="adj" fmla="val 50000"/>
              </a:avLst>
            </a:prstGeom>
            <a:solidFill>
              <a:schemeClr val="accent5"/>
            </a:solidFill>
            <a:ln w="9525" algn="ctr">
              <a:noFill/>
              <a:miter lim="800000"/>
              <a:headEnd/>
              <a:tailEnd/>
            </a:ln>
          </p:spPr>
          <p:txBody>
            <a:bodyPr wrap="none" anchor="ctr"/>
            <a:lstStyle/>
            <a:p>
              <a:pPr>
                <a:spcBef>
                  <a:spcPct val="30000"/>
                </a:spcBef>
                <a:buSzPct val="75000"/>
                <a:buFontTx/>
                <a:buChar char="•"/>
                <a:defRPr/>
              </a:pPr>
              <a:endParaRPr lang="ko-KR" altLang="ko-KR" sz="1200" dirty="0">
                <a:solidFill>
                  <a:srgbClr val="333333"/>
                </a:solidFill>
                <a:latin typeface="微軟正黑體" pitchFamily="34" charset="-120"/>
                <a:ea typeface="HY견고딕" pitchFamily="18" charset="-127"/>
              </a:endParaRPr>
            </a:p>
          </p:txBody>
        </p:sp>
        <p:sp>
          <p:nvSpPr>
            <p:cNvPr id="45" name="모서리가 둥근 직사각형 64">
              <a:extLst>
                <a:ext uri="{FF2B5EF4-FFF2-40B4-BE49-F238E27FC236}">
                  <a16:creationId xmlns:a16="http://schemas.microsoft.com/office/drawing/2014/main" id="{62B33F7B-E902-4425-B831-AB5C355A00DE}"/>
                </a:ext>
              </a:extLst>
            </p:cNvPr>
            <p:cNvSpPr/>
            <p:nvPr/>
          </p:nvSpPr>
          <p:spPr>
            <a:xfrm>
              <a:off x="179512" y="1224558"/>
              <a:ext cx="1552575" cy="476250"/>
            </a:xfrm>
            <a:prstGeom prst="roundRect">
              <a:avLst/>
            </a:prstGeom>
            <a:ln>
              <a:solidFill>
                <a:schemeClr val="bg1"/>
              </a:solidFill>
            </a:ln>
            <a:effectLst>
              <a:outerShdw blurRad="50800" dist="38100" dir="8100000" algn="tr" rotWithShape="0">
                <a:prstClr val="black">
                  <a:alpha val="40000"/>
                </a:prstClr>
              </a:outerShdw>
            </a:effectLst>
          </p:spPr>
          <p:style>
            <a:lnRef idx="3">
              <a:schemeClr val="lt1"/>
            </a:lnRef>
            <a:fillRef idx="1">
              <a:schemeClr val="accent5"/>
            </a:fillRef>
            <a:effectRef idx="1">
              <a:schemeClr val="accent5"/>
            </a:effectRef>
            <a:fontRef idx="minor">
              <a:schemeClr val="lt1"/>
            </a:fontRef>
          </p:style>
          <p:txBody>
            <a:bodyPr anchor="ctr"/>
            <a:lstStyle/>
            <a:p>
              <a:pPr algn="ctr">
                <a:defRPr/>
              </a:pPr>
              <a:r>
                <a:rPr lang="en-US" altLang="ko-KR" b="1" dirty="0">
                  <a:latin typeface="微軟正黑體" pitchFamily="34" charset="-120"/>
                  <a:ea typeface="HY견고딕" pitchFamily="18" charset="-127"/>
                </a:rPr>
                <a:t>111.02.23</a:t>
              </a:r>
              <a:endParaRPr lang="ko-KR" altLang="en-US" b="1" dirty="0">
                <a:latin typeface="微軟正黑體" pitchFamily="34" charset="-120"/>
                <a:ea typeface="HY견고딕" pitchFamily="18" charset="-127"/>
              </a:endParaRPr>
            </a:p>
          </p:txBody>
        </p:sp>
        <p:sp>
          <p:nvSpPr>
            <p:cNvPr id="46" name="모서리가 둥근 직사각형 67">
              <a:extLst>
                <a:ext uri="{FF2B5EF4-FFF2-40B4-BE49-F238E27FC236}">
                  <a16:creationId xmlns:a16="http://schemas.microsoft.com/office/drawing/2014/main" id="{18EB6D4C-B4B4-4C74-B400-39CB7E7B613B}"/>
                </a:ext>
              </a:extLst>
            </p:cNvPr>
            <p:cNvSpPr/>
            <p:nvPr/>
          </p:nvSpPr>
          <p:spPr>
            <a:xfrm>
              <a:off x="2353925" y="1224558"/>
              <a:ext cx="1552576" cy="476250"/>
            </a:xfrm>
            <a:prstGeom prst="roundRect">
              <a:avLst/>
            </a:prstGeom>
            <a:ln/>
            <a:effectLst>
              <a:outerShdw blurRad="50800" dist="38100" dir="8100000" algn="tr" rotWithShape="0">
                <a:prstClr val="black">
                  <a:alpha val="40000"/>
                </a:prstClr>
              </a:outerShdw>
            </a:effectLst>
          </p:spPr>
          <p:style>
            <a:lnRef idx="3">
              <a:schemeClr val="lt1"/>
            </a:lnRef>
            <a:fillRef idx="1">
              <a:schemeClr val="accent5"/>
            </a:fillRef>
            <a:effectRef idx="1">
              <a:schemeClr val="accent5"/>
            </a:effectRef>
            <a:fontRef idx="minor">
              <a:schemeClr val="lt1"/>
            </a:fontRef>
          </p:style>
          <p:txBody>
            <a:bodyPr anchor="ctr"/>
            <a:lstStyle/>
            <a:p>
              <a:pPr algn="ctr">
                <a:defRPr/>
              </a:pPr>
              <a:r>
                <a:rPr lang="en-US" altLang="ko-KR" b="1" dirty="0">
                  <a:latin typeface="微軟正黑體" pitchFamily="34" charset="-120"/>
                  <a:ea typeface="HY견고딕" pitchFamily="18" charset="-127"/>
                </a:rPr>
                <a:t>111.03.01</a:t>
              </a:r>
              <a:endParaRPr lang="ko-KR" altLang="en-US" b="1" dirty="0">
                <a:latin typeface="微軟正黑體" pitchFamily="34" charset="-120"/>
                <a:ea typeface="HY견고딕" pitchFamily="18" charset="-127"/>
              </a:endParaRPr>
            </a:p>
          </p:txBody>
        </p:sp>
        <p:sp>
          <p:nvSpPr>
            <p:cNvPr id="47" name="모서리가 둥근 직사각형 71">
              <a:extLst>
                <a:ext uri="{FF2B5EF4-FFF2-40B4-BE49-F238E27FC236}">
                  <a16:creationId xmlns:a16="http://schemas.microsoft.com/office/drawing/2014/main" id="{F993F754-4ACA-4CF2-93FB-B1EC349295A1}"/>
                </a:ext>
              </a:extLst>
            </p:cNvPr>
            <p:cNvSpPr/>
            <p:nvPr/>
          </p:nvSpPr>
          <p:spPr>
            <a:xfrm>
              <a:off x="4577656" y="1224558"/>
              <a:ext cx="1552575" cy="476250"/>
            </a:xfrm>
            <a:prstGeom prst="roundRect">
              <a:avLst/>
            </a:prstGeom>
            <a:ln/>
            <a:effectLst>
              <a:outerShdw blurRad="50800" dist="38100" dir="8100000" algn="tr" rotWithShape="0">
                <a:prstClr val="black">
                  <a:alpha val="40000"/>
                </a:prstClr>
              </a:outerShdw>
            </a:effectLst>
          </p:spPr>
          <p:style>
            <a:lnRef idx="3">
              <a:schemeClr val="lt1"/>
            </a:lnRef>
            <a:fillRef idx="1">
              <a:schemeClr val="accent5"/>
            </a:fillRef>
            <a:effectRef idx="1">
              <a:schemeClr val="accent5"/>
            </a:effectRef>
            <a:fontRef idx="minor">
              <a:schemeClr val="lt1"/>
            </a:fontRef>
          </p:style>
          <p:txBody>
            <a:bodyPr anchor="ctr"/>
            <a:lstStyle/>
            <a:p>
              <a:pPr algn="ctr">
                <a:defRPr/>
              </a:pPr>
              <a:r>
                <a:rPr lang="en-US" altLang="ko-KR" b="1" dirty="0">
                  <a:latin typeface="微軟正黑體" pitchFamily="34" charset="-120"/>
                  <a:ea typeface="HY견고딕" pitchFamily="18" charset="-127"/>
                </a:rPr>
                <a:t>111.03.03</a:t>
              </a:r>
              <a:endParaRPr lang="ko-KR" altLang="en-US" b="1" dirty="0">
                <a:latin typeface="微軟正黑體" pitchFamily="34" charset="-120"/>
                <a:ea typeface="HY견고딕" pitchFamily="18" charset="-127"/>
              </a:endParaRPr>
            </a:p>
          </p:txBody>
        </p:sp>
        <p:sp>
          <p:nvSpPr>
            <p:cNvPr id="48" name="모서리가 둥근 직사각형 74">
              <a:extLst>
                <a:ext uri="{FF2B5EF4-FFF2-40B4-BE49-F238E27FC236}">
                  <a16:creationId xmlns:a16="http://schemas.microsoft.com/office/drawing/2014/main" id="{7701A9B4-B2F8-4822-BACA-37009ACE0E66}"/>
                </a:ext>
              </a:extLst>
            </p:cNvPr>
            <p:cNvSpPr/>
            <p:nvPr/>
          </p:nvSpPr>
          <p:spPr>
            <a:xfrm>
              <a:off x="6888286" y="1224558"/>
              <a:ext cx="1754155" cy="476250"/>
            </a:xfrm>
            <a:prstGeom prst="roundRect">
              <a:avLst/>
            </a:prstGeom>
            <a:solidFill>
              <a:schemeClr val="accent2"/>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b="1" dirty="0">
                  <a:latin typeface="微軟正黑體" pitchFamily="34" charset="-120"/>
                  <a:ea typeface="HY견고딕" pitchFamily="18" charset="-127"/>
                </a:rPr>
                <a:t>111.03.15-16</a:t>
              </a:r>
            </a:p>
          </p:txBody>
        </p:sp>
        <p:sp>
          <p:nvSpPr>
            <p:cNvPr id="49" name="AutoShape 93">
              <a:extLst>
                <a:ext uri="{FF2B5EF4-FFF2-40B4-BE49-F238E27FC236}">
                  <a16:creationId xmlns:a16="http://schemas.microsoft.com/office/drawing/2014/main" id="{B572CB53-62C8-41C0-A9EC-4FB9B39184F6}"/>
                </a:ext>
              </a:extLst>
            </p:cNvPr>
            <p:cNvSpPr>
              <a:spLocks noChangeArrowheads="1"/>
            </p:cNvSpPr>
            <p:nvPr/>
          </p:nvSpPr>
          <p:spPr bwMode="auto">
            <a:xfrm rot="5400000">
              <a:off x="8751010" y="1336683"/>
              <a:ext cx="432000" cy="252000"/>
            </a:xfrm>
            <a:prstGeom prst="triangle">
              <a:avLst>
                <a:gd name="adj" fmla="val 50000"/>
              </a:avLst>
            </a:prstGeom>
            <a:solidFill>
              <a:schemeClr val="accent5"/>
            </a:solidFill>
            <a:ln w="9525" algn="ctr">
              <a:noFill/>
              <a:miter lim="800000"/>
              <a:headEnd/>
              <a:tailEnd/>
            </a:ln>
          </p:spPr>
          <p:txBody>
            <a:bodyPr wrap="none" anchor="ctr"/>
            <a:lstStyle/>
            <a:p>
              <a:pPr>
                <a:spcBef>
                  <a:spcPct val="30000"/>
                </a:spcBef>
                <a:buSzPct val="75000"/>
                <a:buFontTx/>
                <a:buChar char="•"/>
                <a:defRPr/>
              </a:pPr>
              <a:endParaRPr lang="ko-KR" altLang="ko-KR" sz="1200" dirty="0">
                <a:solidFill>
                  <a:srgbClr val="333333"/>
                </a:solidFill>
                <a:latin typeface="微軟正黑體" pitchFamily="34" charset="-120"/>
                <a:ea typeface="HY견고딕" pitchFamily="18" charset="-127"/>
              </a:endParaRPr>
            </a:p>
          </p:txBody>
        </p:sp>
        <p:sp>
          <p:nvSpPr>
            <p:cNvPr id="50" name="AutoShape 79">
              <a:extLst>
                <a:ext uri="{FF2B5EF4-FFF2-40B4-BE49-F238E27FC236}">
                  <a16:creationId xmlns:a16="http://schemas.microsoft.com/office/drawing/2014/main" id="{B39F88B0-DC91-4C02-8BB7-9B86B9E425A9}"/>
                </a:ext>
              </a:extLst>
            </p:cNvPr>
            <p:cNvSpPr>
              <a:spLocks noChangeArrowheads="1"/>
            </p:cNvSpPr>
            <p:nvPr/>
          </p:nvSpPr>
          <p:spPr bwMode="auto">
            <a:xfrm rot="10800000">
              <a:off x="2981401" y="2456752"/>
              <a:ext cx="184150" cy="185737"/>
            </a:xfrm>
            <a:prstGeom prst="triangle">
              <a:avLst>
                <a:gd name="adj" fmla="val 50000"/>
              </a:avLst>
            </a:prstGeom>
            <a:solidFill>
              <a:srgbClr val="0033CC"/>
            </a:solidFill>
            <a:ln w="9525" algn="ctr">
              <a:noFill/>
              <a:miter lim="800000"/>
              <a:headEnd/>
              <a:tailEnd/>
            </a:ln>
          </p:spPr>
          <p:txBody>
            <a:bodyPr wrap="none" anchor="ctr"/>
            <a:lstStyle/>
            <a:p>
              <a:pPr>
                <a:spcBef>
                  <a:spcPct val="30000"/>
                </a:spcBef>
                <a:buSzPct val="75000"/>
                <a:buFontTx/>
                <a:buChar char="•"/>
                <a:defRPr/>
              </a:pPr>
              <a:endParaRPr lang="ko-KR" altLang="ko-KR" sz="1200" dirty="0">
                <a:solidFill>
                  <a:srgbClr val="0033CC"/>
                </a:solidFill>
                <a:latin typeface="微軟正黑體" pitchFamily="34" charset="-120"/>
                <a:ea typeface="HY견고딕" pitchFamily="18" charset="-127"/>
              </a:endParaRPr>
            </a:p>
          </p:txBody>
        </p:sp>
        <p:sp>
          <p:nvSpPr>
            <p:cNvPr id="51" name="AutoShape 12">
              <a:extLst>
                <a:ext uri="{FF2B5EF4-FFF2-40B4-BE49-F238E27FC236}">
                  <a16:creationId xmlns:a16="http://schemas.microsoft.com/office/drawing/2014/main" id="{02CD49F8-A877-4F51-B900-1D892EB694FF}"/>
                </a:ext>
              </a:extLst>
            </p:cNvPr>
            <p:cNvSpPr>
              <a:spLocks noChangeArrowheads="1"/>
            </p:cNvSpPr>
            <p:nvPr/>
          </p:nvSpPr>
          <p:spPr bwMode="auto">
            <a:xfrm>
              <a:off x="2224054" y="2796545"/>
              <a:ext cx="1871050" cy="27241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a14:hiddenLine>
              </a:ext>
            </a:extLst>
          </p:spPr>
          <p:txBody>
            <a:bodyPr wrap="none" lIns="0" tIns="0" rIns="0" bIns="0" anchor="ctr">
              <a:spAutoFit/>
            </a:bodyPr>
            <a:lstStyle>
              <a:lvl1pPr eaLnBrk="0" hangingPunct="0">
                <a:defRPr kumimoji="1">
                  <a:solidFill>
                    <a:schemeClr val="tx1"/>
                  </a:solidFill>
                  <a:latin typeface="Gulim" pitchFamily="34" charset="-127"/>
                  <a:ea typeface="Gulim" pitchFamily="34" charset="-127"/>
                </a:defRPr>
              </a:lvl1pPr>
              <a:lvl2pPr marL="742950" indent="-285750" eaLnBrk="0" hangingPunct="0">
                <a:defRPr kumimoji="1">
                  <a:solidFill>
                    <a:schemeClr val="tx1"/>
                  </a:solidFill>
                  <a:latin typeface="Gulim" pitchFamily="34" charset="-127"/>
                  <a:ea typeface="Gulim" pitchFamily="34" charset="-127"/>
                </a:defRPr>
              </a:lvl2pPr>
              <a:lvl3pPr marL="1143000" indent="-228600" eaLnBrk="0" hangingPunct="0">
                <a:defRPr kumimoji="1">
                  <a:solidFill>
                    <a:schemeClr val="tx1"/>
                  </a:solidFill>
                  <a:latin typeface="Gulim" pitchFamily="34" charset="-127"/>
                  <a:ea typeface="Gulim" pitchFamily="34" charset="-127"/>
                </a:defRPr>
              </a:lvl3pPr>
              <a:lvl4pPr marL="1600200" indent="-228600" eaLnBrk="0" hangingPunct="0">
                <a:defRPr kumimoji="1">
                  <a:solidFill>
                    <a:schemeClr val="tx1"/>
                  </a:solidFill>
                  <a:latin typeface="Gulim" pitchFamily="34" charset="-127"/>
                  <a:ea typeface="Gulim" pitchFamily="34" charset="-127"/>
                </a:defRPr>
              </a:lvl4pPr>
              <a:lvl5pPr marL="2057400" indent="-228600" eaLnBrk="0" hangingPunct="0">
                <a:defRPr kumimoji="1">
                  <a:solidFill>
                    <a:schemeClr val="tx1"/>
                  </a:solidFill>
                  <a:latin typeface="Gulim" pitchFamily="34" charset="-127"/>
                  <a:ea typeface="Gulim" pitchFamily="34" charset="-127"/>
                </a:defRPr>
              </a:lvl5pPr>
              <a:lvl6pPr marL="2514600" indent="-228600" eaLnBrk="0" fontAlgn="base" latinLnBrk="1" hangingPunct="0">
                <a:spcBef>
                  <a:spcPct val="0"/>
                </a:spcBef>
                <a:spcAft>
                  <a:spcPct val="0"/>
                </a:spcAft>
                <a:defRPr kumimoji="1">
                  <a:solidFill>
                    <a:schemeClr val="tx1"/>
                  </a:solidFill>
                  <a:latin typeface="Gulim" pitchFamily="34" charset="-127"/>
                  <a:ea typeface="Gulim" pitchFamily="34" charset="-127"/>
                </a:defRPr>
              </a:lvl6pPr>
              <a:lvl7pPr marL="2971800" indent="-228600" eaLnBrk="0" fontAlgn="base" latinLnBrk="1" hangingPunct="0">
                <a:spcBef>
                  <a:spcPct val="0"/>
                </a:spcBef>
                <a:spcAft>
                  <a:spcPct val="0"/>
                </a:spcAft>
                <a:defRPr kumimoji="1">
                  <a:solidFill>
                    <a:schemeClr val="tx1"/>
                  </a:solidFill>
                  <a:latin typeface="Gulim" pitchFamily="34" charset="-127"/>
                  <a:ea typeface="Gulim" pitchFamily="34" charset="-127"/>
                </a:defRPr>
              </a:lvl7pPr>
              <a:lvl8pPr marL="3429000" indent="-228600" eaLnBrk="0" fontAlgn="base" latinLnBrk="1" hangingPunct="0">
                <a:spcBef>
                  <a:spcPct val="0"/>
                </a:spcBef>
                <a:spcAft>
                  <a:spcPct val="0"/>
                </a:spcAft>
                <a:defRPr kumimoji="1">
                  <a:solidFill>
                    <a:schemeClr val="tx1"/>
                  </a:solidFill>
                  <a:latin typeface="Gulim" pitchFamily="34" charset="-127"/>
                  <a:ea typeface="Gulim" pitchFamily="34" charset="-127"/>
                </a:defRPr>
              </a:lvl8pPr>
              <a:lvl9pPr marL="3886200" indent="-228600" eaLnBrk="0" fontAlgn="base" latinLnBrk="1" hangingPunct="0">
                <a:spcBef>
                  <a:spcPct val="0"/>
                </a:spcBef>
                <a:spcAft>
                  <a:spcPct val="0"/>
                </a:spcAft>
                <a:defRPr kumimoji="1">
                  <a:solidFill>
                    <a:schemeClr val="tx1"/>
                  </a:solidFill>
                  <a:latin typeface="Gulim" pitchFamily="34" charset="-127"/>
                  <a:ea typeface="Gulim" pitchFamily="34" charset="-127"/>
                </a:defRPr>
              </a:lvl9pPr>
            </a:lstStyle>
            <a:p>
              <a:pPr algn="ctr" eaLnBrk="1" hangingPunct="1"/>
              <a:r>
                <a:rPr lang="zh-TW" altLang="en-US" sz="1600" dirty="0">
                  <a:solidFill>
                    <a:srgbClr val="0000FF"/>
                  </a:solidFill>
                  <a:latin typeface="微軟正黑體" pitchFamily="34" charset="-120"/>
                  <a:ea typeface="微軟正黑體" pitchFamily="34" charset="-120"/>
                </a:rPr>
                <a:t>辦理校內繁星推薦作業</a:t>
              </a:r>
              <a:endParaRPr lang="en-US" altLang="ko-KR" sz="1600" dirty="0">
                <a:solidFill>
                  <a:srgbClr val="0000FF"/>
                </a:solidFill>
                <a:latin typeface="微軟正黑體" pitchFamily="34" charset="-120"/>
                <a:ea typeface="微軟正黑體" pitchFamily="34" charset="-120"/>
              </a:endParaRPr>
            </a:p>
          </p:txBody>
        </p:sp>
      </p:grpSp>
      <p:grpSp>
        <p:nvGrpSpPr>
          <p:cNvPr id="52" name="群組 51">
            <a:extLst>
              <a:ext uri="{FF2B5EF4-FFF2-40B4-BE49-F238E27FC236}">
                <a16:creationId xmlns:a16="http://schemas.microsoft.com/office/drawing/2014/main" id="{AE446D01-95E1-4E29-B60E-FC7A826D7A4E}"/>
              </a:ext>
            </a:extLst>
          </p:cNvPr>
          <p:cNvGrpSpPr/>
          <p:nvPr/>
        </p:nvGrpSpPr>
        <p:grpSpPr>
          <a:xfrm>
            <a:off x="1326996" y="3804427"/>
            <a:ext cx="10035325" cy="1974783"/>
            <a:chOff x="0" y="4284304"/>
            <a:chExt cx="9171346" cy="1974783"/>
          </a:xfrm>
        </p:grpSpPr>
        <p:sp>
          <p:nvSpPr>
            <p:cNvPr id="53" name="직사각형 63">
              <a:extLst>
                <a:ext uri="{FF2B5EF4-FFF2-40B4-BE49-F238E27FC236}">
                  <a16:creationId xmlns:a16="http://schemas.microsoft.com/office/drawing/2014/main" id="{C8650097-9163-4D8D-BEE8-8B6C1C929FAA}"/>
                </a:ext>
              </a:extLst>
            </p:cNvPr>
            <p:cNvSpPr/>
            <p:nvPr/>
          </p:nvSpPr>
          <p:spPr>
            <a:xfrm>
              <a:off x="27346" y="5004527"/>
              <a:ext cx="9144000" cy="1224000"/>
            </a:xfrm>
            <a:prstGeom prst="rect">
              <a:avLst/>
            </a:prstGeom>
            <a:solidFill>
              <a:schemeClr val="accent4">
                <a:lumMod val="20000"/>
                <a:lumOff val="80000"/>
              </a:schemeClr>
            </a:solidFill>
            <a:ln w="25400" cap="flat" cmpd="sng" algn="ctr">
              <a:solidFill>
                <a:schemeClr val="bg1"/>
              </a:solidFill>
              <a:prstDash val="solid"/>
            </a:ln>
            <a:effectLst>
              <a:glow rad="63500">
                <a:schemeClr val="bg2">
                  <a:lumMod val="50000"/>
                  <a:alpha val="40000"/>
                </a:schemeClr>
              </a:glow>
            </a:effectLst>
          </p:spPr>
          <p:txBody>
            <a:bodyPr anchor="ctr"/>
            <a:lstStyle/>
            <a:p>
              <a:pPr algn="ctr">
                <a:spcBef>
                  <a:spcPct val="30000"/>
                </a:spcBef>
                <a:buSzPct val="75000"/>
                <a:buFontTx/>
                <a:buChar char="•"/>
                <a:defRPr/>
              </a:pPr>
              <a:endParaRPr lang="ko-KR" altLang="en-US">
                <a:solidFill>
                  <a:prstClr val="white"/>
                </a:solidFill>
                <a:latin typeface="微軟正黑體" pitchFamily="34" charset="-120"/>
                <a:ea typeface="한컴전용_돋움"/>
              </a:endParaRPr>
            </a:p>
          </p:txBody>
        </p:sp>
        <p:sp>
          <p:nvSpPr>
            <p:cNvPr id="54" name="Rectangle 48">
              <a:extLst>
                <a:ext uri="{FF2B5EF4-FFF2-40B4-BE49-F238E27FC236}">
                  <a16:creationId xmlns:a16="http://schemas.microsoft.com/office/drawing/2014/main" id="{6D8D62B7-9884-478B-A988-A1BF7EE56965}"/>
                </a:ext>
              </a:extLst>
            </p:cNvPr>
            <p:cNvSpPr>
              <a:spLocks noChangeArrowheads="1"/>
            </p:cNvSpPr>
            <p:nvPr/>
          </p:nvSpPr>
          <p:spPr bwMode="auto">
            <a:xfrm>
              <a:off x="0" y="4941875"/>
              <a:ext cx="9144000" cy="71437"/>
            </a:xfrm>
            <a:prstGeom prst="rect">
              <a:avLst/>
            </a:prstGeom>
            <a:solidFill>
              <a:schemeClr val="bg1">
                <a:lumMod val="75000"/>
              </a:schemeClr>
            </a:solidFill>
            <a:ln w="9525" algn="ctr">
              <a:noFill/>
              <a:miter lim="800000"/>
              <a:headEnd/>
              <a:tailEnd/>
            </a:ln>
          </p:spPr>
          <p:txBody>
            <a:bodyPr wrap="none" anchor="ctr"/>
            <a:lstStyle/>
            <a:p>
              <a:pPr>
                <a:spcBef>
                  <a:spcPct val="30000"/>
                </a:spcBef>
                <a:buSzPct val="75000"/>
                <a:buFontTx/>
                <a:buChar char="•"/>
                <a:defRPr/>
              </a:pPr>
              <a:endParaRPr lang="ko-KR" altLang="ko-KR" sz="1200" dirty="0">
                <a:solidFill>
                  <a:srgbClr val="333333"/>
                </a:solidFill>
                <a:latin typeface="微軟正黑體" pitchFamily="34" charset="-120"/>
                <a:ea typeface="HY견고딕" pitchFamily="18" charset="-127"/>
              </a:endParaRPr>
            </a:p>
          </p:txBody>
        </p:sp>
        <p:sp>
          <p:nvSpPr>
            <p:cNvPr id="55" name="Oval 50">
              <a:extLst>
                <a:ext uri="{FF2B5EF4-FFF2-40B4-BE49-F238E27FC236}">
                  <a16:creationId xmlns:a16="http://schemas.microsoft.com/office/drawing/2014/main" id="{C698231D-B784-4665-9700-D1D7D81F9891}"/>
                </a:ext>
              </a:extLst>
            </p:cNvPr>
            <p:cNvSpPr>
              <a:spLocks noChangeAspect="1" noChangeArrowheads="1"/>
            </p:cNvSpPr>
            <p:nvPr/>
          </p:nvSpPr>
          <p:spPr bwMode="auto">
            <a:xfrm>
              <a:off x="866775" y="4900600"/>
              <a:ext cx="142875" cy="153987"/>
            </a:xfrm>
            <a:prstGeom prst="ellipse">
              <a:avLst/>
            </a:prstGeom>
            <a:solidFill>
              <a:srgbClr val="FF0000"/>
            </a:solidFill>
            <a:ln w="9525" algn="ctr">
              <a:noFill/>
              <a:round/>
              <a:headEnd/>
              <a:tailEnd/>
            </a:ln>
          </p:spPr>
          <p:txBody>
            <a:bodyPr wrap="none" anchor="ctr"/>
            <a:lstStyle/>
            <a:p>
              <a:pPr>
                <a:spcBef>
                  <a:spcPct val="30000"/>
                </a:spcBef>
                <a:buSzPct val="75000"/>
                <a:buFontTx/>
                <a:buChar char="•"/>
                <a:defRPr/>
              </a:pPr>
              <a:endParaRPr lang="ko-KR" altLang="ko-KR" sz="1200" dirty="0">
                <a:solidFill>
                  <a:srgbClr val="333333"/>
                </a:solidFill>
                <a:latin typeface="微軟正黑體" pitchFamily="34" charset="-120"/>
                <a:ea typeface="HY견고딕" pitchFamily="18" charset="-127"/>
              </a:endParaRPr>
            </a:p>
          </p:txBody>
        </p:sp>
        <p:sp>
          <p:nvSpPr>
            <p:cNvPr id="56" name="Oval 61">
              <a:extLst>
                <a:ext uri="{FF2B5EF4-FFF2-40B4-BE49-F238E27FC236}">
                  <a16:creationId xmlns:a16="http://schemas.microsoft.com/office/drawing/2014/main" id="{E371A716-7D41-4BCB-B454-E09C88349412}"/>
                </a:ext>
              </a:extLst>
            </p:cNvPr>
            <p:cNvSpPr>
              <a:spLocks noChangeAspect="1" noChangeArrowheads="1"/>
            </p:cNvSpPr>
            <p:nvPr/>
          </p:nvSpPr>
          <p:spPr bwMode="auto">
            <a:xfrm>
              <a:off x="3232603" y="4900600"/>
              <a:ext cx="142874" cy="153987"/>
            </a:xfrm>
            <a:prstGeom prst="ellipse">
              <a:avLst/>
            </a:prstGeom>
            <a:solidFill>
              <a:srgbClr val="2130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30000"/>
                </a:spcBef>
                <a:buSzPct val="75000"/>
                <a:buFontTx/>
                <a:buChar char="•"/>
                <a:defRPr/>
              </a:pPr>
              <a:endParaRPr lang="ko-KR" altLang="ko-KR" dirty="0">
                <a:latin typeface="微軟正黑體" pitchFamily="34" charset="-120"/>
                <a:ea typeface="HY견고딕" pitchFamily="18" charset="-127"/>
              </a:endParaRPr>
            </a:p>
          </p:txBody>
        </p:sp>
        <p:sp>
          <p:nvSpPr>
            <p:cNvPr id="57" name="Oval 63">
              <a:extLst>
                <a:ext uri="{FF2B5EF4-FFF2-40B4-BE49-F238E27FC236}">
                  <a16:creationId xmlns:a16="http://schemas.microsoft.com/office/drawing/2014/main" id="{C29E314D-5FF0-41DA-A916-96D74F5D1D8B}"/>
                </a:ext>
              </a:extLst>
            </p:cNvPr>
            <p:cNvSpPr>
              <a:spLocks noChangeAspect="1" noChangeArrowheads="1"/>
            </p:cNvSpPr>
            <p:nvPr/>
          </p:nvSpPr>
          <p:spPr bwMode="auto">
            <a:xfrm>
              <a:off x="5556601" y="4900600"/>
              <a:ext cx="142874" cy="153987"/>
            </a:xfrm>
            <a:prstGeom prst="ellipse">
              <a:avLst/>
            </a:prstGeom>
            <a:solidFill>
              <a:srgbClr val="2130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30000"/>
                </a:spcBef>
                <a:buSzPct val="75000"/>
                <a:buFontTx/>
                <a:buChar char="•"/>
                <a:defRPr/>
              </a:pPr>
              <a:endParaRPr lang="ko-KR" altLang="ko-KR" dirty="0">
                <a:latin typeface="微軟正黑體" pitchFamily="34" charset="-120"/>
                <a:ea typeface="HY견고딕" pitchFamily="18" charset="-127"/>
              </a:endParaRPr>
            </a:p>
          </p:txBody>
        </p:sp>
        <p:sp>
          <p:nvSpPr>
            <p:cNvPr id="58" name="직사각형 60">
              <a:extLst>
                <a:ext uri="{FF2B5EF4-FFF2-40B4-BE49-F238E27FC236}">
                  <a16:creationId xmlns:a16="http://schemas.microsoft.com/office/drawing/2014/main" id="{CBD5F42E-EFF1-4D8A-94B3-EB5FDF7A1ED1}"/>
                </a:ext>
              </a:extLst>
            </p:cNvPr>
            <p:cNvSpPr/>
            <p:nvPr/>
          </p:nvSpPr>
          <p:spPr>
            <a:xfrm>
              <a:off x="6860660" y="5104925"/>
              <a:ext cx="2071688" cy="830997"/>
            </a:xfrm>
            <a:prstGeom prst="rect">
              <a:avLst/>
            </a:prstGeom>
          </p:spPr>
          <p:txBody>
            <a:bodyPr>
              <a:spAutoFit/>
            </a:bodyPr>
            <a:lstStyle/>
            <a:p>
              <a:pPr marL="139700" indent="-139700" algn="just">
                <a:spcBef>
                  <a:spcPts val="600"/>
                </a:spcBef>
                <a:buFont typeface="Arial" pitchFamily="34" charset="0"/>
                <a:buChar char="•"/>
                <a:defRPr/>
              </a:pPr>
              <a:r>
                <a:rPr lang="zh-TW" altLang="en-US" sz="1600" dirty="0">
                  <a:latin typeface="微軟正黑體" pitchFamily="34" charset="-120"/>
                  <a:ea typeface="微軟正黑體" pitchFamily="34" charset="-120"/>
                </a:rPr>
                <a:t>第</a:t>
              </a:r>
              <a:r>
                <a:rPr lang="en-US" altLang="zh-TW" sz="1600" dirty="0">
                  <a:latin typeface="微軟正黑體" pitchFamily="34" charset="-120"/>
                  <a:ea typeface="微軟正黑體" pitchFamily="34" charset="-120"/>
                </a:rPr>
                <a:t>8</a:t>
              </a:r>
              <a:r>
                <a:rPr lang="zh-TW" altLang="en-US" sz="1600" dirty="0">
                  <a:latin typeface="微軟正黑體" pitchFamily="34" charset="-120"/>
                  <a:ea typeface="微軟正黑體" pitchFamily="34" charset="-120"/>
                </a:rPr>
                <a:t>類學群錄取生</a:t>
              </a:r>
              <a:br>
                <a:rPr lang="en-US" altLang="zh-TW" sz="1600" dirty="0">
                  <a:latin typeface="微軟正黑體" pitchFamily="34" charset="-120"/>
                  <a:ea typeface="微軟正黑體" pitchFamily="34" charset="-120"/>
                </a:rPr>
              </a:br>
              <a:r>
                <a:rPr lang="zh-TW" altLang="en-US" sz="1600" dirty="0">
                  <a:latin typeface="微軟正黑體" pitchFamily="34" charset="-120"/>
                  <a:ea typeface="微軟正黑體" pitchFamily="34" charset="-120"/>
                </a:rPr>
                <a:t>網路聲明放棄入學資格</a:t>
              </a:r>
              <a:endParaRPr lang="en-US" altLang="ko-KR" sz="1400" dirty="0">
                <a:latin typeface="微軟正黑體" pitchFamily="34" charset="-120"/>
                <a:ea typeface="微軟正黑體" pitchFamily="34" charset="-120"/>
              </a:endParaRPr>
            </a:p>
          </p:txBody>
        </p:sp>
        <p:sp>
          <p:nvSpPr>
            <p:cNvPr id="59" name="모서리가 둥근 직사각형 64">
              <a:extLst>
                <a:ext uri="{FF2B5EF4-FFF2-40B4-BE49-F238E27FC236}">
                  <a16:creationId xmlns:a16="http://schemas.microsoft.com/office/drawing/2014/main" id="{83DDB591-34B5-4E12-B864-F05E3CC545B0}"/>
                </a:ext>
              </a:extLst>
            </p:cNvPr>
            <p:cNvSpPr/>
            <p:nvPr/>
          </p:nvSpPr>
          <p:spPr>
            <a:xfrm>
              <a:off x="179512" y="4293096"/>
              <a:ext cx="1552575" cy="476250"/>
            </a:xfrm>
            <a:prstGeom prst="roundRect">
              <a:avLst/>
            </a:prstGeom>
            <a:solidFill>
              <a:schemeClr val="accent2"/>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b="1" dirty="0">
                  <a:solidFill>
                    <a:schemeClr val="bg1"/>
                  </a:solidFill>
                  <a:latin typeface="微軟正黑體" pitchFamily="34" charset="-120"/>
                  <a:ea typeface="HY견고딕" pitchFamily="18" charset="-127"/>
                </a:rPr>
                <a:t>111.03.22</a:t>
              </a:r>
              <a:endParaRPr lang="ko-KR" altLang="en-US" b="1" dirty="0">
                <a:solidFill>
                  <a:schemeClr val="bg1"/>
                </a:solidFill>
                <a:latin typeface="微軟正黑體" pitchFamily="34" charset="-120"/>
                <a:ea typeface="HY견고딕" pitchFamily="18" charset="-127"/>
              </a:endParaRPr>
            </a:p>
          </p:txBody>
        </p:sp>
        <p:sp>
          <p:nvSpPr>
            <p:cNvPr id="60" name="모서리가 둥근 직사각형 67">
              <a:extLst>
                <a:ext uri="{FF2B5EF4-FFF2-40B4-BE49-F238E27FC236}">
                  <a16:creationId xmlns:a16="http://schemas.microsoft.com/office/drawing/2014/main" id="{E355C6E6-05EB-4D18-849E-B87DB22ABE62}"/>
                </a:ext>
              </a:extLst>
            </p:cNvPr>
            <p:cNvSpPr/>
            <p:nvPr/>
          </p:nvSpPr>
          <p:spPr>
            <a:xfrm>
              <a:off x="2399499" y="4293096"/>
              <a:ext cx="1754155" cy="476250"/>
            </a:xfrm>
            <a:prstGeom prst="roundRect">
              <a:avLst/>
            </a:prstGeom>
            <a:ln/>
            <a:effectLst>
              <a:outerShdw blurRad="50800" dist="38100" dir="8100000" algn="tr" rotWithShape="0">
                <a:prstClr val="black">
                  <a:alpha val="40000"/>
                </a:prstClr>
              </a:outerShdw>
            </a:effectLst>
          </p:spPr>
          <p:style>
            <a:lnRef idx="3">
              <a:schemeClr val="lt1"/>
            </a:lnRef>
            <a:fillRef idx="1">
              <a:schemeClr val="accent5"/>
            </a:fillRef>
            <a:effectRef idx="1">
              <a:schemeClr val="accent5"/>
            </a:effectRef>
            <a:fontRef idx="minor">
              <a:schemeClr val="lt1"/>
            </a:fontRef>
          </p:style>
          <p:txBody>
            <a:bodyPr anchor="ctr"/>
            <a:lstStyle/>
            <a:p>
              <a:pPr algn="ctr">
                <a:defRPr/>
              </a:pPr>
              <a:r>
                <a:rPr lang="en-US" altLang="ko-KR" b="1" dirty="0">
                  <a:solidFill>
                    <a:schemeClr val="bg1"/>
                  </a:solidFill>
                  <a:latin typeface="微軟正黑體" pitchFamily="34" charset="-120"/>
                  <a:ea typeface="HY견고딕" pitchFamily="18" charset="-127"/>
                </a:rPr>
                <a:t>111.03.22</a:t>
              </a:r>
              <a:r>
                <a:rPr lang="en-US" altLang="zh-TW" b="1" dirty="0">
                  <a:solidFill>
                    <a:schemeClr val="bg1"/>
                  </a:solidFill>
                  <a:latin typeface="微軟正黑體" pitchFamily="34" charset="-120"/>
                  <a:ea typeface="HY견고딕" pitchFamily="18" charset="-127"/>
                </a:rPr>
                <a:t>-24</a:t>
              </a:r>
              <a:endParaRPr lang="ko-KR" altLang="en-US" b="1" dirty="0">
                <a:solidFill>
                  <a:schemeClr val="bg1"/>
                </a:solidFill>
                <a:latin typeface="微軟正黑體" pitchFamily="34" charset="-120"/>
                <a:ea typeface="HY견고딕" pitchFamily="18" charset="-127"/>
              </a:endParaRPr>
            </a:p>
          </p:txBody>
        </p:sp>
        <p:sp>
          <p:nvSpPr>
            <p:cNvPr id="61" name="모서리가 둥근 직사각형 71">
              <a:extLst>
                <a:ext uri="{FF2B5EF4-FFF2-40B4-BE49-F238E27FC236}">
                  <a16:creationId xmlns:a16="http://schemas.microsoft.com/office/drawing/2014/main" id="{01833F9B-556E-492A-BF90-EC5A3D82956B}"/>
                </a:ext>
              </a:extLst>
            </p:cNvPr>
            <p:cNvSpPr/>
            <p:nvPr/>
          </p:nvSpPr>
          <p:spPr>
            <a:xfrm>
              <a:off x="4832883" y="4293096"/>
              <a:ext cx="1552576" cy="476250"/>
            </a:xfrm>
            <a:prstGeom prst="roundRect">
              <a:avLst/>
            </a:prstGeom>
            <a:ln/>
            <a:effectLst>
              <a:outerShdw blurRad="50800" dist="38100" dir="8100000" algn="tr" rotWithShape="0">
                <a:prstClr val="black">
                  <a:alpha val="40000"/>
                </a:prstClr>
              </a:outerShdw>
            </a:effectLst>
          </p:spPr>
          <p:style>
            <a:lnRef idx="3">
              <a:schemeClr val="lt1"/>
            </a:lnRef>
            <a:fillRef idx="1">
              <a:schemeClr val="accent5"/>
            </a:fillRef>
            <a:effectRef idx="1">
              <a:schemeClr val="accent5"/>
            </a:effectRef>
            <a:fontRef idx="minor">
              <a:schemeClr val="lt1"/>
            </a:fontRef>
          </p:style>
          <p:txBody>
            <a:bodyPr anchor="ctr"/>
            <a:lstStyle/>
            <a:p>
              <a:pPr algn="ctr">
                <a:defRPr/>
              </a:pPr>
              <a:r>
                <a:rPr lang="en-US" altLang="ko-KR" b="1" dirty="0">
                  <a:solidFill>
                    <a:schemeClr val="bg1"/>
                  </a:solidFill>
                  <a:latin typeface="微軟正黑體" pitchFamily="34" charset="-120"/>
                  <a:ea typeface="HY견고딕" pitchFamily="18" charset="-127"/>
                </a:rPr>
                <a:t>111.06.08</a:t>
              </a:r>
              <a:endParaRPr lang="ko-KR" altLang="en-US" b="1" dirty="0">
                <a:solidFill>
                  <a:schemeClr val="bg1"/>
                </a:solidFill>
                <a:latin typeface="微軟正黑體" pitchFamily="34" charset="-120"/>
                <a:ea typeface="HY견고딕" pitchFamily="18" charset="-127"/>
              </a:endParaRPr>
            </a:p>
          </p:txBody>
        </p:sp>
        <p:sp>
          <p:nvSpPr>
            <p:cNvPr id="62" name="모서리가 둥근 직사각형 74">
              <a:extLst>
                <a:ext uri="{FF2B5EF4-FFF2-40B4-BE49-F238E27FC236}">
                  <a16:creationId xmlns:a16="http://schemas.microsoft.com/office/drawing/2014/main" id="{3379962E-EDC1-4ED7-96E6-08399E2399E1}"/>
                </a:ext>
              </a:extLst>
            </p:cNvPr>
            <p:cNvSpPr/>
            <p:nvPr/>
          </p:nvSpPr>
          <p:spPr>
            <a:xfrm>
              <a:off x="7097940" y="4284304"/>
              <a:ext cx="1754155" cy="476250"/>
            </a:xfrm>
            <a:prstGeom prst="roundRect">
              <a:avLst/>
            </a:prstGeom>
            <a:ln/>
            <a:effectLst>
              <a:outerShdw blurRad="50800" dist="38100" dir="8100000" algn="tr" rotWithShape="0">
                <a:prstClr val="black">
                  <a:alpha val="40000"/>
                </a:prstClr>
              </a:outerShdw>
            </a:effectLst>
          </p:spPr>
          <p:style>
            <a:lnRef idx="3">
              <a:schemeClr val="lt1"/>
            </a:lnRef>
            <a:fillRef idx="1">
              <a:schemeClr val="accent5"/>
            </a:fillRef>
            <a:effectRef idx="1">
              <a:schemeClr val="accent5"/>
            </a:effectRef>
            <a:fontRef idx="minor">
              <a:schemeClr val="lt1"/>
            </a:fontRef>
          </p:style>
          <p:txBody>
            <a:bodyPr anchor="ctr"/>
            <a:lstStyle/>
            <a:p>
              <a:pPr algn="ctr">
                <a:defRPr/>
              </a:pPr>
              <a:r>
                <a:rPr lang="en-US" altLang="ko-KR" b="1" dirty="0">
                  <a:solidFill>
                    <a:schemeClr val="bg1"/>
                  </a:solidFill>
                  <a:latin typeface="微軟正黑體" pitchFamily="34" charset="-120"/>
                  <a:ea typeface="HY견고딕" pitchFamily="18" charset="-127"/>
                </a:rPr>
                <a:t>111.06.</a:t>
              </a:r>
              <a:r>
                <a:rPr lang="en-US" altLang="zh-TW" b="1" dirty="0">
                  <a:solidFill>
                    <a:schemeClr val="bg1"/>
                  </a:solidFill>
                  <a:latin typeface="微軟正黑體" pitchFamily="34" charset="-120"/>
                  <a:ea typeface="HY견고딕" pitchFamily="18" charset="-127"/>
                </a:rPr>
                <a:t>15-18</a:t>
              </a:r>
              <a:endParaRPr lang="ko-KR" altLang="en-US" b="1" dirty="0">
                <a:solidFill>
                  <a:schemeClr val="bg1"/>
                </a:solidFill>
                <a:latin typeface="微軟正黑體" pitchFamily="34" charset="-120"/>
                <a:ea typeface="HY견고딕" pitchFamily="18" charset="-127"/>
              </a:endParaRPr>
            </a:p>
          </p:txBody>
        </p:sp>
        <p:sp>
          <p:nvSpPr>
            <p:cNvPr id="63" name="직사각형 60">
              <a:extLst>
                <a:ext uri="{FF2B5EF4-FFF2-40B4-BE49-F238E27FC236}">
                  <a16:creationId xmlns:a16="http://schemas.microsoft.com/office/drawing/2014/main" id="{7A25CD31-9BD8-43C5-85ED-E6EDBE10AA90}"/>
                </a:ext>
              </a:extLst>
            </p:cNvPr>
            <p:cNvSpPr/>
            <p:nvPr/>
          </p:nvSpPr>
          <p:spPr>
            <a:xfrm>
              <a:off x="35496" y="5104925"/>
              <a:ext cx="2071688" cy="1154162"/>
            </a:xfrm>
            <a:prstGeom prst="rect">
              <a:avLst/>
            </a:prstGeom>
          </p:spPr>
          <p:txBody>
            <a:bodyPr>
              <a:spAutoFit/>
            </a:bodyPr>
            <a:lstStyle/>
            <a:p>
              <a:pPr marL="139700" indent="-139700" algn="just">
                <a:spcBef>
                  <a:spcPts val="300"/>
                </a:spcBef>
                <a:buFont typeface="Arial" pitchFamily="34" charset="0"/>
                <a:buChar char="•"/>
                <a:defRPr/>
              </a:pPr>
              <a:r>
                <a:rPr lang="zh-TW" altLang="en-US" sz="1600" dirty="0">
                  <a:solidFill>
                    <a:srgbClr val="FF0000"/>
                  </a:solidFill>
                  <a:latin typeface="微軟正黑體" pitchFamily="34" charset="-120"/>
                  <a:ea typeface="微軟正黑體" pitchFamily="34" charset="-120"/>
                </a:rPr>
                <a:t>第</a:t>
              </a:r>
              <a:r>
                <a:rPr lang="en-US" altLang="zh-TW" sz="1600" dirty="0">
                  <a:solidFill>
                    <a:srgbClr val="FF0000"/>
                  </a:solidFill>
                  <a:latin typeface="微軟正黑體" pitchFamily="34" charset="-120"/>
                  <a:ea typeface="微軟正黑體" pitchFamily="34" charset="-120"/>
                </a:rPr>
                <a:t>1</a:t>
              </a:r>
              <a:r>
                <a:rPr lang="zh-TW" altLang="en-US" sz="1600" dirty="0">
                  <a:solidFill>
                    <a:srgbClr val="FF0000"/>
                  </a:solidFill>
                  <a:latin typeface="微軟正黑體" pitchFamily="34" charset="-120"/>
                  <a:ea typeface="微軟正黑體" pitchFamily="34" charset="-120"/>
                </a:rPr>
                <a:t>至</a:t>
              </a:r>
              <a:r>
                <a:rPr lang="en-US" altLang="zh-TW" sz="1600" dirty="0">
                  <a:solidFill>
                    <a:srgbClr val="FF0000"/>
                  </a:solidFill>
                  <a:latin typeface="微軟正黑體" pitchFamily="34" charset="-120"/>
                  <a:ea typeface="微軟正黑體" pitchFamily="34" charset="-120"/>
                </a:rPr>
                <a:t>7</a:t>
              </a:r>
              <a:r>
                <a:rPr lang="zh-TW" altLang="en-US" sz="1600" dirty="0">
                  <a:solidFill>
                    <a:srgbClr val="FF0000"/>
                  </a:solidFill>
                  <a:latin typeface="微軟正黑體" pitchFamily="34" charset="-120"/>
                  <a:ea typeface="微軟正黑體" pitchFamily="34" charset="-120"/>
                </a:rPr>
                <a:t>類學群錄取名單公告</a:t>
              </a:r>
              <a:endParaRPr lang="en-US" altLang="zh-TW" sz="1600" dirty="0">
                <a:solidFill>
                  <a:srgbClr val="FF0000"/>
                </a:solidFill>
                <a:latin typeface="微軟正黑體" pitchFamily="34" charset="-120"/>
                <a:ea typeface="微軟正黑體" pitchFamily="34" charset="-120"/>
              </a:endParaRPr>
            </a:p>
            <a:p>
              <a:pPr marL="139700" indent="-139700" algn="just">
                <a:spcBef>
                  <a:spcPts val="300"/>
                </a:spcBef>
                <a:buFont typeface="Arial" pitchFamily="34" charset="0"/>
                <a:buChar char="•"/>
                <a:defRPr/>
              </a:pPr>
              <a:r>
                <a:rPr lang="zh-TW" altLang="en-US" sz="1600" dirty="0">
                  <a:solidFill>
                    <a:srgbClr val="FF0000"/>
                  </a:solidFill>
                  <a:latin typeface="微軟正黑體" pitchFamily="34" charset="-120"/>
                  <a:ea typeface="微軟正黑體" pitchFamily="34" charset="-120"/>
                </a:rPr>
                <a:t>第</a:t>
              </a:r>
              <a:r>
                <a:rPr lang="en-US" altLang="zh-TW" sz="1600" dirty="0">
                  <a:solidFill>
                    <a:srgbClr val="FF0000"/>
                  </a:solidFill>
                  <a:latin typeface="微軟正黑體" pitchFamily="34" charset="-120"/>
                  <a:ea typeface="微軟正黑體" pitchFamily="34" charset="-120"/>
                </a:rPr>
                <a:t>8</a:t>
              </a:r>
              <a:r>
                <a:rPr lang="zh-TW" altLang="en-US" sz="1600" dirty="0">
                  <a:solidFill>
                    <a:srgbClr val="FF0000"/>
                  </a:solidFill>
                  <a:latin typeface="微軟正黑體" pitchFamily="34" charset="-120"/>
                  <a:ea typeface="微軟正黑體" pitchFamily="34" charset="-120"/>
                </a:rPr>
                <a:t>類學群第一階段篩選結果公告</a:t>
              </a:r>
              <a:endParaRPr lang="en-US" altLang="ko-KR" sz="1600" dirty="0">
                <a:solidFill>
                  <a:srgbClr val="FF0000"/>
                </a:solidFill>
                <a:latin typeface="微軟正黑體" pitchFamily="34" charset="-120"/>
                <a:ea typeface="微軟正黑體" pitchFamily="34" charset="-120"/>
              </a:endParaRPr>
            </a:p>
          </p:txBody>
        </p:sp>
        <p:sp>
          <p:nvSpPr>
            <p:cNvPr id="64" name="직사각형 60">
              <a:extLst>
                <a:ext uri="{FF2B5EF4-FFF2-40B4-BE49-F238E27FC236}">
                  <a16:creationId xmlns:a16="http://schemas.microsoft.com/office/drawing/2014/main" id="{9EBD9C33-E8E5-432C-9EBF-E1C765633D1F}"/>
                </a:ext>
              </a:extLst>
            </p:cNvPr>
            <p:cNvSpPr/>
            <p:nvPr/>
          </p:nvSpPr>
          <p:spPr>
            <a:xfrm>
              <a:off x="4573971" y="5104925"/>
              <a:ext cx="2071688" cy="584775"/>
            </a:xfrm>
            <a:prstGeom prst="rect">
              <a:avLst/>
            </a:prstGeom>
          </p:spPr>
          <p:txBody>
            <a:bodyPr>
              <a:spAutoFit/>
            </a:bodyPr>
            <a:lstStyle/>
            <a:p>
              <a:pPr marL="139700" indent="-139700" algn="just">
                <a:spcBef>
                  <a:spcPts val="600"/>
                </a:spcBef>
                <a:buFont typeface="Arial" pitchFamily="34" charset="0"/>
                <a:buChar char="•"/>
                <a:defRPr/>
              </a:pPr>
              <a:r>
                <a:rPr lang="zh-TW" altLang="en-US" sz="1600" dirty="0">
                  <a:latin typeface="微軟正黑體" pitchFamily="34" charset="-120"/>
                  <a:ea typeface="微軟正黑體" pitchFamily="34" charset="-120"/>
                </a:rPr>
                <a:t>第</a:t>
              </a:r>
              <a:r>
                <a:rPr lang="en-US" altLang="zh-TW" sz="1600" dirty="0">
                  <a:latin typeface="微軟正黑體" pitchFamily="34" charset="-120"/>
                  <a:ea typeface="微軟正黑體" pitchFamily="34" charset="-120"/>
                </a:rPr>
                <a:t>8</a:t>
              </a:r>
              <a:r>
                <a:rPr lang="zh-TW" altLang="en-US" sz="1600" dirty="0">
                  <a:latin typeface="微軟正黑體" pitchFamily="34" charset="-120"/>
                  <a:ea typeface="微軟正黑體" pitchFamily="34" charset="-120"/>
                </a:rPr>
                <a:t>類學群錄取名單公告</a:t>
              </a:r>
              <a:endParaRPr lang="en-US" altLang="ko-KR" sz="1600" dirty="0">
                <a:latin typeface="微軟正黑體" pitchFamily="34" charset="-120"/>
                <a:ea typeface="微軟正黑體" pitchFamily="34" charset="-120"/>
              </a:endParaRPr>
            </a:p>
          </p:txBody>
        </p:sp>
        <p:sp>
          <p:nvSpPr>
            <p:cNvPr id="65" name="직사각형 60">
              <a:extLst>
                <a:ext uri="{FF2B5EF4-FFF2-40B4-BE49-F238E27FC236}">
                  <a16:creationId xmlns:a16="http://schemas.microsoft.com/office/drawing/2014/main" id="{99117E6C-6475-45C5-8555-992781E439E6}"/>
                </a:ext>
              </a:extLst>
            </p:cNvPr>
            <p:cNvSpPr/>
            <p:nvPr/>
          </p:nvSpPr>
          <p:spPr>
            <a:xfrm>
              <a:off x="2268797" y="5085184"/>
              <a:ext cx="2071688" cy="830997"/>
            </a:xfrm>
            <a:prstGeom prst="rect">
              <a:avLst/>
            </a:prstGeom>
          </p:spPr>
          <p:txBody>
            <a:bodyPr>
              <a:spAutoFit/>
            </a:bodyPr>
            <a:lstStyle/>
            <a:p>
              <a:pPr marL="139700" indent="-139700" algn="just">
                <a:spcBef>
                  <a:spcPts val="600"/>
                </a:spcBef>
                <a:buFont typeface="Arial" pitchFamily="34" charset="0"/>
                <a:buChar char="•"/>
                <a:defRPr/>
              </a:pPr>
              <a:r>
                <a:rPr lang="zh-TW" altLang="en-US" sz="1600" dirty="0">
                  <a:solidFill>
                    <a:srgbClr val="0000FF"/>
                  </a:solidFill>
                  <a:latin typeface="微軟正黑體" pitchFamily="34" charset="-120"/>
                  <a:ea typeface="微軟正黑體" pitchFamily="34" charset="-120"/>
                </a:rPr>
                <a:t>第</a:t>
              </a:r>
              <a:r>
                <a:rPr lang="en-US" altLang="zh-TW" sz="1600" dirty="0">
                  <a:solidFill>
                    <a:srgbClr val="0000FF"/>
                  </a:solidFill>
                  <a:latin typeface="微軟正黑體" pitchFamily="34" charset="-120"/>
                  <a:ea typeface="微軟正黑體" pitchFamily="34" charset="-120"/>
                </a:rPr>
                <a:t>1</a:t>
              </a:r>
              <a:r>
                <a:rPr lang="zh-TW" altLang="en-US" sz="1600" dirty="0">
                  <a:solidFill>
                    <a:srgbClr val="0000FF"/>
                  </a:solidFill>
                  <a:latin typeface="微軟正黑體" pitchFamily="34" charset="-120"/>
                  <a:ea typeface="微軟正黑體" pitchFamily="34" charset="-120"/>
                </a:rPr>
                <a:t>至</a:t>
              </a:r>
              <a:r>
                <a:rPr lang="en-US" altLang="zh-TW" sz="1600" dirty="0">
                  <a:solidFill>
                    <a:srgbClr val="0000FF"/>
                  </a:solidFill>
                  <a:latin typeface="微軟正黑體" pitchFamily="34" charset="-120"/>
                  <a:ea typeface="微軟正黑體" pitchFamily="34" charset="-120"/>
                </a:rPr>
                <a:t>7</a:t>
              </a:r>
              <a:r>
                <a:rPr lang="zh-TW" altLang="en-US" sz="1600" dirty="0">
                  <a:solidFill>
                    <a:srgbClr val="0000FF"/>
                  </a:solidFill>
                  <a:latin typeface="微軟正黑體" pitchFamily="34" charset="-120"/>
                  <a:ea typeface="微軟正黑體" pitchFamily="34" charset="-120"/>
                </a:rPr>
                <a:t>類學群錄取生網路聲明放棄入學資格</a:t>
              </a:r>
              <a:endParaRPr lang="en-US" altLang="ko-KR" sz="1600" dirty="0">
                <a:solidFill>
                  <a:srgbClr val="0000FF"/>
                </a:solidFill>
                <a:latin typeface="微軟正黑體" pitchFamily="34" charset="-120"/>
                <a:ea typeface="微軟正黑體" pitchFamily="34" charset="-120"/>
              </a:endParaRPr>
            </a:p>
          </p:txBody>
        </p:sp>
        <p:sp>
          <p:nvSpPr>
            <p:cNvPr id="66" name="AutoShape 93">
              <a:extLst>
                <a:ext uri="{FF2B5EF4-FFF2-40B4-BE49-F238E27FC236}">
                  <a16:creationId xmlns:a16="http://schemas.microsoft.com/office/drawing/2014/main" id="{55B9712F-826A-4C6B-A6AC-15519CB34E34}"/>
                </a:ext>
              </a:extLst>
            </p:cNvPr>
            <p:cNvSpPr>
              <a:spLocks noChangeArrowheads="1"/>
            </p:cNvSpPr>
            <p:nvPr/>
          </p:nvSpPr>
          <p:spPr bwMode="auto">
            <a:xfrm rot="5400000">
              <a:off x="1863120" y="4405221"/>
              <a:ext cx="432000" cy="252000"/>
            </a:xfrm>
            <a:prstGeom prst="triangle">
              <a:avLst>
                <a:gd name="adj" fmla="val 50000"/>
              </a:avLst>
            </a:prstGeom>
            <a:solidFill>
              <a:schemeClr val="accent5"/>
            </a:solidFill>
            <a:ln w="9525" algn="ctr">
              <a:noFill/>
              <a:miter lim="800000"/>
              <a:headEnd/>
              <a:tailEnd/>
            </a:ln>
          </p:spPr>
          <p:txBody>
            <a:bodyPr wrap="none" anchor="ctr"/>
            <a:lstStyle/>
            <a:p>
              <a:pPr>
                <a:spcBef>
                  <a:spcPct val="30000"/>
                </a:spcBef>
                <a:buSzPct val="75000"/>
                <a:buFontTx/>
                <a:buChar char="•"/>
                <a:defRPr/>
              </a:pPr>
              <a:endParaRPr lang="ko-KR" altLang="ko-KR" sz="1200" dirty="0">
                <a:solidFill>
                  <a:srgbClr val="333333"/>
                </a:solidFill>
                <a:latin typeface="微軟正黑體" pitchFamily="34" charset="-120"/>
                <a:ea typeface="HY견고딕" pitchFamily="18" charset="-127"/>
              </a:endParaRPr>
            </a:p>
          </p:txBody>
        </p:sp>
        <p:sp>
          <p:nvSpPr>
            <p:cNvPr id="67" name="AutoShape 93">
              <a:extLst>
                <a:ext uri="{FF2B5EF4-FFF2-40B4-BE49-F238E27FC236}">
                  <a16:creationId xmlns:a16="http://schemas.microsoft.com/office/drawing/2014/main" id="{E44042C6-E543-4533-B062-63528BCC8079}"/>
                </a:ext>
              </a:extLst>
            </p:cNvPr>
            <p:cNvSpPr>
              <a:spLocks noChangeArrowheads="1"/>
            </p:cNvSpPr>
            <p:nvPr/>
          </p:nvSpPr>
          <p:spPr bwMode="auto">
            <a:xfrm rot="5400000">
              <a:off x="4276184" y="4405222"/>
              <a:ext cx="432000" cy="252000"/>
            </a:xfrm>
            <a:prstGeom prst="triangle">
              <a:avLst>
                <a:gd name="adj" fmla="val 50000"/>
              </a:avLst>
            </a:prstGeom>
            <a:solidFill>
              <a:schemeClr val="accent5"/>
            </a:solidFill>
            <a:ln w="9525" algn="ctr">
              <a:noFill/>
              <a:miter lim="800000"/>
              <a:headEnd/>
              <a:tailEnd/>
            </a:ln>
          </p:spPr>
          <p:txBody>
            <a:bodyPr wrap="none" anchor="ctr"/>
            <a:lstStyle/>
            <a:p>
              <a:pPr>
                <a:spcBef>
                  <a:spcPct val="30000"/>
                </a:spcBef>
                <a:buSzPct val="75000"/>
                <a:buFontTx/>
                <a:buChar char="•"/>
                <a:defRPr/>
              </a:pPr>
              <a:endParaRPr lang="ko-KR" altLang="ko-KR" sz="1200" dirty="0">
                <a:solidFill>
                  <a:srgbClr val="333333"/>
                </a:solidFill>
                <a:latin typeface="微軟正黑體" pitchFamily="34" charset="-120"/>
                <a:ea typeface="HY견고딕" pitchFamily="18" charset="-127"/>
              </a:endParaRPr>
            </a:p>
          </p:txBody>
        </p:sp>
        <p:sp>
          <p:nvSpPr>
            <p:cNvPr id="68" name="AutoShape 93">
              <a:extLst>
                <a:ext uri="{FF2B5EF4-FFF2-40B4-BE49-F238E27FC236}">
                  <a16:creationId xmlns:a16="http://schemas.microsoft.com/office/drawing/2014/main" id="{6CEA91ED-3FDE-4D52-8430-D8432B6B3E97}"/>
                </a:ext>
              </a:extLst>
            </p:cNvPr>
            <p:cNvSpPr>
              <a:spLocks noChangeArrowheads="1"/>
            </p:cNvSpPr>
            <p:nvPr/>
          </p:nvSpPr>
          <p:spPr bwMode="auto">
            <a:xfrm rot="5400000">
              <a:off x="6499896" y="4405221"/>
              <a:ext cx="432000" cy="252000"/>
            </a:xfrm>
            <a:prstGeom prst="triangle">
              <a:avLst>
                <a:gd name="adj" fmla="val 50000"/>
              </a:avLst>
            </a:prstGeom>
            <a:solidFill>
              <a:schemeClr val="accent5"/>
            </a:solidFill>
            <a:ln w="9525" algn="ctr">
              <a:noFill/>
              <a:miter lim="800000"/>
              <a:headEnd/>
              <a:tailEnd/>
            </a:ln>
          </p:spPr>
          <p:txBody>
            <a:bodyPr wrap="none" anchor="ctr"/>
            <a:lstStyle/>
            <a:p>
              <a:pPr>
                <a:spcBef>
                  <a:spcPct val="30000"/>
                </a:spcBef>
                <a:buSzPct val="75000"/>
                <a:buFontTx/>
                <a:buChar char="•"/>
                <a:defRPr/>
              </a:pPr>
              <a:endParaRPr lang="ko-KR" altLang="ko-KR" sz="1200" dirty="0">
                <a:solidFill>
                  <a:srgbClr val="333333"/>
                </a:solidFill>
                <a:latin typeface="微軟正黑體" pitchFamily="34" charset="-120"/>
                <a:ea typeface="HY견고딕" pitchFamily="18" charset="-127"/>
              </a:endParaRPr>
            </a:p>
          </p:txBody>
        </p:sp>
        <p:sp>
          <p:nvSpPr>
            <p:cNvPr id="69" name="Oval 63">
              <a:extLst>
                <a:ext uri="{FF2B5EF4-FFF2-40B4-BE49-F238E27FC236}">
                  <a16:creationId xmlns:a16="http://schemas.microsoft.com/office/drawing/2014/main" id="{4D33C9B0-49B7-4028-90E6-F47F86713367}"/>
                </a:ext>
              </a:extLst>
            </p:cNvPr>
            <p:cNvSpPr>
              <a:spLocks noChangeAspect="1" noChangeArrowheads="1"/>
            </p:cNvSpPr>
            <p:nvPr/>
          </p:nvSpPr>
          <p:spPr bwMode="auto">
            <a:xfrm>
              <a:off x="7931041" y="4900117"/>
              <a:ext cx="142874" cy="153987"/>
            </a:xfrm>
            <a:prstGeom prst="ellipse">
              <a:avLst/>
            </a:prstGeom>
            <a:solidFill>
              <a:srgbClr val="2130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30000"/>
                </a:spcBef>
                <a:buSzPct val="75000"/>
                <a:buFontTx/>
                <a:buChar char="•"/>
                <a:defRPr/>
              </a:pPr>
              <a:endParaRPr lang="ko-KR" altLang="ko-KR" dirty="0">
                <a:latin typeface="微軟正黑體" pitchFamily="34" charset="-120"/>
                <a:ea typeface="HY견고딕" pitchFamily="18" charset="-127"/>
              </a:endParaRPr>
            </a:p>
          </p:txBody>
        </p:sp>
      </p:grpSp>
      <p:sp>
        <p:nvSpPr>
          <p:cNvPr id="88" name="矩形 87">
            <a:extLst>
              <a:ext uri="{FF2B5EF4-FFF2-40B4-BE49-F238E27FC236}">
                <a16:creationId xmlns:a16="http://schemas.microsoft.com/office/drawing/2014/main" id="{7153C35B-F2B9-4C3C-B9FC-F2EE52DF4AAE}"/>
              </a:ext>
            </a:extLst>
          </p:cNvPr>
          <p:cNvSpPr/>
          <p:nvPr/>
        </p:nvSpPr>
        <p:spPr>
          <a:xfrm>
            <a:off x="1874543" y="6165663"/>
            <a:ext cx="8442914" cy="445378"/>
          </a:xfrm>
          <a:prstGeom prst="rect">
            <a:avLst/>
          </a:prstGeom>
          <a:solidFill>
            <a:schemeClr val="accent2">
              <a:lumMod val="20000"/>
              <a:lumOff val="80000"/>
            </a:schemeClr>
          </a:solidFill>
          <a:ln/>
          <a:effectLst>
            <a:softEdge rad="12700"/>
          </a:effectLst>
        </p:spPr>
        <p:style>
          <a:lnRef idx="1">
            <a:schemeClr val="accent2"/>
          </a:lnRef>
          <a:fillRef idx="2">
            <a:schemeClr val="accent2"/>
          </a:fillRef>
          <a:effectRef idx="1">
            <a:schemeClr val="accent2"/>
          </a:effectRef>
          <a:fontRef idx="minor">
            <a:schemeClr val="dk1"/>
          </a:fontRef>
        </p:style>
        <p:txBody>
          <a:bodyPr wrap="square">
            <a:spAutoFit/>
          </a:bodyPr>
          <a:lstStyle/>
          <a:p>
            <a:pPr latinLnBrk="1">
              <a:lnSpc>
                <a:spcPts val="1300"/>
              </a:lnSpc>
              <a:spcBef>
                <a:spcPts val="600"/>
              </a:spcBef>
              <a:buClr>
                <a:srgbClr val="0058DA"/>
              </a:buClr>
              <a:defRPr/>
            </a:pPr>
            <a:br>
              <a:rPr lang="zh-TW" altLang="en-US" dirty="0">
                <a:solidFill>
                  <a:srgbClr val="0000FF"/>
                </a:solidFill>
                <a:latin typeface="微軟正黑體" panose="020B0604030504040204" pitchFamily="34" charset="-120"/>
                <a:ea typeface="微軟正黑體" panose="020B0604030504040204" pitchFamily="34" charset="-120"/>
              </a:rPr>
            </a:br>
            <a:r>
              <a:rPr lang="zh-TW" altLang="en-US" b="1" dirty="0">
                <a:solidFill>
                  <a:srgbClr val="0000FF"/>
                </a:solidFill>
                <a:latin typeface="微軟正黑體" panose="020B0604030504040204" pitchFamily="34" charset="-120"/>
                <a:ea typeface="微軟正黑體" panose="020B0604030504040204" pitchFamily="34" charset="-120"/>
              </a:rPr>
              <a:t>★繁星推薦高中各項作業及時程，請</a:t>
            </a:r>
            <a:r>
              <a:rPr lang="zh-TW" altLang="zh-TW" b="1" dirty="0">
                <a:solidFill>
                  <a:srgbClr val="0000FF"/>
                </a:solidFill>
                <a:latin typeface="微軟正黑體" panose="020B0604030504040204" pitchFamily="34" charset="-120"/>
                <a:ea typeface="微軟正黑體" panose="020B0604030504040204" pitchFamily="34" charset="-120"/>
              </a:rPr>
              <a:t>隨時上</a:t>
            </a:r>
            <a:r>
              <a:rPr lang="zh-TW" altLang="en-US" b="1" dirty="0">
                <a:solidFill>
                  <a:srgbClr val="0000FF"/>
                </a:solidFill>
                <a:latin typeface="微軟正黑體" panose="020B0604030504040204" pitchFamily="34" charset="-120"/>
                <a:ea typeface="微軟正黑體" panose="020B0604030504040204" pitchFamily="34" charset="-120"/>
              </a:rPr>
              <a:t>本會</a:t>
            </a:r>
            <a:r>
              <a:rPr lang="en-US" altLang="zh-TW" b="1" dirty="0">
                <a:solidFill>
                  <a:srgbClr val="0000FF"/>
                </a:solidFill>
                <a:latin typeface="微軟正黑體" panose="020B0604030504040204" pitchFamily="34" charset="-120"/>
                <a:ea typeface="微軟正黑體" panose="020B0604030504040204" pitchFamily="34" charset="-120"/>
              </a:rPr>
              <a:t>-</a:t>
            </a:r>
            <a:r>
              <a:rPr lang="zh-TW" altLang="en-US" b="1" dirty="0">
                <a:solidFill>
                  <a:srgbClr val="0000FF"/>
                </a:solidFill>
                <a:latin typeface="微軟正黑體" panose="020B0604030504040204" pitchFamily="34" charset="-120"/>
                <a:ea typeface="微軟正黑體" panose="020B0604030504040204" pitchFamily="34" charset="-120"/>
                <a:hlinkClick r:id="rId3">
                  <a:extLst>
                    <a:ext uri="{A12FA001-AC4F-418D-AE19-62706E023703}">
                      <ahyp:hlinkClr xmlns:ahyp="http://schemas.microsoft.com/office/drawing/2018/hyperlinkcolor" val="tx"/>
                    </a:ext>
                  </a:extLst>
                </a:hlinkClick>
              </a:rPr>
              <a:t>高中作業資訊系統</a:t>
            </a:r>
            <a:r>
              <a:rPr lang="zh-TW" altLang="zh-TW" b="1" dirty="0">
                <a:solidFill>
                  <a:srgbClr val="0000FF"/>
                </a:solidFill>
                <a:latin typeface="微軟正黑體" panose="020B0604030504040204" pitchFamily="34" charset="-120"/>
                <a:ea typeface="微軟正黑體" panose="020B0604030504040204" pitchFamily="34" charset="-120"/>
              </a:rPr>
              <a:t>查看</a:t>
            </a:r>
            <a:r>
              <a:rPr lang="zh-TW" altLang="en-US" dirty="0">
                <a:solidFill>
                  <a:srgbClr val="0000FF"/>
                </a:solidFill>
                <a:latin typeface="微軟正黑體" panose="020B0604030504040204" pitchFamily="34" charset="-120"/>
                <a:ea typeface="微軟正黑體" panose="020B0604030504040204" pitchFamily="34" charset="-120"/>
              </a:rPr>
              <a:t>。</a:t>
            </a:r>
            <a:endParaRPr lang="en-US" altLang="zh-TW" dirty="0">
              <a:solidFill>
                <a:srgbClr val="0000FF"/>
              </a:solidFill>
              <a:latin typeface="微軟正黑體" panose="020B0604030504040204" pitchFamily="34" charset="-120"/>
              <a:ea typeface="微軟正黑體" panose="020B0604030504040204" pitchFamily="34" charset="-120"/>
            </a:endParaRPr>
          </a:p>
        </p:txBody>
      </p:sp>
      <p:pic>
        <p:nvPicPr>
          <p:cNvPr id="70" name="圖片 69">
            <a:extLst>
              <a:ext uri="{FF2B5EF4-FFF2-40B4-BE49-F238E27FC236}">
                <a16:creationId xmlns:a16="http://schemas.microsoft.com/office/drawing/2014/main" id="{22544401-D758-4840-AE8E-AA264EFDA06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 name="投影片編號版面配置區 2">
            <a:extLst>
              <a:ext uri="{FF2B5EF4-FFF2-40B4-BE49-F238E27FC236}">
                <a16:creationId xmlns:a16="http://schemas.microsoft.com/office/drawing/2014/main" id="{26A8676B-BEF0-4122-9787-C04420C36915}"/>
              </a:ext>
            </a:extLst>
          </p:cNvPr>
          <p:cNvSpPr>
            <a:spLocks noGrp="1"/>
          </p:cNvSpPr>
          <p:nvPr>
            <p:ph type="sldNum" sz="quarter" idx="12"/>
          </p:nvPr>
        </p:nvSpPr>
        <p:spPr/>
        <p:txBody>
          <a:bodyPr/>
          <a:lstStyle/>
          <a:p>
            <a:fld id="{ABC027CB-4B16-4B21-A276-8705E54D5316}" type="slidenum">
              <a:rPr lang="zh-CN" altLang="en-US" smtClean="0"/>
              <a:pPr/>
              <a:t>2</a:t>
            </a:fld>
            <a:endParaRPr lang="zh-CN" altLang="en-US"/>
          </a:p>
        </p:txBody>
      </p:sp>
    </p:spTree>
    <p:extLst>
      <p:ext uri="{BB962C8B-B14F-4D97-AF65-F5344CB8AC3E}">
        <p14:creationId xmlns:p14="http://schemas.microsoft.com/office/powerpoint/2010/main" val="368611514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21" presetClass="entr" presetSubtype="1"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heel(1)">
                                          <p:cBhvr>
                                            <p:cTn id="23" dur="1000"/>
                                            <p:tgtEl>
                                              <p:spTgt spid="20"/>
                                            </p:tgtEl>
                                          </p:cBhvr>
                                        </p:animEffect>
                                      </p:childTnLst>
                                    </p:cTn>
                                  </p:par>
                                  <p:par>
                                    <p:cTn id="24" presetID="10" presetClass="entr" presetSubtype="0" fill="hold" nodeType="withEffect">
                                      <p:stCondLst>
                                        <p:cond delay="100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10" presetClass="entr" presetSubtype="0" fill="hold" nodeType="withEffect">
                                      <p:stCondLst>
                                        <p:cond delay="100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500"/>
                                            <p:tgtEl>
                                              <p:spTgt spid="30"/>
                                            </p:tgtEl>
                                          </p:cBhvr>
                                        </p:animEffect>
                                      </p:childTnLst>
                                    </p:cTn>
                                  </p:par>
                                  <p:par>
                                    <p:cTn id="30" presetID="8" presetClass="emph" presetSubtype="0" repeatCount="indefinite" fill="hold" nodeType="withEffect">
                                      <p:stCondLst>
                                        <p:cond delay="1000"/>
                                      </p:stCondLst>
                                      <p:childTnLst>
                                        <p:animRot by="-21600000">
                                          <p:cBhvr>
                                            <p:cTn id="31" dur="2000" fill="hold"/>
                                            <p:tgtEl>
                                              <p:spTgt spid="30"/>
                                            </p:tgtEl>
                                            <p:attrNameLst>
                                              <p:attrName>r</p:attrName>
                                            </p:attrNameLst>
                                          </p:cBhvr>
                                        </p:animRot>
                                      </p:childTnLst>
                                    </p:cTn>
                                  </p:par>
                                  <p:par>
                                    <p:cTn id="32" presetID="10" presetClass="entr" presetSubtype="0" fill="hold" nodeType="withEffect">
                                      <p:stCondLst>
                                        <p:cond delay="100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par>
                                    <p:cTn id="35" presetID="8" presetClass="emph" presetSubtype="0" repeatCount="indefinite" fill="hold" nodeType="withEffect">
                                      <p:stCondLst>
                                        <p:cond delay="1000"/>
                                      </p:stCondLst>
                                      <p:childTnLst>
                                        <p:animRot by="-21600000">
                                          <p:cBhvr>
                                            <p:cTn id="36" dur="2000" fill="hold"/>
                                            <p:tgtEl>
                                              <p:spTgt spid="21"/>
                                            </p:tgtEl>
                                            <p:attrNameLst>
                                              <p:attrName>r</p:attrName>
                                            </p:attrNameLst>
                                          </p:cBhvr>
                                        </p:animRot>
                                      </p:childTnLst>
                                    </p:cTn>
                                  </p:par>
                                  <p:par>
                                    <p:cTn id="37" presetID="53" presetClass="entr" presetSubtype="16" fill="hold" grpId="0" nodeType="withEffect">
                                      <p:stCondLst>
                                        <p:cond delay="1000"/>
                                      </p:stCondLst>
                                      <p:childTnLst>
                                        <p:set>
                                          <p:cBhvr>
                                            <p:cTn id="38" dur="1" fill="hold">
                                              <p:stCondLst>
                                                <p:cond delay="0"/>
                                              </p:stCondLst>
                                            </p:cTn>
                                            <p:tgtEl>
                                              <p:spTgt spid="35"/>
                                            </p:tgtEl>
                                            <p:attrNameLst>
                                              <p:attrName>style.visibility</p:attrName>
                                            </p:attrNameLst>
                                          </p:cBhvr>
                                          <p:to>
                                            <p:strVal val="visible"/>
                                          </p:to>
                                        </p:set>
                                        <p:anim calcmode="lin" valueType="num">
                                          <p:cBhvr>
                                            <p:cTn id="39" dur="500" fill="hold"/>
                                            <p:tgtEl>
                                              <p:spTgt spid="35"/>
                                            </p:tgtEl>
                                            <p:attrNameLst>
                                              <p:attrName>ppt_w</p:attrName>
                                            </p:attrNameLst>
                                          </p:cBhvr>
                                          <p:tavLst>
                                            <p:tav tm="0">
                                              <p:val>
                                                <p:fltVal val="0"/>
                                              </p:val>
                                            </p:tav>
                                            <p:tav tm="100000">
                                              <p:val>
                                                <p:strVal val="#ppt_w"/>
                                              </p:val>
                                            </p:tav>
                                          </p:tavLst>
                                        </p:anim>
                                        <p:anim calcmode="lin" valueType="num">
                                          <p:cBhvr>
                                            <p:cTn id="40" dur="500" fill="hold"/>
                                            <p:tgtEl>
                                              <p:spTgt spid="35"/>
                                            </p:tgtEl>
                                            <p:attrNameLst>
                                              <p:attrName>ppt_h</p:attrName>
                                            </p:attrNameLst>
                                          </p:cBhvr>
                                          <p:tavLst>
                                            <p:tav tm="0">
                                              <p:val>
                                                <p:fltVal val="0"/>
                                              </p:val>
                                            </p:tav>
                                            <p:tav tm="100000">
                                              <p:val>
                                                <p:strVal val="#ppt_h"/>
                                              </p:val>
                                            </p:tav>
                                          </p:tavLst>
                                        </p:anim>
                                        <p:animEffect transition="in" filter="fade">
                                          <p:cBhvr>
                                            <p:cTn id="41" dur="500"/>
                                            <p:tgtEl>
                                              <p:spTgt spid="35"/>
                                            </p:tgtEl>
                                          </p:cBhvr>
                                        </p:animEffect>
                                      </p:childTnLst>
                                    </p:cTn>
                                  </p:par>
                                  <p:par>
                                    <p:cTn id="42" presetID="53" presetClass="entr" presetSubtype="16" fill="hold" grpId="0" nodeType="withEffect">
                                      <p:stCondLst>
                                        <p:cond delay="1500"/>
                                      </p:stCondLst>
                                      <p:childTnLst>
                                        <p:set>
                                          <p:cBhvr>
                                            <p:cTn id="43" dur="1" fill="hold">
                                              <p:stCondLst>
                                                <p:cond delay="0"/>
                                              </p:stCondLst>
                                            </p:cTn>
                                            <p:tgtEl>
                                              <p:spTgt spid="33"/>
                                            </p:tgtEl>
                                            <p:attrNameLst>
                                              <p:attrName>style.visibility</p:attrName>
                                            </p:attrNameLst>
                                          </p:cBhvr>
                                          <p:to>
                                            <p:strVal val="visible"/>
                                          </p:to>
                                        </p:set>
                                        <p:anim calcmode="lin" valueType="num">
                                          <p:cBhvr>
                                            <p:cTn id="44" dur="500" fill="hold"/>
                                            <p:tgtEl>
                                              <p:spTgt spid="33"/>
                                            </p:tgtEl>
                                            <p:attrNameLst>
                                              <p:attrName>ppt_w</p:attrName>
                                            </p:attrNameLst>
                                          </p:cBhvr>
                                          <p:tavLst>
                                            <p:tav tm="0">
                                              <p:val>
                                                <p:fltVal val="0"/>
                                              </p:val>
                                            </p:tav>
                                            <p:tav tm="100000">
                                              <p:val>
                                                <p:strVal val="#ppt_w"/>
                                              </p:val>
                                            </p:tav>
                                          </p:tavLst>
                                        </p:anim>
                                        <p:anim calcmode="lin" valueType="num">
                                          <p:cBhvr>
                                            <p:cTn id="45" dur="500" fill="hold"/>
                                            <p:tgtEl>
                                              <p:spTgt spid="33"/>
                                            </p:tgtEl>
                                            <p:attrNameLst>
                                              <p:attrName>ppt_h</p:attrName>
                                            </p:attrNameLst>
                                          </p:cBhvr>
                                          <p:tavLst>
                                            <p:tav tm="0">
                                              <p:val>
                                                <p:fltVal val="0"/>
                                              </p:val>
                                            </p:tav>
                                            <p:tav tm="100000">
                                              <p:val>
                                                <p:strVal val="#ppt_h"/>
                                              </p:val>
                                            </p:tav>
                                          </p:tavLst>
                                        </p:anim>
                                        <p:animEffect transition="in" filter="fade">
                                          <p:cBhvr>
                                            <p:cTn id="46" dur="500"/>
                                            <p:tgtEl>
                                              <p:spTgt spid="33"/>
                                            </p:tgtEl>
                                          </p:cBhvr>
                                        </p:animEffect>
                                      </p:childTnLst>
                                    </p:cTn>
                                  </p:par>
                                  <p:par>
                                    <p:cTn id="47" presetID="22" presetClass="entr" presetSubtype="8" fill="hold" grpId="0" nodeType="withEffect">
                                      <p:stCondLst>
                                        <p:cond delay="1750"/>
                                      </p:stCondLst>
                                      <p:childTnLst>
                                        <p:set>
                                          <p:cBhvr>
                                            <p:cTn id="48" dur="1" fill="hold">
                                              <p:stCondLst>
                                                <p:cond delay="0"/>
                                              </p:stCondLst>
                                            </p:cTn>
                                            <p:tgtEl>
                                              <p:spTgt spid="34"/>
                                            </p:tgtEl>
                                            <p:attrNameLst>
                                              <p:attrName>style.visibility</p:attrName>
                                            </p:attrNameLst>
                                          </p:cBhvr>
                                          <p:to>
                                            <p:strVal val="visible"/>
                                          </p:to>
                                        </p:set>
                                        <p:animEffect transition="in" filter="wipe(left)">
                                          <p:cBhvr>
                                            <p:cTn id="4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3" grpId="0"/>
          <p:bldP spid="34" grpId="0"/>
          <p:bldP spid="35" grpId="0" animBg="1"/>
          <p:bldP spid="36" grpId="0" animBg="1"/>
          <p:bldP spid="37" grpId="0" animBg="1"/>
          <p:bldP spid="38" grpId="0" animBg="1"/>
          <p:bldP spid="39" grpId="0" animBg="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044492" y="576947"/>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044492" y="174356"/>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548500" y="685039"/>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964672" y="1096817"/>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264455" y="996120"/>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760854" y="246959"/>
            <a:ext cx="4534927"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eaLnBrk="1" hangingPunct="1"/>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繳費注意事項</a:t>
            </a:r>
          </a:p>
        </p:txBody>
      </p:sp>
      <p:sp>
        <p:nvSpPr>
          <p:cNvPr id="78" name="내용 개체 틀 4">
            <a:extLst>
              <a:ext uri="{FF2B5EF4-FFF2-40B4-BE49-F238E27FC236}">
                <a16:creationId xmlns:a16="http://schemas.microsoft.com/office/drawing/2014/main" id="{991BB414-801F-4967-928C-CAB176ECFC8F}"/>
              </a:ext>
            </a:extLst>
          </p:cNvPr>
          <p:cNvSpPr txBox="1">
            <a:spLocks/>
          </p:cNvSpPr>
          <p:nvPr/>
        </p:nvSpPr>
        <p:spPr>
          <a:xfrm>
            <a:off x="1411057" y="1465347"/>
            <a:ext cx="4684943" cy="2520000"/>
          </a:xfrm>
          <a:prstGeom prst="rect">
            <a:avLst/>
          </a:prstGeom>
          <a:solidFill>
            <a:schemeClr val="accent6">
              <a:lumMod val="20000"/>
              <a:lumOff val="80000"/>
            </a:schemeClr>
          </a:solidFill>
          <a:ln>
            <a:noFill/>
            <a:headEnd type="none" w="med" len="med"/>
            <a:tailEnd type="none" w="med" len="med"/>
          </a:ln>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lIns="180000" tIns="180000" rIns="18000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114300" indent="-342900">
              <a:buClr>
                <a:schemeClr val="accent2"/>
              </a:buClr>
              <a:buFont typeface="Wingdings" panose="05000000000000000000" pitchFamily="2" charset="2"/>
              <a:buChar char="n"/>
            </a:pP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報名費</a:t>
            </a:r>
            <a:endParaRPr lang="en-US" altLang="zh-TW" sz="24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00000"/>
              </a:lnSpc>
              <a:spcBef>
                <a:spcPts val="0"/>
              </a:spcBef>
            </a:pPr>
            <a:r>
              <a:rPr lang="zh-TW" altLang="en-US"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每位考生</a:t>
            </a:r>
            <a:r>
              <a:rPr lang="en-US" altLang="zh-TW"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200</a:t>
            </a:r>
            <a:r>
              <a:rPr lang="zh-TW" altLang="en-US"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元</a:t>
            </a:r>
            <a:endParaRPr lang="en-US" altLang="zh-TW"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00000"/>
              </a:lnSpc>
              <a:spcBef>
                <a:spcPts val="0"/>
              </a:spcBef>
            </a:pPr>
            <a:r>
              <a:rPr lang="zh-TW" altLang="zh-TW"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低收入戶考生：全免優待</a:t>
            </a:r>
            <a:endParaRPr lang="en-US" altLang="zh-TW"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00000"/>
              </a:lnSpc>
              <a:spcBef>
                <a:spcPts val="0"/>
              </a:spcBef>
            </a:pPr>
            <a:r>
              <a:rPr lang="zh-TW"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中低收入戶考生：新臺幣</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80</a:t>
            </a:r>
            <a:r>
              <a:rPr lang="zh-TW"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元整</a:t>
            </a:r>
            <a:endPar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234000" indent="-360000" algn="just">
              <a:lnSpc>
                <a:spcPct val="100000"/>
              </a:lnSpc>
              <a:spcBef>
                <a:spcPts val="0"/>
              </a:spcBef>
              <a:buNone/>
            </a:pPr>
            <a:r>
              <a:rPr lang="en-US" altLang="zh-TW" sz="1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1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經推薦學校審核通過即可減免，證明文件毋須郵寄至本會。</a:t>
            </a:r>
            <a:endParaRPr lang="en-US" altLang="zh-TW" sz="1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234000" indent="-360000" algn="just">
              <a:lnSpc>
                <a:spcPct val="100000"/>
              </a:lnSpc>
              <a:spcBef>
                <a:spcPts val="0"/>
              </a:spcBef>
              <a:buNone/>
            </a:pPr>
            <a:r>
              <a:rPr lang="en-US" altLang="zh-TW" sz="1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1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如考生今年被取消低收或中低收入戶身分，但於報名學測時有具備低收或中低收入戶身分，即</a:t>
            </a:r>
            <a:r>
              <a:rPr lang="zh-TW" altLang="en-US" sz="14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從寬認定</a:t>
            </a:r>
            <a:r>
              <a:rPr lang="zh-TW" altLang="en-US" sz="1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其具備減免資格。</a:t>
            </a:r>
            <a:endParaRPr lang="en-US" altLang="zh-TW" sz="1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9" name="내용 개체 틀 5">
            <a:extLst>
              <a:ext uri="{FF2B5EF4-FFF2-40B4-BE49-F238E27FC236}">
                <a16:creationId xmlns:a16="http://schemas.microsoft.com/office/drawing/2014/main" id="{08ADF27A-9749-4BA8-91D9-A76ABD71CD1A}"/>
              </a:ext>
            </a:extLst>
          </p:cNvPr>
          <p:cNvSpPr txBox="1">
            <a:spLocks/>
          </p:cNvSpPr>
          <p:nvPr/>
        </p:nvSpPr>
        <p:spPr>
          <a:xfrm>
            <a:off x="6796666" y="1465347"/>
            <a:ext cx="4683600" cy="2520000"/>
          </a:xfrm>
          <a:prstGeom prst="rect">
            <a:avLst/>
          </a:prstGeom>
          <a:solidFill>
            <a:schemeClr val="accent6">
              <a:lumMod val="20000"/>
              <a:lumOff val="80000"/>
            </a:schemeClr>
          </a:solidFill>
          <a:ln>
            <a:noFill/>
            <a:headEnd type="none" w="med" len="med"/>
            <a:tailEnd type="none" w="med" len="med"/>
          </a:ln>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180000" tIns="18000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114300" indent="-342900">
              <a:buClr>
                <a:schemeClr val="accent2"/>
              </a:buClr>
              <a:buFont typeface="Wingdings" panose="05000000000000000000" pitchFamily="2" charset="2"/>
              <a:buChar char="n"/>
            </a:pP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報名費帳號</a:t>
            </a:r>
            <a:endParaRPr lang="en-US" altLang="zh-TW" sz="24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00000"/>
              </a:lnSpc>
            </a:pPr>
            <a:r>
              <a:rPr lang="zh-TW" altLang="en-US"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各校的報名費帳號都不同，請依照報名系統繳費報表中的帳號繳納</a:t>
            </a:r>
            <a:endParaRPr lang="en-US" altLang="ko-KR"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0" name="내용 개체 틀 6">
            <a:extLst>
              <a:ext uri="{FF2B5EF4-FFF2-40B4-BE49-F238E27FC236}">
                <a16:creationId xmlns:a16="http://schemas.microsoft.com/office/drawing/2014/main" id="{0B6C6AE5-1C37-4950-8902-60F079CD7B60}"/>
              </a:ext>
            </a:extLst>
          </p:cNvPr>
          <p:cNvSpPr txBox="1">
            <a:spLocks/>
          </p:cNvSpPr>
          <p:nvPr/>
        </p:nvSpPr>
        <p:spPr>
          <a:xfrm>
            <a:off x="1411057" y="4229573"/>
            <a:ext cx="4684944" cy="2400249"/>
          </a:xfrm>
          <a:prstGeom prst="rect">
            <a:avLst/>
          </a:prstGeom>
          <a:solidFill>
            <a:schemeClr val="accent6">
              <a:lumMod val="20000"/>
              <a:lumOff val="80000"/>
            </a:schemeClr>
          </a:solidFill>
          <a:ln>
            <a:noFill/>
            <a:headEnd type="none" w="med" len="med"/>
            <a:tailEnd type="none" w="med" len="med"/>
          </a:ln>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180000" tIns="18000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114300" indent="-342900">
              <a:buClr>
                <a:schemeClr val="accent2"/>
              </a:buClr>
              <a:buFont typeface="Wingdings" panose="05000000000000000000" pitchFamily="2" charset="2"/>
              <a:buChar char="n"/>
            </a:pP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繳費時間</a:t>
            </a:r>
            <a:r>
              <a:rPr lang="ko-KR" altLang="en-US" sz="2000" b="1" dirty="0">
                <a:solidFill>
                  <a:schemeClr val="tx1"/>
                </a:solidFill>
                <a:latin typeface="微軟正黑體" panose="020B0604030504040204" pitchFamily="34" charset="-120"/>
                <a:ea typeface="HY헤드라인M" pitchFamily="18" charset="-127"/>
                <a:cs typeface="Times New Roman" panose="02020603050405020304" pitchFamily="18" charset="0"/>
              </a:rPr>
              <a:t> </a:t>
            </a:r>
            <a:endParaRPr lang="en-US" altLang="ko-KR" sz="20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00000"/>
              </a:lnSpc>
            </a:pPr>
            <a:r>
              <a:rPr lang="en-US" altLang="zh-TW"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111.03.15</a:t>
            </a:r>
            <a:r>
              <a:rPr lang="zh-TW" altLang="en-US"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上午</a:t>
            </a:r>
            <a:r>
              <a:rPr lang="en-US" altLang="zh-TW"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0</a:t>
            </a:r>
            <a:r>
              <a:rPr lang="zh-TW" altLang="en-US"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時起至</a:t>
            </a:r>
            <a:br>
              <a:rPr lang="en-US" altLang="zh-TW"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111.03.16</a:t>
            </a:r>
            <a:r>
              <a:rPr lang="zh-TW" altLang="en-US"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下午</a:t>
            </a:r>
            <a:r>
              <a:rPr lang="en-US" altLang="zh-TW"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時止</a:t>
            </a:r>
            <a:endParaRPr lang="en-US" altLang="ko-KR"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1" name="내용 개체 틀 7">
            <a:extLst>
              <a:ext uri="{FF2B5EF4-FFF2-40B4-BE49-F238E27FC236}">
                <a16:creationId xmlns:a16="http://schemas.microsoft.com/office/drawing/2014/main" id="{0E81F139-5152-401F-8F1C-EFEC400BE9A8}"/>
              </a:ext>
            </a:extLst>
          </p:cNvPr>
          <p:cNvSpPr txBox="1">
            <a:spLocks/>
          </p:cNvSpPr>
          <p:nvPr/>
        </p:nvSpPr>
        <p:spPr>
          <a:xfrm>
            <a:off x="6796667" y="4229573"/>
            <a:ext cx="4683600" cy="2400249"/>
          </a:xfrm>
          <a:prstGeom prst="rect">
            <a:avLst/>
          </a:prstGeom>
          <a:solidFill>
            <a:schemeClr val="accent6">
              <a:lumMod val="20000"/>
              <a:lumOff val="80000"/>
            </a:schemeClr>
          </a:solidFill>
          <a:ln>
            <a:noFill/>
            <a:headEnd type="none" w="med" len="med"/>
            <a:tailEnd type="none" w="med" len="med"/>
          </a:ln>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180000" tIns="18000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114300" indent="-342900">
              <a:spcBef>
                <a:spcPts val="0"/>
              </a:spcBef>
              <a:buClr>
                <a:schemeClr val="accent2"/>
              </a:buClr>
              <a:buFont typeface="Wingdings" panose="05000000000000000000" pitchFamily="2" charset="2"/>
              <a:buChar char="n"/>
            </a:pP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繳費方式</a:t>
            </a:r>
            <a:r>
              <a:rPr lang="ko-KR" altLang="en-US" sz="1500" dirty="0">
                <a:solidFill>
                  <a:schemeClr val="tx1"/>
                </a:solidFill>
                <a:latin typeface="微軟正黑體" panose="020B0604030504040204" pitchFamily="34" charset="-120"/>
                <a:ea typeface="HY헤드라인M" pitchFamily="18" charset="-127"/>
                <a:cs typeface="Times New Roman" panose="02020603050405020304" pitchFamily="18" charset="0"/>
              </a:rPr>
              <a:t> </a:t>
            </a:r>
            <a:r>
              <a:rPr lang="en-US" altLang="zh-TW" sz="15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5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報名費帳號僅限繳費一次</a:t>
            </a:r>
            <a:r>
              <a:rPr lang="en-US" altLang="zh-TW" sz="15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ko-KR" sz="15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00000"/>
              </a:lnSpc>
              <a:spcBef>
                <a:spcPts val="600"/>
              </a:spcBef>
            </a:pPr>
            <a:r>
              <a:rPr lang="zh-TW" altLang="en-US" sz="15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至臺灣銀行各分行繳費</a:t>
            </a:r>
            <a:br>
              <a:rPr lang="zh-TW" altLang="en-US" sz="15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zh-TW" altLang="en-US" sz="15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持由報名系統列印出之「臺灣銀行專用繳費單」臨櫃繳費</a:t>
            </a:r>
            <a:endParaRPr lang="en-US" altLang="zh-TW" sz="15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00000"/>
              </a:lnSpc>
              <a:spcBef>
                <a:spcPts val="600"/>
              </a:spcBef>
            </a:pPr>
            <a:r>
              <a:rPr lang="zh-TW" altLang="en-US" sz="15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至各金融機構跨行匯款</a:t>
            </a:r>
            <a:br>
              <a:rPr lang="en-US" altLang="zh-TW" sz="15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zh-TW" altLang="en-US" sz="15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須填寫各金融機構的跨行匯款單</a:t>
            </a:r>
            <a:endParaRPr lang="en-US" altLang="zh-TW" sz="15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00000"/>
              </a:lnSpc>
              <a:spcBef>
                <a:spcPts val="600"/>
              </a:spcBef>
            </a:pPr>
            <a:r>
              <a:rPr lang="zh-TW" altLang="en-US" sz="15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至自動櫃員機</a:t>
            </a:r>
            <a:r>
              <a:rPr lang="en-US" altLang="zh-TW" sz="15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(ATM)</a:t>
            </a:r>
            <a:r>
              <a:rPr lang="zh-TW" altLang="en-US" sz="15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或網路</a:t>
            </a:r>
            <a:r>
              <a:rPr lang="en-US" altLang="zh-TW" sz="15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ATM</a:t>
            </a:r>
            <a:r>
              <a:rPr lang="zh-TW" altLang="en-US" sz="15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轉帳繳費</a:t>
            </a:r>
            <a:br>
              <a:rPr lang="en-US" altLang="zh-TW" sz="15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zh-TW" altLang="en-US" sz="15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轉帳金額上限依持卡銀行規定</a:t>
            </a:r>
            <a:endParaRPr lang="ko-KR" altLang="en-US" sz="15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pic>
        <p:nvPicPr>
          <p:cNvPr id="17" name="圖片 16">
            <a:extLst>
              <a:ext uri="{FF2B5EF4-FFF2-40B4-BE49-F238E27FC236}">
                <a16:creationId xmlns:a16="http://schemas.microsoft.com/office/drawing/2014/main" id="{3B26CADB-CF44-4EFE-9416-895BF130C5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 name="投影片編號版面配置區 2">
            <a:extLst>
              <a:ext uri="{FF2B5EF4-FFF2-40B4-BE49-F238E27FC236}">
                <a16:creationId xmlns:a16="http://schemas.microsoft.com/office/drawing/2014/main" id="{44F7F059-8B4D-4DAE-AEC2-E270F48C6DCB}"/>
              </a:ext>
            </a:extLst>
          </p:cNvPr>
          <p:cNvSpPr>
            <a:spLocks noGrp="1"/>
          </p:cNvSpPr>
          <p:nvPr>
            <p:ph type="sldNum" sz="quarter" idx="12"/>
          </p:nvPr>
        </p:nvSpPr>
        <p:spPr/>
        <p:txBody>
          <a:bodyPr/>
          <a:lstStyle/>
          <a:p>
            <a:fld id="{ABC027CB-4B16-4B21-A276-8705E54D5316}" type="slidenum">
              <a:rPr lang="zh-CN" altLang="en-US" smtClean="0"/>
              <a:pPr/>
              <a:t>3</a:t>
            </a:fld>
            <a:endParaRPr lang="zh-CN" altLang="en-US"/>
          </a:p>
        </p:txBody>
      </p:sp>
    </p:spTree>
    <p:extLst>
      <p:ext uri="{BB962C8B-B14F-4D97-AF65-F5344CB8AC3E}">
        <p14:creationId xmlns:p14="http://schemas.microsoft.com/office/powerpoint/2010/main" val="290634062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021220" y="656459"/>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021220" y="253868"/>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525228" y="764551"/>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941400" y="1176329"/>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241183" y="1075632"/>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760854" y="425377"/>
            <a:ext cx="4534927"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eaLnBrk="1" hangingPunct="1"/>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繳費注意事項</a:t>
            </a:r>
            <a:r>
              <a:rPr lang="en-US" altLang="zh-TW"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a:t>
            </a:r>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續</a:t>
            </a:r>
            <a:r>
              <a:rPr lang="en-US" altLang="zh-TW"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a:t>
            </a:r>
            <a:endPar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endParaRPr>
          </a:p>
        </p:txBody>
      </p:sp>
      <p:pic>
        <p:nvPicPr>
          <p:cNvPr id="17" name="圖片 16" descr="&lt;strong&gt;支票&lt;/strong&gt; - 维基百科，自由的百科全书">
            <a:extLst>
              <a:ext uri="{FF2B5EF4-FFF2-40B4-BE49-F238E27FC236}">
                <a16:creationId xmlns:a16="http://schemas.microsoft.com/office/drawing/2014/main" id="{2D98DA87-EAF7-4415-AAC2-7C2A58D12AF8}"/>
              </a:ext>
            </a:extLst>
          </p:cNvPr>
          <p:cNvPicPr>
            <a:picLocks noChangeAspect="1"/>
          </p:cNvPicPr>
          <p:nvPr/>
        </p:nvPicPr>
        <p:blipFill rotWithShape="1">
          <a:blip r:embed="rId3">
            <a:extLst>
              <a:ext uri="{28A0092B-C50C-407E-A947-70E740481C1C}">
                <a14:useLocalDpi xmlns:a14="http://schemas.microsoft.com/office/drawing/2010/main" val="0"/>
              </a:ext>
            </a:extLst>
          </a:blip>
          <a:srcRect b="17388"/>
          <a:stretch/>
        </p:blipFill>
        <p:spPr>
          <a:xfrm>
            <a:off x="2040674" y="1352159"/>
            <a:ext cx="7342654" cy="2698481"/>
          </a:xfrm>
          <a:prstGeom prst="rect">
            <a:avLst/>
          </a:prstGeom>
          <a:solidFill>
            <a:srgbClr val="FFFFFF">
              <a:shade val="85000"/>
            </a:srgbClr>
          </a:solidFill>
          <a:ln w="88900" cap="sq">
            <a:noFill/>
            <a:miter lim="800000"/>
          </a:ln>
          <a:effectLst>
            <a:outerShdw blurRad="50800" dist="38100" dir="2700000" algn="tl" rotWithShape="0">
              <a:prstClr val="black">
                <a:alpha val="40000"/>
              </a:prstClr>
            </a:outerShdw>
          </a:effectLst>
        </p:spPr>
      </p:pic>
      <p:sp>
        <p:nvSpPr>
          <p:cNvPr id="18" name="TextBox 103">
            <a:extLst>
              <a:ext uri="{FF2B5EF4-FFF2-40B4-BE49-F238E27FC236}">
                <a16:creationId xmlns:a16="http://schemas.microsoft.com/office/drawing/2014/main" id="{DEA2BCD1-699E-4CC1-B55A-5D4B6BC506A6}"/>
              </a:ext>
            </a:extLst>
          </p:cNvPr>
          <p:cNvSpPr txBox="1">
            <a:spLocks noChangeArrowheads="1"/>
          </p:cNvSpPr>
          <p:nvPr/>
        </p:nvSpPr>
        <p:spPr bwMode="auto">
          <a:xfrm>
            <a:off x="1721657" y="4301769"/>
            <a:ext cx="8344019" cy="2130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6700" indent="-266700" eaLnBrk="0" hangingPunct="0">
              <a:defRPr kumimoji="1">
                <a:solidFill>
                  <a:schemeClr val="tx1"/>
                </a:solidFill>
                <a:latin typeface="Gulim" pitchFamily="34" charset="-127"/>
                <a:ea typeface="Gulim" pitchFamily="34" charset="-127"/>
              </a:defRPr>
            </a:lvl1pPr>
            <a:lvl2pPr marL="742950" indent="-285750" eaLnBrk="0" hangingPunct="0">
              <a:defRPr kumimoji="1">
                <a:solidFill>
                  <a:schemeClr val="tx1"/>
                </a:solidFill>
                <a:latin typeface="Gulim" pitchFamily="34" charset="-127"/>
                <a:ea typeface="Gulim" pitchFamily="34" charset="-127"/>
              </a:defRPr>
            </a:lvl2pPr>
            <a:lvl3pPr marL="1143000" indent="-228600" eaLnBrk="0" hangingPunct="0">
              <a:defRPr kumimoji="1">
                <a:solidFill>
                  <a:schemeClr val="tx1"/>
                </a:solidFill>
                <a:latin typeface="Gulim" pitchFamily="34" charset="-127"/>
                <a:ea typeface="Gulim" pitchFamily="34" charset="-127"/>
              </a:defRPr>
            </a:lvl3pPr>
            <a:lvl4pPr marL="1600200" indent="-228600" eaLnBrk="0" hangingPunct="0">
              <a:defRPr kumimoji="1">
                <a:solidFill>
                  <a:schemeClr val="tx1"/>
                </a:solidFill>
                <a:latin typeface="Gulim" pitchFamily="34" charset="-127"/>
                <a:ea typeface="Gulim" pitchFamily="34" charset="-127"/>
              </a:defRPr>
            </a:lvl4pPr>
            <a:lvl5pPr marL="2057400" indent="-228600" eaLnBrk="0" hangingPunct="0">
              <a:defRPr kumimoji="1">
                <a:solidFill>
                  <a:schemeClr val="tx1"/>
                </a:solidFill>
                <a:latin typeface="Gulim" pitchFamily="34" charset="-127"/>
                <a:ea typeface="Gulim" pitchFamily="34" charset="-127"/>
              </a:defRPr>
            </a:lvl5pPr>
            <a:lvl6pPr marL="2514600" indent="-228600" eaLnBrk="0" fontAlgn="base" latinLnBrk="1" hangingPunct="0">
              <a:spcBef>
                <a:spcPct val="0"/>
              </a:spcBef>
              <a:spcAft>
                <a:spcPct val="0"/>
              </a:spcAft>
              <a:defRPr kumimoji="1">
                <a:solidFill>
                  <a:schemeClr val="tx1"/>
                </a:solidFill>
                <a:latin typeface="Gulim" pitchFamily="34" charset="-127"/>
                <a:ea typeface="Gulim" pitchFamily="34" charset="-127"/>
              </a:defRPr>
            </a:lvl6pPr>
            <a:lvl7pPr marL="2971800" indent="-228600" eaLnBrk="0" fontAlgn="base" latinLnBrk="1" hangingPunct="0">
              <a:spcBef>
                <a:spcPct val="0"/>
              </a:spcBef>
              <a:spcAft>
                <a:spcPct val="0"/>
              </a:spcAft>
              <a:defRPr kumimoji="1">
                <a:solidFill>
                  <a:schemeClr val="tx1"/>
                </a:solidFill>
                <a:latin typeface="Gulim" pitchFamily="34" charset="-127"/>
                <a:ea typeface="Gulim" pitchFamily="34" charset="-127"/>
              </a:defRPr>
            </a:lvl7pPr>
            <a:lvl8pPr marL="3429000" indent="-228600" eaLnBrk="0" fontAlgn="base" latinLnBrk="1" hangingPunct="0">
              <a:spcBef>
                <a:spcPct val="0"/>
              </a:spcBef>
              <a:spcAft>
                <a:spcPct val="0"/>
              </a:spcAft>
              <a:defRPr kumimoji="1">
                <a:solidFill>
                  <a:schemeClr val="tx1"/>
                </a:solidFill>
                <a:latin typeface="Gulim" pitchFamily="34" charset="-127"/>
                <a:ea typeface="Gulim" pitchFamily="34" charset="-127"/>
              </a:defRPr>
            </a:lvl8pPr>
            <a:lvl9pPr marL="3886200" indent="-228600" eaLnBrk="0" fontAlgn="base" latinLnBrk="1" hangingPunct="0">
              <a:spcBef>
                <a:spcPct val="0"/>
              </a:spcBef>
              <a:spcAft>
                <a:spcPct val="0"/>
              </a:spcAft>
              <a:defRPr kumimoji="1">
                <a:solidFill>
                  <a:schemeClr val="tx1"/>
                </a:solidFill>
                <a:latin typeface="Gulim" pitchFamily="34" charset="-127"/>
                <a:ea typeface="Gulim" pitchFamily="34" charset="-127"/>
              </a:defRPr>
            </a:lvl9pPr>
          </a:lstStyle>
          <a:p>
            <a:pPr eaLnBrk="1" hangingPunct="1">
              <a:lnSpc>
                <a:spcPct val="150000"/>
              </a:lnSpc>
              <a:spcBef>
                <a:spcPts val="1000"/>
              </a:spcBef>
              <a:buClr>
                <a:schemeClr val="accent1"/>
              </a:buClr>
              <a:buFont typeface="Wingdings 2" pitchFamily="18" charset="2"/>
              <a:buChar char=""/>
            </a:pPr>
            <a:r>
              <a:rPr kumimoji="0" lang="zh-TW" altLang="en-US" sz="2000" b="1" dirty="0">
                <a:latin typeface="微軟正黑體" panose="020B0604030504040204" pitchFamily="34" charset="-120"/>
                <a:ea typeface="微軟正黑體" panose="020B0604030504040204" pitchFamily="34" charset="-120"/>
                <a:cs typeface="Times New Roman" pitchFamily="18" charset="0"/>
              </a:rPr>
              <a:t>持票據至金融機構繳款者</a:t>
            </a:r>
            <a:endParaRPr kumimoji="0" lang="en-US" altLang="zh-TW" sz="2000" b="1" dirty="0">
              <a:latin typeface="微軟正黑體" panose="020B0604030504040204" pitchFamily="34" charset="-120"/>
              <a:ea typeface="微軟正黑體" panose="020B0604030504040204" pitchFamily="34" charset="-120"/>
              <a:cs typeface="Times New Roman" pitchFamily="18" charset="0"/>
            </a:endParaRPr>
          </a:p>
          <a:p>
            <a:pPr marL="800100" lvl="1" indent="-342900" eaLnBrk="1" hangingPunct="1">
              <a:lnSpc>
                <a:spcPct val="150000"/>
              </a:lnSpc>
              <a:buClr>
                <a:srgbClr val="384DC0"/>
              </a:buClr>
              <a:buFont typeface="+mj-lt"/>
              <a:buAutoNum type="arabicPeriod"/>
              <a:defRPr/>
            </a:pPr>
            <a:r>
              <a:rPr kumimoji="0" lang="zh-TW" altLang="en-US" dirty="0">
                <a:latin typeface="微軟正黑體" panose="020B0604030504040204" pitchFamily="34" charset="-120"/>
                <a:ea typeface="微軟正黑體" panose="020B0604030504040204" pitchFamily="34" charset="-120"/>
                <a:cs typeface="Times New Roman" pitchFamily="18" charset="0"/>
              </a:rPr>
              <a:t>須填寫各金融機構的跨行匯款單或臺灣銀行繳費單</a:t>
            </a:r>
            <a:endParaRPr kumimoji="0" lang="en-US" altLang="zh-TW" dirty="0">
              <a:latin typeface="微軟正黑體" panose="020B0604030504040204" pitchFamily="34" charset="-120"/>
              <a:ea typeface="微軟正黑體" panose="020B0604030504040204" pitchFamily="34" charset="-120"/>
              <a:cs typeface="Times New Roman" pitchFamily="18" charset="0"/>
            </a:endParaRPr>
          </a:p>
          <a:p>
            <a:pPr marL="800100" lvl="1" indent="-342900" eaLnBrk="1" hangingPunct="1">
              <a:lnSpc>
                <a:spcPct val="150000"/>
              </a:lnSpc>
              <a:buClr>
                <a:srgbClr val="384DC0"/>
              </a:buClr>
              <a:buFont typeface="+mj-lt"/>
              <a:buAutoNum type="arabicPeriod"/>
              <a:defRPr/>
            </a:pPr>
            <a:r>
              <a:rPr kumimoji="0" lang="zh-TW" altLang="en-US" dirty="0">
                <a:latin typeface="微軟正黑體" panose="020B0604030504040204" pitchFamily="34" charset="-120"/>
                <a:ea typeface="微軟正黑體" panose="020B0604030504040204" pitchFamily="34" charset="-120"/>
                <a:cs typeface="Times New Roman" pitchFamily="18" charset="0"/>
              </a:rPr>
              <a:t>跨行匯款單及繳費單須填寫繳款人姓名、聯絡電話、地址等資料</a:t>
            </a:r>
            <a:endParaRPr kumimoji="0" lang="en-US" altLang="zh-TW" dirty="0">
              <a:latin typeface="微軟正黑體" panose="020B0604030504040204" pitchFamily="34" charset="-120"/>
              <a:ea typeface="微軟正黑體" panose="020B0604030504040204" pitchFamily="34" charset="-120"/>
              <a:cs typeface="Times New Roman" pitchFamily="18" charset="0"/>
            </a:endParaRPr>
          </a:p>
          <a:p>
            <a:pPr marL="800100" lvl="1" indent="-342900" eaLnBrk="1" hangingPunct="1">
              <a:lnSpc>
                <a:spcPct val="150000"/>
              </a:lnSpc>
              <a:buClr>
                <a:srgbClr val="384DC0"/>
              </a:buClr>
              <a:buFont typeface="+mj-lt"/>
              <a:buAutoNum type="arabicPeriod"/>
              <a:defRPr/>
            </a:pPr>
            <a:r>
              <a:rPr kumimoji="0" lang="zh-TW" altLang="en-US" dirty="0">
                <a:latin typeface="微軟正黑體" panose="020B0604030504040204" pitchFamily="34" charset="-120"/>
                <a:ea typeface="微軟正黑體" panose="020B0604030504040204" pitchFamily="34" charset="-120"/>
                <a:cs typeface="Times New Roman" pitchFamily="18" charset="0"/>
              </a:rPr>
              <a:t>抬頭請註明：</a:t>
            </a:r>
            <a:r>
              <a:rPr kumimoji="0" lang="en-US" altLang="zh-TW" spc="-150" dirty="0">
                <a:solidFill>
                  <a:srgbClr val="FF0000"/>
                </a:solidFill>
                <a:latin typeface="微軟正黑體" panose="020B0604030504040204" pitchFamily="34" charset="-120"/>
                <a:ea typeface="微軟正黑體" panose="020B0604030504040204" pitchFamily="34" charset="-120"/>
                <a:cs typeface="Times New Roman" pitchFamily="18" charset="0"/>
              </a:rPr>
              <a:t>『</a:t>
            </a:r>
            <a:r>
              <a:rPr kumimoji="0" lang="zh-TW" altLang="en-US" spc="-150" dirty="0">
                <a:solidFill>
                  <a:srgbClr val="FF0000"/>
                </a:solidFill>
                <a:latin typeface="微軟正黑體" panose="020B0604030504040204" pitchFamily="34" charset="-120"/>
                <a:ea typeface="微軟正黑體" panose="020B0604030504040204" pitchFamily="34" charset="-120"/>
                <a:cs typeface="Times New Roman" pitchFamily="18" charset="0"/>
              </a:rPr>
              <a:t>限入大學招生委員會聯合會</a:t>
            </a:r>
            <a:r>
              <a:rPr kumimoji="0" lang="en-US" altLang="zh-TW" spc="-150" dirty="0">
                <a:solidFill>
                  <a:srgbClr val="FF0000"/>
                </a:solidFill>
                <a:latin typeface="微軟正黑體" panose="020B0604030504040204" pitchFamily="34" charset="-120"/>
                <a:ea typeface="微軟正黑體" panose="020B0604030504040204" pitchFamily="34" charset="-120"/>
                <a:cs typeface="Times New Roman" pitchFamily="18" charset="0"/>
              </a:rPr>
              <a:t>-</a:t>
            </a:r>
            <a:r>
              <a:rPr kumimoji="0" lang="zh-TW" altLang="en-US" spc="-150" dirty="0">
                <a:solidFill>
                  <a:srgbClr val="FF0000"/>
                </a:solidFill>
                <a:latin typeface="微軟正黑體" panose="020B0604030504040204" pitchFamily="34" charset="-120"/>
                <a:ea typeface="微軟正黑體" panose="020B0604030504040204" pitchFamily="34" charset="-120"/>
                <a:cs typeface="Times New Roman" pitchFamily="18" charset="0"/>
              </a:rPr>
              <a:t>大學甄選入學委員會</a:t>
            </a:r>
            <a:r>
              <a:rPr kumimoji="0" lang="en-US" altLang="zh-TW" spc="-150" dirty="0">
                <a:solidFill>
                  <a:srgbClr val="FF0000"/>
                </a:solidFill>
                <a:latin typeface="微軟正黑體" panose="020B0604030504040204" pitchFamily="34" charset="-120"/>
                <a:ea typeface="微軟正黑體" panose="020B0604030504040204" pitchFamily="34" charset="-120"/>
                <a:cs typeface="Times New Roman" pitchFamily="18" charset="0"/>
              </a:rPr>
              <a:t>』</a:t>
            </a:r>
          </a:p>
          <a:p>
            <a:pPr marL="800100" lvl="1" indent="-342900" eaLnBrk="1" hangingPunct="1">
              <a:lnSpc>
                <a:spcPct val="150000"/>
              </a:lnSpc>
              <a:buClr>
                <a:srgbClr val="384DC0"/>
              </a:buClr>
              <a:buFont typeface="+mj-lt"/>
              <a:buAutoNum type="arabicPeriod" startAt="4"/>
              <a:defRPr/>
            </a:pPr>
            <a:r>
              <a:rPr kumimoji="0" lang="zh-TW" altLang="en-US" dirty="0">
                <a:latin typeface="微軟正黑體" panose="020B0604030504040204" pitchFamily="34" charset="-120"/>
                <a:ea typeface="微軟正黑體" panose="020B0604030504040204" pitchFamily="34" charset="-120"/>
                <a:cs typeface="Times New Roman" pitchFamily="18" charset="0"/>
              </a:rPr>
              <a:t>票據背面須填寫</a:t>
            </a:r>
            <a:r>
              <a:rPr lang="en-US" altLang="zh-TW"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報名費帳號</a:t>
            </a:r>
            <a:r>
              <a:rPr lang="en-US" altLang="zh-TW"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t>
            </a:r>
            <a:endParaRPr kumimoji="0" lang="en-US" altLang="zh-TW" b="1" dirty="0">
              <a:latin typeface="微軟正黑體" panose="020B0604030504040204" pitchFamily="34" charset="-120"/>
              <a:ea typeface="微軟正黑體" panose="020B0604030504040204" pitchFamily="34" charset="-120"/>
              <a:cs typeface="Times New Roman" pitchFamily="18" charset="0"/>
            </a:endParaRPr>
          </a:p>
        </p:txBody>
      </p:sp>
      <p:pic>
        <p:nvPicPr>
          <p:cNvPr id="14" name="圖片 13">
            <a:extLst>
              <a:ext uri="{FF2B5EF4-FFF2-40B4-BE49-F238E27FC236}">
                <a16:creationId xmlns:a16="http://schemas.microsoft.com/office/drawing/2014/main" id="{0FAD94C1-2460-4C0D-A308-8CF58F5D1C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 name="投影片編號版面配置區 2">
            <a:extLst>
              <a:ext uri="{FF2B5EF4-FFF2-40B4-BE49-F238E27FC236}">
                <a16:creationId xmlns:a16="http://schemas.microsoft.com/office/drawing/2014/main" id="{56890B48-DE52-47F8-86EA-7B07AAC94D76}"/>
              </a:ext>
            </a:extLst>
          </p:cNvPr>
          <p:cNvSpPr>
            <a:spLocks noGrp="1"/>
          </p:cNvSpPr>
          <p:nvPr>
            <p:ph type="sldNum" sz="quarter" idx="12"/>
          </p:nvPr>
        </p:nvSpPr>
        <p:spPr/>
        <p:txBody>
          <a:bodyPr/>
          <a:lstStyle/>
          <a:p>
            <a:fld id="{ABC027CB-4B16-4B21-A276-8705E54D5316}" type="slidenum">
              <a:rPr lang="zh-CN" altLang="en-US" smtClean="0"/>
              <a:pPr/>
              <a:t>4</a:t>
            </a:fld>
            <a:endParaRPr lang="zh-CN" altLang="en-US"/>
          </a:p>
        </p:txBody>
      </p:sp>
    </p:spTree>
    <p:extLst>
      <p:ext uri="{BB962C8B-B14F-4D97-AF65-F5344CB8AC3E}">
        <p14:creationId xmlns:p14="http://schemas.microsoft.com/office/powerpoint/2010/main" val="42042357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877223" y="576947"/>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877223" y="174356"/>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381231" y="685039"/>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797403" y="1096817"/>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097186" y="996120"/>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738552" y="402770"/>
            <a:ext cx="4534927"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報名注意事項</a:t>
            </a:r>
          </a:p>
        </p:txBody>
      </p:sp>
      <p:sp>
        <p:nvSpPr>
          <p:cNvPr id="15" name="Rectangle 1">
            <a:extLst>
              <a:ext uri="{FF2B5EF4-FFF2-40B4-BE49-F238E27FC236}">
                <a16:creationId xmlns:a16="http://schemas.microsoft.com/office/drawing/2014/main" id="{20F7719B-24F7-4202-866D-1294F3F41CF4}"/>
              </a:ext>
            </a:extLst>
          </p:cNvPr>
          <p:cNvSpPr>
            <a:spLocks noChangeArrowheads="1"/>
          </p:cNvSpPr>
          <p:nvPr/>
        </p:nvSpPr>
        <p:spPr bwMode="auto">
          <a:xfrm>
            <a:off x="1832117" y="1159634"/>
            <a:ext cx="7559675" cy="1182375"/>
          </a:xfrm>
          <a:prstGeom prst="rect">
            <a:avLst/>
          </a:prstGeom>
          <a:noFill/>
          <a:ln w="9525">
            <a:noFill/>
            <a:miter lim="800000"/>
            <a:headEnd/>
            <a:tailEnd/>
          </a:ln>
        </p:spPr>
        <p:txBody>
          <a:bodyPr wrap="square" anchor="ctr">
            <a:spAutoFit/>
          </a:bodyPr>
          <a:lstStyle/>
          <a:p>
            <a:pPr marL="342900" lvl="1" indent="-342900">
              <a:lnSpc>
                <a:spcPts val="2500"/>
              </a:lnSpc>
              <a:spcAft>
                <a:spcPts val="1000"/>
              </a:spcAft>
              <a:buClr>
                <a:srgbClr val="FF0000"/>
              </a:buClr>
              <a:buFont typeface="Wingdings" pitchFamily="2" charset="2"/>
              <a:buChar char="n"/>
              <a:defRPr/>
            </a:pPr>
            <a:r>
              <a:rPr lang="zh-TW" altLang="en-US" sz="2400" dirty="0">
                <a:latin typeface="微軟正黑體" panose="020B0604030504040204" pitchFamily="34" charset="-120"/>
                <a:ea typeface="微軟正黑體" panose="020B0604030504040204" pitchFamily="34" charset="-120"/>
              </a:rPr>
              <a:t>推薦學校推薦所屬學生</a:t>
            </a:r>
            <a:r>
              <a:rPr lang="zh-TW" altLang="en-US" sz="2400" dirty="0">
                <a:solidFill>
                  <a:srgbClr val="FF0000"/>
                </a:solidFill>
                <a:latin typeface="微軟正黑體" panose="020B0604030504040204" pitchFamily="34" charset="-120"/>
                <a:ea typeface="微軟正黑體" panose="020B0604030504040204" pitchFamily="34" charset="-120"/>
              </a:rPr>
              <a:t>須符合大學</a:t>
            </a:r>
            <a:r>
              <a:rPr lang="zh-TW" altLang="zh-TW" sz="2400" dirty="0">
                <a:solidFill>
                  <a:srgbClr val="FF0000"/>
                </a:solidFill>
                <a:latin typeface="微軟正黑體" panose="020B0604030504040204" pitchFamily="34" charset="-120"/>
                <a:ea typeface="微軟正黑體" panose="020B0604030504040204" pitchFamily="34" charset="-120"/>
              </a:rPr>
              <a:t>「在校學業成績」全校排名百分比</a:t>
            </a:r>
            <a:r>
              <a:rPr lang="zh-TW" altLang="en-US" sz="2400" dirty="0">
                <a:solidFill>
                  <a:srgbClr val="FF0000"/>
                </a:solidFill>
                <a:latin typeface="微軟正黑體" panose="020B0604030504040204" pitchFamily="34" charset="-120"/>
                <a:ea typeface="微軟正黑體" panose="020B0604030504040204" pitchFamily="34" charset="-120"/>
              </a:rPr>
              <a:t>之規定</a:t>
            </a:r>
            <a:r>
              <a:rPr lang="en-US" altLang="zh-TW" sz="24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(20%</a:t>
            </a:r>
            <a:r>
              <a:rPr lang="zh-TW" altLang="en-US" sz="24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24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40</a:t>
            </a:r>
            <a:r>
              <a:rPr lang="zh-TW" altLang="en-US" sz="24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50</a:t>
            </a:r>
            <a:r>
              <a:rPr lang="zh-TW" altLang="en-US" sz="24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endParaRPr>
          </a:p>
          <a:p>
            <a:pPr marL="342900" lvl="1" indent="-342900">
              <a:lnSpc>
                <a:spcPts val="2500"/>
              </a:lnSpc>
              <a:spcAft>
                <a:spcPts val="1000"/>
              </a:spcAft>
              <a:buClr>
                <a:srgbClr val="FF0000"/>
              </a:buClr>
              <a:buFont typeface="Wingdings" pitchFamily="2" charset="2"/>
              <a:buChar char="n"/>
              <a:defRPr/>
            </a:pPr>
            <a:r>
              <a:rPr lang="zh-TW" altLang="en-US" sz="2400" b="1" dirty="0">
                <a:latin typeface="微軟正黑體" panose="020B0604030504040204" pitchFamily="34" charset="-120"/>
                <a:ea typeface="微軟正黑體" panose="020B0604030504040204" pitchFamily="34" charset="-120"/>
              </a:rPr>
              <a:t>各學群分類原則如下：</a:t>
            </a:r>
            <a:endParaRPr lang="en-US" altLang="zh-TW" sz="2400" dirty="0">
              <a:latin typeface="微軟正黑體" panose="020B0604030504040204" pitchFamily="34" charset="-120"/>
              <a:ea typeface="微軟正黑體" panose="020B0604030504040204" pitchFamily="34" charset="-120"/>
            </a:endParaRPr>
          </a:p>
        </p:txBody>
      </p:sp>
      <p:graphicFrame>
        <p:nvGraphicFramePr>
          <p:cNvPr id="19" name="表格 18">
            <a:extLst>
              <a:ext uri="{FF2B5EF4-FFF2-40B4-BE49-F238E27FC236}">
                <a16:creationId xmlns:a16="http://schemas.microsoft.com/office/drawing/2014/main" id="{62037526-A0E8-453B-908E-15623CAAAD9D}"/>
              </a:ext>
            </a:extLst>
          </p:cNvPr>
          <p:cNvGraphicFramePr>
            <a:graphicFrameLocks noGrp="1"/>
          </p:cNvGraphicFramePr>
          <p:nvPr>
            <p:extLst>
              <p:ext uri="{D42A27DB-BD31-4B8C-83A1-F6EECF244321}">
                <p14:modId xmlns:p14="http://schemas.microsoft.com/office/powerpoint/2010/main" val="302567570"/>
              </p:ext>
            </p:extLst>
          </p:nvPr>
        </p:nvGraphicFramePr>
        <p:xfrm>
          <a:off x="2133873" y="2315477"/>
          <a:ext cx="9335887" cy="3959140"/>
        </p:xfrm>
        <a:graphic>
          <a:graphicData uri="http://schemas.openxmlformats.org/drawingml/2006/table">
            <a:tbl>
              <a:tblPr firstRow="1" bandCol="1">
                <a:tableStyleId>{10A1B5D5-9B99-4C35-A422-299274C87663}</a:tableStyleId>
              </a:tblPr>
              <a:tblGrid>
                <a:gridCol w="1759401">
                  <a:extLst>
                    <a:ext uri="{9D8B030D-6E8A-4147-A177-3AD203B41FA5}">
                      <a16:colId xmlns:a16="http://schemas.microsoft.com/office/drawing/2014/main" val="20000"/>
                    </a:ext>
                  </a:extLst>
                </a:gridCol>
                <a:gridCol w="3614658">
                  <a:extLst>
                    <a:ext uri="{9D8B030D-6E8A-4147-A177-3AD203B41FA5}">
                      <a16:colId xmlns:a16="http://schemas.microsoft.com/office/drawing/2014/main" val="20001"/>
                    </a:ext>
                  </a:extLst>
                </a:gridCol>
                <a:gridCol w="3961828">
                  <a:extLst>
                    <a:ext uri="{9D8B030D-6E8A-4147-A177-3AD203B41FA5}">
                      <a16:colId xmlns:a16="http://schemas.microsoft.com/office/drawing/2014/main" val="20002"/>
                    </a:ext>
                  </a:extLst>
                </a:gridCol>
              </a:tblGrid>
              <a:tr h="418477">
                <a:tc>
                  <a:txBody>
                    <a:bodyPr/>
                    <a:lstStyle/>
                    <a:p>
                      <a:pPr algn="ctr"/>
                      <a:r>
                        <a:rPr kumimoji="1" lang="zh-TW" altLang="en-US" sz="1800" kern="1200" dirty="0">
                          <a:latin typeface="微軟正黑體" panose="020B0604030504040204" pitchFamily="34" charset="-120"/>
                          <a:ea typeface="微軟正黑體" panose="020B0604030504040204" pitchFamily="34" charset="-120"/>
                        </a:rPr>
                        <a:t>學群</a:t>
                      </a:r>
                      <a:endParaRPr kumimoji="1" lang="zh-TW" altLang="en-US" sz="1800" kern="1200" dirty="0">
                        <a:solidFill>
                          <a:schemeClr val="tx1"/>
                        </a:solidFill>
                        <a:latin typeface="微軟正黑體" panose="020B0604030504040204" pitchFamily="34" charset="-120"/>
                        <a:ea typeface="微軟正黑體" panose="020B0604030504040204" pitchFamily="34" charset="-120"/>
                        <a:cs typeface="+mn-cs"/>
                      </a:endParaRPr>
                    </a:p>
                  </a:txBody>
                  <a:tcPr marL="91433" marR="91433" marT="45721" marB="45721" anchor="ctr"/>
                </a:tc>
                <a:tc>
                  <a:txBody>
                    <a:bodyPr/>
                    <a:lstStyle/>
                    <a:p>
                      <a:pPr algn="ctr"/>
                      <a:r>
                        <a:rPr kumimoji="1" lang="zh-TW" altLang="en-US" sz="1800" kern="1200" dirty="0">
                          <a:latin typeface="微軟正黑體" panose="020B0604030504040204" pitchFamily="34" charset="-120"/>
                          <a:ea typeface="微軟正黑體" panose="020B0604030504040204" pitchFamily="34" charset="-120"/>
                        </a:rPr>
                        <a:t>所屬學系</a:t>
                      </a:r>
                      <a:endParaRPr kumimoji="1" lang="zh-TW" altLang="en-US" sz="1800" kern="1200" dirty="0">
                        <a:solidFill>
                          <a:schemeClr val="tx1"/>
                        </a:solidFill>
                        <a:latin typeface="微軟正黑體" panose="020B0604030504040204" pitchFamily="34" charset="-120"/>
                        <a:ea typeface="微軟正黑體" panose="020B0604030504040204" pitchFamily="34" charset="-120"/>
                        <a:cs typeface="+mn-cs"/>
                      </a:endParaRPr>
                    </a:p>
                  </a:txBody>
                  <a:tcPr marL="91433" marR="91433" marT="45721" marB="45721" anchor="ctr"/>
                </a:tc>
                <a:tc>
                  <a:txBody>
                    <a:bodyPr/>
                    <a:lstStyle/>
                    <a:p>
                      <a:pPr marL="0" indent="0" algn="ctr">
                        <a:buFontTx/>
                        <a:buNone/>
                      </a:pPr>
                      <a:r>
                        <a:rPr kumimoji="1" lang="zh-TW" altLang="en-US" sz="1800" kern="1200" dirty="0">
                          <a:latin typeface="微軟正黑體" panose="020B0604030504040204" pitchFamily="34" charset="-120"/>
                          <a:ea typeface="微軟正黑體" panose="020B0604030504040204" pitchFamily="34" charset="-120"/>
                        </a:rPr>
                        <a:t>可推薦學生</a:t>
                      </a:r>
                      <a:endParaRPr kumimoji="1" lang="zh-TW" altLang="en-US" sz="1800" kern="1200" dirty="0">
                        <a:solidFill>
                          <a:schemeClr val="tx1"/>
                        </a:solidFill>
                        <a:latin typeface="微軟正黑體" panose="020B0604030504040204" pitchFamily="34" charset="-120"/>
                        <a:ea typeface="微軟正黑體" panose="020B0604030504040204" pitchFamily="34" charset="-120"/>
                        <a:cs typeface="+mn-cs"/>
                      </a:endParaRPr>
                    </a:p>
                  </a:txBody>
                  <a:tcPr marL="91433" marR="91433" marT="45721" marB="45721" anchor="ctr"/>
                </a:tc>
                <a:extLst>
                  <a:ext uri="{0D108BD9-81ED-4DB2-BD59-A6C34878D82A}">
                    <a16:rowId xmlns:a16="http://schemas.microsoft.com/office/drawing/2014/main" val="10000"/>
                  </a:ext>
                </a:extLst>
              </a:tr>
              <a:tr h="648260">
                <a:tc>
                  <a:txBody>
                    <a:bodyPr/>
                    <a:lstStyle/>
                    <a:p>
                      <a:pPr algn="ctr"/>
                      <a:r>
                        <a:rPr kumimoji="1" lang="zh-TW" altLang="zh-TW" sz="1800" dirty="0">
                          <a:latin typeface="微軟正黑體" panose="020B0604030504040204" pitchFamily="34" charset="-120"/>
                          <a:ea typeface="微軟正黑體" panose="020B0604030504040204" pitchFamily="34" charset="-120"/>
                        </a:rPr>
                        <a:t>第一類學群</a:t>
                      </a:r>
                      <a:endParaRPr lang="zh-TW" altLang="en-US" sz="1800" b="0" dirty="0">
                        <a:solidFill>
                          <a:schemeClr val="bg2">
                            <a:lumMod val="50000"/>
                          </a:schemeClr>
                        </a:solidFill>
                        <a:latin typeface="微軟正黑體" panose="020B0604030504040204" pitchFamily="34" charset="-120"/>
                        <a:ea typeface="微軟正黑體" panose="020B0604030504040204" pitchFamily="34" charset="-120"/>
                      </a:endParaRPr>
                    </a:p>
                  </a:txBody>
                  <a:tcPr marL="91433" marR="91433" marT="45721" marB="45721" anchor="ctr"/>
                </a:tc>
                <a:tc>
                  <a:txBody>
                    <a:bodyPr/>
                    <a:lstStyle/>
                    <a:p>
                      <a:r>
                        <a:rPr kumimoji="1" lang="zh-TW" altLang="zh-TW" sz="1800" dirty="0">
                          <a:latin typeface="微軟正黑體" panose="020B0604030504040204" pitchFamily="34" charset="-120"/>
                          <a:ea typeface="微軟正黑體" panose="020B0604030504040204" pitchFamily="34" charset="-120"/>
                        </a:rPr>
                        <a:t>文、法、商、社會科學、教育、管理等學系（學程）</a:t>
                      </a:r>
                      <a:endParaRPr lang="zh-TW" altLang="en-US" sz="1800" b="0" dirty="0">
                        <a:latin typeface="微軟正黑體" panose="020B0604030504040204" pitchFamily="34" charset="-120"/>
                        <a:ea typeface="微軟正黑體" panose="020B0604030504040204" pitchFamily="34" charset="-120"/>
                      </a:endParaRPr>
                    </a:p>
                  </a:txBody>
                  <a:tcPr marL="91433" marR="91433" marT="45721" marB="45721" anchor="ctr"/>
                </a:tc>
                <a:tc rowSpan="3">
                  <a:txBody>
                    <a:bodyPr/>
                    <a:lstStyle/>
                    <a:p>
                      <a:pPr marL="285750" indent="-285750">
                        <a:buFont typeface="Arial" pitchFamily="34" charset="0"/>
                        <a:buChar char="•"/>
                      </a:pPr>
                      <a:r>
                        <a:rPr lang="zh-TW" altLang="en-US" sz="1800" dirty="0">
                          <a:latin typeface="微軟正黑體" panose="020B0604030504040204" pitchFamily="34" charset="-120"/>
                          <a:ea typeface="微軟正黑體" panose="020B0604030504040204" pitchFamily="34" charset="-120"/>
                        </a:rPr>
                        <a:t>普通科</a:t>
                      </a:r>
                      <a:r>
                        <a:rPr kumimoji="1" lang="zh-TW" altLang="zh-TW" sz="1800" dirty="0">
                          <a:latin typeface="微軟正黑體" panose="020B0604030504040204" pitchFamily="34" charset="-120"/>
                          <a:ea typeface="微軟正黑體" panose="020B0604030504040204" pitchFamily="34" charset="-120"/>
                        </a:rPr>
                        <a:t>（</a:t>
                      </a:r>
                      <a:r>
                        <a:rPr lang="zh-TW" altLang="en-US" sz="1800" dirty="0">
                          <a:latin typeface="微軟正黑體" panose="020B0604030504040204" pitchFamily="34" charset="-120"/>
                          <a:ea typeface="微軟正黑體" panose="020B0604030504040204" pitchFamily="34" charset="-120"/>
                        </a:rPr>
                        <a:t>含科學班、資優班</a:t>
                      </a:r>
                      <a:r>
                        <a:rPr kumimoji="1" lang="zh-TW" altLang="zh-TW" sz="1800" dirty="0">
                          <a:latin typeface="微軟正黑體" panose="020B0604030504040204" pitchFamily="34" charset="-120"/>
                          <a:ea typeface="微軟正黑體" panose="020B0604030504040204" pitchFamily="34" charset="-120"/>
                        </a:rPr>
                        <a:t>）</a:t>
                      </a:r>
                      <a:r>
                        <a:rPr lang="zh-TW" altLang="en-US" sz="1800" dirty="0">
                          <a:latin typeface="微軟正黑體" panose="020B0604030504040204" pitchFamily="34" charset="-120"/>
                          <a:ea typeface="微軟正黑體" panose="020B0604030504040204" pitchFamily="34" charset="-120"/>
                        </a:rPr>
                        <a:t>學生</a:t>
                      </a:r>
                      <a:endParaRPr lang="en-US" altLang="zh-TW" sz="1800" dirty="0">
                        <a:latin typeface="微軟正黑體" panose="020B0604030504040204" pitchFamily="34" charset="-120"/>
                        <a:ea typeface="微軟正黑體" panose="020B0604030504040204" pitchFamily="34" charset="-120"/>
                      </a:endParaRPr>
                    </a:p>
                    <a:p>
                      <a:pPr marL="285750" indent="-285750">
                        <a:buFont typeface="Arial" pitchFamily="34" charset="0"/>
                        <a:buChar char="•"/>
                      </a:pPr>
                      <a:r>
                        <a:rPr lang="zh-TW" altLang="en-US" sz="1800" dirty="0">
                          <a:latin typeface="微軟正黑體" panose="020B0604030504040204" pitchFamily="34" charset="-120"/>
                          <a:ea typeface="微軟正黑體" panose="020B0604030504040204" pitchFamily="34" charset="-120"/>
                        </a:rPr>
                        <a:t>綜合高中全程修習學術學程學生</a:t>
                      </a:r>
                      <a:endParaRPr lang="zh-TW" altLang="en-US" sz="1800" b="0" dirty="0">
                        <a:solidFill>
                          <a:schemeClr val="accent4"/>
                        </a:solidFill>
                        <a:latin typeface="微軟正黑體" panose="020B0604030504040204" pitchFamily="34" charset="-120"/>
                        <a:ea typeface="微軟正黑體" panose="020B0604030504040204" pitchFamily="34" charset="-120"/>
                      </a:endParaRPr>
                    </a:p>
                  </a:txBody>
                  <a:tcPr marL="91433" marR="91433" marT="45721" marB="45721" anchor="ctr"/>
                </a:tc>
                <a:extLst>
                  <a:ext uri="{0D108BD9-81ED-4DB2-BD59-A6C34878D82A}">
                    <a16:rowId xmlns:a16="http://schemas.microsoft.com/office/drawing/2014/main" val="10001"/>
                  </a:ext>
                </a:extLst>
              </a:tr>
              <a:tr h="370435">
                <a:tc>
                  <a:txBody>
                    <a:bodyPr/>
                    <a:lstStyle/>
                    <a:p>
                      <a:pPr algn="ctr"/>
                      <a:r>
                        <a:rPr kumimoji="1" lang="zh-TW" altLang="zh-TW" sz="1800" dirty="0">
                          <a:latin typeface="微軟正黑體" panose="020B0604030504040204" pitchFamily="34" charset="-120"/>
                          <a:ea typeface="微軟正黑體" panose="020B0604030504040204" pitchFamily="34" charset="-120"/>
                        </a:rPr>
                        <a:t>第二類學群</a:t>
                      </a:r>
                      <a:endParaRPr lang="zh-TW" altLang="en-US" sz="1800" b="0" dirty="0">
                        <a:solidFill>
                          <a:schemeClr val="bg2">
                            <a:lumMod val="50000"/>
                          </a:schemeClr>
                        </a:solidFill>
                        <a:latin typeface="微軟正黑體" panose="020B0604030504040204" pitchFamily="34" charset="-120"/>
                        <a:ea typeface="微軟正黑體" panose="020B0604030504040204" pitchFamily="34" charset="-120"/>
                      </a:endParaRPr>
                    </a:p>
                  </a:txBody>
                  <a:tcPr marL="91433" marR="91433" marT="45721" marB="45721" anchor="ctr"/>
                </a:tc>
                <a:tc>
                  <a:txBody>
                    <a:bodyPr/>
                    <a:lstStyle/>
                    <a:p>
                      <a:r>
                        <a:rPr kumimoji="1" lang="zh-TW" altLang="zh-TW" sz="1800" dirty="0">
                          <a:latin typeface="微軟正黑體" panose="020B0604030504040204" pitchFamily="34" charset="-120"/>
                          <a:ea typeface="微軟正黑體" panose="020B0604030504040204" pitchFamily="34" charset="-120"/>
                        </a:rPr>
                        <a:t>理、工等學系（學程）</a:t>
                      </a:r>
                      <a:endParaRPr lang="zh-TW" altLang="en-US" sz="1800" b="0" dirty="0">
                        <a:latin typeface="微軟正黑體" panose="020B0604030504040204" pitchFamily="34" charset="-120"/>
                        <a:ea typeface="微軟正黑體" panose="020B0604030504040204" pitchFamily="34" charset="-120"/>
                      </a:endParaRPr>
                    </a:p>
                  </a:txBody>
                  <a:tcPr marL="91433" marR="91433" marT="45721" marB="45721" anchor="ctr"/>
                </a:tc>
                <a:tc vMerge="1">
                  <a:txBody>
                    <a:bodyPr/>
                    <a:lstStyle/>
                    <a:p>
                      <a:endParaRPr lang="zh-TW" altLang="en-US" sz="1600" b="0" dirty="0"/>
                    </a:p>
                  </a:txBody>
                  <a:tcPr/>
                </a:tc>
                <a:extLst>
                  <a:ext uri="{0D108BD9-81ED-4DB2-BD59-A6C34878D82A}">
                    <a16:rowId xmlns:a16="http://schemas.microsoft.com/office/drawing/2014/main" val="10002"/>
                  </a:ext>
                </a:extLst>
              </a:tr>
              <a:tr h="391968">
                <a:tc>
                  <a:txBody>
                    <a:bodyPr/>
                    <a:lstStyle/>
                    <a:p>
                      <a:pPr algn="ctr"/>
                      <a:r>
                        <a:rPr kumimoji="1" lang="zh-TW" altLang="zh-TW" sz="1800" dirty="0">
                          <a:latin typeface="微軟正黑體" panose="020B0604030504040204" pitchFamily="34" charset="-120"/>
                          <a:ea typeface="微軟正黑體" panose="020B0604030504040204" pitchFamily="34" charset="-120"/>
                        </a:rPr>
                        <a:t>第三類學群</a:t>
                      </a:r>
                      <a:endParaRPr lang="zh-TW" altLang="en-US" sz="1800" b="0" dirty="0">
                        <a:solidFill>
                          <a:schemeClr val="bg2">
                            <a:lumMod val="50000"/>
                          </a:schemeClr>
                        </a:solidFill>
                        <a:latin typeface="微軟正黑體" panose="020B0604030504040204" pitchFamily="34" charset="-120"/>
                        <a:ea typeface="微軟正黑體" panose="020B0604030504040204" pitchFamily="34" charset="-120"/>
                      </a:endParaRPr>
                    </a:p>
                  </a:txBody>
                  <a:tcPr marL="91433" marR="91433" marT="45721" marB="45721" anchor="ctr"/>
                </a:tc>
                <a:tc>
                  <a:txBody>
                    <a:bodyPr/>
                    <a:lstStyle/>
                    <a:p>
                      <a:r>
                        <a:rPr kumimoji="1" lang="zh-TW" altLang="zh-TW" sz="1800" dirty="0">
                          <a:latin typeface="微軟正黑體" panose="020B0604030504040204" pitchFamily="34" charset="-120"/>
                          <a:ea typeface="微軟正黑體" panose="020B0604030504040204" pitchFamily="34" charset="-120"/>
                        </a:rPr>
                        <a:t>醫、生命科學、農等學系（學程）</a:t>
                      </a:r>
                      <a:endParaRPr lang="zh-TW" altLang="en-US" sz="1800" b="0" dirty="0">
                        <a:latin typeface="微軟正黑體" panose="020B0604030504040204" pitchFamily="34" charset="-120"/>
                        <a:ea typeface="微軟正黑體" panose="020B0604030504040204" pitchFamily="34" charset="-120"/>
                      </a:endParaRPr>
                    </a:p>
                  </a:txBody>
                  <a:tcPr marL="91433" marR="91433" marT="45721" marB="45721" anchor="ctr"/>
                </a:tc>
                <a:tc vMerge="1">
                  <a:txBody>
                    <a:bodyPr/>
                    <a:lstStyle/>
                    <a:p>
                      <a:endParaRPr lang="zh-TW" altLang="en-US" sz="1600" b="0" dirty="0"/>
                    </a:p>
                  </a:txBody>
                  <a:tcPr/>
                </a:tc>
                <a:extLst>
                  <a:ext uri="{0D108BD9-81ED-4DB2-BD59-A6C34878D82A}">
                    <a16:rowId xmlns:a16="http://schemas.microsoft.com/office/drawing/2014/main" val="10003"/>
                  </a:ext>
                </a:extLst>
              </a:tr>
              <a:tr h="370435">
                <a:tc>
                  <a:txBody>
                    <a:bodyPr/>
                    <a:lstStyle/>
                    <a:p>
                      <a:pPr algn="ctr"/>
                      <a:r>
                        <a:rPr kumimoji="1" lang="zh-TW" altLang="zh-TW" sz="1800" dirty="0">
                          <a:latin typeface="微軟正黑體" panose="020B0604030504040204" pitchFamily="34" charset="-120"/>
                          <a:ea typeface="微軟正黑體" panose="020B0604030504040204" pitchFamily="34" charset="-120"/>
                        </a:rPr>
                        <a:t>第四類學群</a:t>
                      </a:r>
                      <a:endParaRPr lang="zh-TW" altLang="en-US" sz="1800" b="0" dirty="0">
                        <a:solidFill>
                          <a:schemeClr val="bg2">
                            <a:lumMod val="50000"/>
                          </a:schemeClr>
                        </a:solidFill>
                        <a:latin typeface="微軟正黑體" panose="020B0604030504040204" pitchFamily="34" charset="-120"/>
                        <a:ea typeface="微軟正黑體" panose="020B0604030504040204" pitchFamily="34" charset="-120"/>
                      </a:endParaRPr>
                    </a:p>
                  </a:txBody>
                  <a:tcPr marL="91433" marR="91433"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zh-TW" sz="1800" dirty="0">
                          <a:latin typeface="微軟正黑體" panose="020B0604030504040204" pitchFamily="34" charset="-120"/>
                          <a:ea typeface="微軟正黑體" panose="020B0604030504040204" pitchFamily="34" charset="-120"/>
                        </a:rPr>
                        <a:t>音樂相關學系（學程）</a:t>
                      </a:r>
                      <a:endParaRPr lang="zh-TW" altLang="en-US" sz="1800" b="0" dirty="0">
                        <a:latin typeface="微軟正黑體" panose="020B0604030504040204" pitchFamily="34" charset="-120"/>
                        <a:ea typeface="微軟正黑體" panose="020B0604030504040204" pitchFamily="34" charset="-120"/>
                      </a:endParaRPr>
                    </a:p>
                  </a:txBody>
                  <a:tcPr marL="91433" marR="91433" marT="45721" marB="45721" anchor="ctr"/>
                </a:tc>
                <a:tc>
                  <a:txBody>
                    <a:bodyPr/>
                    <a:lstStyle/>
                    <a:p>
                      <a:pPr marL="285750" indent="-285750">
                        <a:buFont typeface="Arial" pitchFamily="34" charset="0"/>
                        <a:buChar char="•"/>
                      </a:pPr>
                      <a:r>
                        <a:rPr lang="zh-TW" altLang="en-US" sz="1800" dirty="0">
                          <a:latin typeface="微軟正黑體" panose="020B0604030504040204" pitchFamily="34" charset="-120"/>
                          <a:ea typeface="微軟正黑體" panose="020B0604030504040204" pitchFamily="34" charset="-120"/>
                        </a:rPr>
                        <a:t>普通科音樂班學生</a:t>
                      </a:r>
                      <a:endParaRPr lang="zh-TW" altLang="en-US" sz="1800" b="0" dirty="0">
                        <a:solidFill>
                          <a:schemeClr val="accent4"/>
                        </a:solidFill>
                        <a:latin typeface="微軟正黑體" panose="020B0604030504040204" pitchFamily="34" charset="-120"/>
                        <a:ea typeface="微軟正黑體" panose="020B0604030504040204" pitchFamily="34" charset="-120"/>
                      </a:endParaRPr>
                    </a:p>
                  </a:txBody>
                  <a:tcPr marL="91433" marR="91433" marT="45721" marB="45721" anchor="ctr"/>
                </a:tc>
                <a:extLst>
                  <a:ext uri="{0D108BD9-81ED-4DB2-BD59-A6C34878D82A}">
                    <a16:rowId xmlns:a16="http://schemas.microsoft.com/office/drawing/2014/main" val="10004"/>
                  </a:ext>
                </a:extLst>
              </a:tr>
              <a:tr h="370435">
                <a:tc>
                  <a:txBody>
                    <a:bodyPr/>
                    <a:lstStyle/>
                    <a:p>
                      <a:pPr algn="ctr"/>
                      <a:r>
                        <a:rPr kumimoji="1" lang="zh-TW" altLang="zh-TW" sz="1800" dirty="0">
                          <a:latin typeface="微軟正黑體" panose="020B0604030504040204" pitchFamily="34" charset="-120"/>
                          <a:ea typeface="微軟正黑體" panose="020B0604030504040204" pitchFamily="34" charset="-120"/>
                        </a:rPr>
                        <a:t>第五類學群</a:t>
                      </a:r>
                      <a:endParaRPr lang="zh-TW" altLang="en-US" sz="1800" b="0" dirty="0">
                        <a:solidFill>
                          <a:schemeClr val="bg2">
                            <a:lumMod val="50000"/>
                          </a:schemeClr>
                        </a:solidFill>
                        <a:latin typeface="微軟正黑體" panose="020B0604030504040204" pitchFamily="34" charset="-120"/>
                        <a:ea typeface="微軟正黑體" panose="020B0604030504040204" pitchFamily="34" charset="-120"/>
                      </a:endParaRPr>
                    </a:p>
                  </a:txBody>
                  <a:tcPr marL="91433" marR="91433" marT="45721" marB="45721" anchor="ctr"/>
                </a:tc>
                <a:tc>
                  <a:txBody>
                    <a:bodyPr/>
                    <a:lstStyle/>
                    <a:p>
                      <a:r>
                        <a:rPr kumimoji="1" lang="zh-TW" altLang="zh-TW" sz="1800" dirty="0">
                          <a:latin typeface="微軟正黑體" panose="020B0604030504040204" pitchFamily="34" charset="-120"/>
                          <a:ea typeface="微軟正黑體" panose="020B0604030504040204" pitchFamily="34" charset="-120"/>
                        </a:rPr>
                        <a:t>美術相關學系（學程）</a:t>
                      </a:r>
                      <a:endParaRPr lang="zh-TW" altLang="en-US" sz="1800" b="0" dirty="0">
                        <a:latin typeface="微軟正黑體" panose="020B0604030504040204" pitchFamily="34" charset="-120"/>
                        <a:ea typeface="微軟正黑體" panose="020B0604030504040204" pitchFamily="34" charset="-120"/>
                      </a:endParaRPr>
                    </a:p>
                  </a:txBody>
                  <a:tcPr marL="91433" marR="91433" marT="45721" marB="45721" anchor="ctr"/>
                </a:tc>
                <a:tc>
                  <a:txBody>
                    <a:bodyPr/>
                    <a:lstStyle/>
                    <a:p>
                      <a:pPr marL="285750" indent="-285750">
                        <a:buFont typeface="Arial" pitchFamily="34" charset="0"/>
                        <a:buChar char="•"/>
                      </a:pPr>
                      <a:r>
                        <a:rPr lang="zh-TW" altLang="en-US" sz="1800" dirty="0">
                          <a:latin typeface="微軟正黑體" panose="020B0604030504040204" pitchFamily="34" charset="-120"/>
                          <a:ea typeface="微軟正黑體" panose="020B0604030504040204" pitchFamily="34" charset="-120"/>
                        </a:rPr>
                        <a:t>普通科美術班學生</a:t>
                      </a:r>
                      <a:endParaRPr lang="zh-TW" altLang="en-US" sz="1800" b="0" dirty="0">
                        <a:solidFill>
                          <a:schemeClr val="accent4"/>
                        </a:solidFill>
                        <a:latin typeface="微軟正黑體" panose="020B0604030504040204" pitchFamily="34" charset="-120"/>
                        <a:ea typeface="微軟正黑體" panose="020B0604030504040204" pitchFamily="34" charset="-120"/>
                      </a:endParaRPr>
                    </a:p>
                  </a:txBody>
                  <a:tcPr marL="91433" marR="91433" marT="45721" marB="45721" anchor="ctr"/>
                </a:tc>
                <a:extLst>
                  <a:ext uri="{0D108BD9-81ED-4DB2-BD59-A6C34878D82A}">
                    <a16:rowId xmlns:a16="http://schemas.microsoft.com/office/drawing/2014/main" val="10005"/>
                  </a:ext>
                </a:extLst>
              </a:tr>
              <a:tr h="370435">
                <a:tc>
                  <a:txBody>
                    <a:bodyPr/>
                    <a:lstStyle/>
                    <a:p>
                      <a:pPr algn="ctr"/>
                      <a:r>
                        <a:rPr kumimoji="1" lang="zh-TW" altLang="zh-TW" sz="1800" dirty="0">
                          <a:latin typeface="微軟正黑體" panose="020B0604030504040204" pitchFamily="34" charset="-120"/>
                          <a:ea typeface="微軟正黑體" panose="020B0604030504040204" pitchFamily="34" charset="-120"/>
                        </a:rPr>
                        <a:t>第六類學群</a:t>
                      </a:r>
                      <a:endParaRPr lang="zh-TW" altLang="en-US" sz="1800" b="0" dirty="0">
                        <a:solidFill>
                          <a:schemeClr val="bg2">
                            <a:lumMod val="50000"/>
                          </a:schemeClr>
                        </a:solidFill>
                        <a:latin typeface="微軟正黑體" panose="020B0604030504040204" pitchFamily="34" charset="-120"/>
                        <a:ea typeface="微軟正黑體" panose="020B0604030504040204" pitchFamily="34" charset="-120"/>
                      </a:endParaRPr>
                    </a:p>
                  </a:txBody>
                  <a:tcPr marL="91433" marR="91433"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zh-TW" sz="1800" dirty="0">
                          <a:latin typeface="微軟正黑體" panose="020B0604030504040204" pitchFamily="34" charset="-120"/>
                          <a:ea typeface="微軟正黑體" panose="020B0604030504040204" pitchFamily="34" charset="-120"/>
                        </a:rPr>
                        <a:t>舞蹈相關學系（學程）</a:t>
                      </a:r>
                      <a:endParaRPr lang="zh-TW" altLang="en-US" sz="1800" b="0" dirty="0">
                        <a:latin typeface="微軟正黑體" panose="020B0604030504040204" pitchFamily="34" charset="-120"/>
                        <a:ea typeface="微軟正黑體" panose="020B0604030504040204" pitchFamily="34" charset="-120"/>
                      </a:endParaRPr>
                    </a:p>
                  </a:txBody>
                  <a:tcPr marL="91433" marR="91433" marT="45721" marB="45721" anchor="ctr"/>
                </a:tc>
                <a:tc>
                  <a:txBody>
                    <a:bodyPr/>
                    <a:lstStyle/>
                    <a:p>
                      <a:pPr marL="285750" indent="-285750">
                        <a:buFont typeface="Arial" pitchFamily="34" charset="0"/>
                        <a:buChar char="•"/>
                      </a:pPr>
                      <a:r>
                        <a:rPr lang="zh-TW" altLang="en-US" sz="1800" dirty="0">
                          <a:latin typeface="微軟正黑體" panose="020B0604030504040204" pitchFamily="34" charset="-120"/>
                          <a:ea typeface="微軟正黑體" panose="020B0604030504040204" pitchFamily="34" charset="-120"/>
                        </a:rPr>
                        <a:t>普通科舞蹈班學生</a:t>
                      </a:r>
                      <a:endParaRPr lang="zh-TW" altLang="en-US" sz="1800" b="0" dirty="0">
                        <a:solidFill>
                          <a:schemeClr val="accent4"/>
                        </a:solidFill>
                        <a:latin typeface="微軟正黑體" panose="020B0604030504040204" pitchFamily="34" charset="-120"/>
                        <a:ea typeface="微軟正黑體" panose="020B0604030504040204" pitchFamily="34" charset="-120"/>
                      </a:endParaRPr>
                    </a:p>
                  </a:txBody>
                  <a:tcPr marL="91433" marR="91433" marT="45721" marB="45721" anchor="ctr"/>
                </a:tc>
                <a:extLst>
                  <a:ext uri="{0D108BD9-81ED-4DB2-BD59-A6C34878D82A}">
                    <a16:rowId xmlns:a16="http://schemas.microsoft.com/office/drawing/2014/main" val="10006"/>
                  </a:ext>
                </a:extLst>
              </a:tr>
              <a:tr h="370435">
                <a:tc>
                  <a:txBody>
                    <a:bodyPr/>
                    <a:lstStyle/>
                    <a:p>
                      <a:pPr algn="ctr"/>
                      <a:r>
                        <a:rPr kumimoji="1" lang="zh-TW" altLang="zh-TW" sz="1800" dirty="0">
                          <a:latin typeface="微軟正黑體" panose="020B0604030504040204" pitchFamily="34" charset="-120"/>
                          <a:ea typeface="微軟正黑體" panose="020B0604030504040204" pitchFamily="34" charset="-120"/>
                        </a:rPr>
                        <a:t>第七類學群</a:t>
                      </a:r>
                      <a:endParaRPr lang="zh-TW" altLang="en-US" sz="1800" b="0" dirty="0">
                        <a:solidFill>
                          <a:schemeClr val="bg2">
                            <a:lumMod val="50000"/>
                          </a:schemeClr>
                        </a:solidFill>
                        <a:latin typeface="微軟正黑體" panose="020B0604030504040204" pitchFamily="34" charset="-120"/>
                        <a:ea typeface="微軟正黑體" panose="020B0604030504040204" pitchFamily="34" charset="-120"/>
                      </a:endParaRPr>
                    </a:p>
                  </a:txBody>
                  <a:tcPr marL="91433" marR="91433" marT="45721" marB="45721" anchor="ctr"/>
                </a:tc>
                <a:tc>
                  <a:txBody>
                    <a:bodyPr/>
                    <a:lstStyle/>
                    <a:p>
                      <a:r>
                        <a:rPr kumimoji="1" lang="zh-TW" altLang="zh-TW" sz="1800" dirty="0">
                          <a:latin typeface="微軟正黑體" panose="020B0604030504040204" pitchFamily="34" charset="-120"/>
                          <a:ea typeface="微軟正黑體" panose="020B0604030504040204" pitchFamily="34" charset="-120"/>
                        </a:rPr>
                        <a:t>體育相關學系（學程）</a:t>
                      </a:r>
                      <a:endParaRPr lang="zh-TW" altLang="en-US" sz="1800" b="0" dirty="0">
                        <a:latin typeface="微軟正黑體" panose="020B0604030504040204" pitchFamily="34" charset="-120"/>
                        <a:ea typeface="微軟正黑體" panose="020B0604030504040204" pitchFamily="34" charset="-120"/>
                      </a:endParaRPr>
                    </a:p>
                  </a:txBody>
                  <a:tcPr marL="91433" marR="91433" marT="45721" marB="45721" anchor="ctr"/>
                </a:tc>
                <a:tc>
                  <a:txBody>
                    <a:bodyPr/>
                    <a:lstStyle/>
                    <a:p>
                      <a:pPr marL="285750" indent="-285750">
                        <a:buFont typeface="Arial" pitchFamily="34" charset="0"/>
                        <a:buChar char="•"/>
                      </a:pPr>
                      <a:r>
                        <a:rPr lang="zh-TW" altLang="en-US" sz="1800" dirty="0">
                          <a:latin typeface="微軟正黑體" panose="020B0604030504040204" pitchFamily="34" charset="-120"/>
                          <a:ea typeface="微軟正黑體" panose="020B0604030504040204" pitchFamily="34" charset="-120"/>
                        </a:rPr>
                        <a:t>普通科體育班學生</a:t>
                      </a:r>
                      <a:endParaRPr lang="zh-TW" altLang="en-US" sz="1800" b="0" dirty="0">
                        <a:solidFill>
                          <a:schemeClr val="accent4"/>
                        </a:solidFill>
                        <a:latin typeface="微軟正黑體" panose="020B0604030504040204" pitchFamily="34" charset="-120"/>
                        <a:ea typeface="微軟正黑體" panose="020B0604030504040204" pitchFamily="34" charset="-120"/>
                      </a:endParaRPr>
                    </a:p>
                  </a:txBody>
                  <a:tcPr marL="91433" marR="91433" marT="45721" marB="45721" anchor="ctr"/>
                </a:tc>
                <a:extLst>
                  <a:ext uri="{0D108BD9-81ED-4DB2-BD59-A6C34878D82A}">
                    <a16:rowId xmlns:a16="http://schemas.microsoft.com/office/drawing/2014/main" val="10007"/>
                  </a:ext>
                </a:extLst>
              </a:tr>
              <a:tr h="6482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zh-TW" sz="1800" dirty="0">
                          <a:latin typeface="微軟正黑體" panose="020B0604030504040204" pitchFamily="34" charset="-120"/>
                          <a:ea typeface="微軟正黑體" panose="020B0604030504040204" pitchFamily="34" charset="-120"/>
                        </a:rPr>
                        <a:t>第</a:t>
                      </a:r>
                      <a:r>
                        <a:rPr kumimoji="1" lang="zh-TW" altLang="en-US" sz="1800" dirty="0">
                          <a:latin typeface="微軟正黑體" panose="020B0604030504040204" pitchFamily="34" charset="-120"/>
                          <a:ea typeface="微軟正黑體" panose="020B0604030504040204" pitchFamily="34" charset="-120"/>
                        </a:rPr>
                        <a:t>八</a:t>
                      </a:r>
                      <a:r>
                        <a:rPr kumimoji="1" lang="zh-TW" altLang="zh-TW" sz="1800" dirty="0">
                          <a:latin typeface="微軟正黑體" panose="020B0604030504040204" pitchFamily="34" charset="-120"/>
                          <a:ea typeface="微軟正黑體" panose="020B0604030504040204" pitchFamily="34" charset="-120"/>
                        </a:rPr>
                        <a:t>類學群</a:t>
                      </a:r>
                      <a:endParaRPr lang="zh-TW" altLang="en-US" sz="1800" b="1" dirty="0">
                        <a:solidFill>
                          <a:schemeClr val="bg2">
                            <a:lumMod val="50000"/>
                          </a:schemeClr>
                        </a:solidFill>
                        <a:latin typeface="微軟正黑體" panose="020B0604030504040204" pitchFamily="34" charset="-120"/>
                        <a:ea typeface="微軟正黑體" panose="020B0604030504040204" pitchFamily="34" charset="-120"/>
                      </a:endParaRPr>
                    </a:p>
                  </a:txBody>
                  <a:tcPr marL="91433" marR="91433" marT="45721" marB="45721" anchor="ctr"/>
                </a:tc>
                <a:tc>
                  <a:txBody>
                    <a:bodyPr/>
                    <a:lstStyle/>
                    <a:p>
                      <a:r>
                        <a:rPr kumimoji="1" lang="zh-TW" altLang="zh-TW" sz="1800" kern="1200" dirty="0">
                          <a:latin typeface="微軟正黑體" panose="020B0604030504040204" pitchFamily="34" charset="-120"/>
                          <a:ea typeface="微軟正黑體" panose="020B0604030504040204" pitchFamily="34" charset="-120"/>
                        </a:rPr>
                        <a:t>醫學系</a:t>
                      </a:r>
                      <a:r>
                        <a:rPr kumimoji="1" lang="zh-TW" altLang="en-US" sz="1800" kern="1200" dirty="0">
                          <a:latin typeface="微軟正黑體" panose="020B0604030504040204" pitchFamily="34" charset="-120"/>
                          <a:ea typeface="微軟正黑體" panose="020B0604030504040204" pitchFamily="34" charset="-120"/>
                        </a:rPr>
                        <a:t>、牙醫學系</a:t>
                      </a:r>
                      <a:endParaRPr kumimoji="1" lang="zh-TW" altLang="en-US" sz="1800" b="1" kern="1200" dirty="0">
                        <a:solidFill>
                          <a:schemeClr val="dk1"/>
                        </a:solidFill>
                        <a:latin typeface="微軟正黑體" panose="020B0604030504040204" pitchFamily="34" charset="-120"/>
                        <a:ea typeface="微軟正黑體" panose="020B0604030504040204" pitchFamily="34" charset="-120"/>
                        <a:cs typeface="+mn-cs"/>
                      </a:endParaRPr>
                    </a:p>
                  </a:txBody>
                  <a:tcPr marL="91433" marR="91433" marT="45721" marB="45721" anchor="ctr"/>
                </a:tc>
                <a:tc>
                  <a:txBody>
                    <a:bodyPr/>
                    <a:lstStyle/>
                    <a:p>
                      <a:pPr marL="285750" indent="-285750">
                        <a:buFont typeface="Arial" pitchFamily="34" charset="0"/>
                        <a:buChar char="•"/>
                      </a:pPr>
                      <a:r>
                        <a:rPr lang="zh-TW" altLang="en-US" sz="1800" dirty="0">
                          <a:latin typeface="微軟正黑體" panose="020B0604030504040204" pitchFamily="34" charset="-120"/>
                          <a:ea typeface="微軟正黑體" panose="020B0604030504040204" pitchFamily="34" charset="-120"/>
                        </a:rPr>
                        <a:t>普通科</a:t>
                      </a:r>
                      <a:r>
                        <a:rPr kumimoji="1" lang="zh-TW" altLang="zh-TW" sz="1800" dirty="0">
                          <a:latin typeface="微軟正黑體" panose="020B0604030504040204" pitchFamily="34" charset="-120"/>
                          <a:ea typeface="微軟正黑體" panose="020B0604030504040204" pitchFamily="34" charset="-120"/>
                        </a:rPr>
                        <a:t>（</a:t>
                      </a:r>
                      <a:r>
                        <a:rPr lang="zh-TW" altLang="en-US" sz="1800" dirty="0">
                          <a:latin typeface="微軟正黑體" panose="020B0604030504040204" pitchFamily="34" charset="-120"/>
                          <a:ea typeface="微軟正黑體" panose="020B0604030504040204" pitchFamily="34" charset="-120"/>
                        </a:rPr>
                        <a:t>含科學班、資優班</a:t>
                      </a:r>
                      <a:r>
                        <a:rPr kumimoji="1" lang="zh-TW" altLang="zh-TW" sz="1800" dirty="0">
                          <a:latin typeface="微軟正黑體" panose="020B0604030504040204" pitchFamily="34" charset="-120"/>
                          <a:ea typeface="微軟正黑體" panose="020B0604030504040204" pitchFamily="34" charset="-120"/>
                        </a:rPr>
                        <a:t>）</a:t>
                      </a:r>
                      <a:r>
                        <a:rPr lang="zh-TW" altLang="en-US" sz="1800" dirty="0">
                          <a:latin typeface="微軟正黑體" panose="020B0604030504040204" pitchFamily="34" charset="-120"/>
                          <a:ea typeface="微軟正黑體" panose="020B0604030504040204" pitchFamily="34" charset="-120"/>
                        </a:rPr>
                        <a:t>學生</a:t>
                      </a:r>
                      <a:endParaRPr lang="en-US" altLang="zh-TW" sz="1800" dirty="0">
                        <a:latin typeface="微軟正黑體" panose="020B0604030504040204" pitchFamily="34" charset="-120"/>
                        <a:ea typeface="微軟正黑體" panose="020B0604030504040204" pitchFamily="34" charset="-120"/>
                      </a:endParaRPr>
                    </a:p>
                    <a:p>
                      <a:pPr marL="285750" indent="-285750">
                        <a:buFont typeface="Arial" pitchFamily="34" charset="0"/>
                        <a:buChar char="•"/>
                      </a:pPr>
                      <a:r>
                        <a:rPr lang="zh-TW" altLang="en-US" sz="1800" dirty="0">
                          <a:latin typeface="微軟正黑體" panose="020B0604030504040204" pitchFamily="34" charset="-120"/>
                          <a:ea typeface="微軟正黑體" panose="020B0604030504040204" pitchFamily="34" charset="-120"/>
                        </a:rPr>
                        <a:t>綜合高中全程修習學術學程學生</a:t>
                      </a:r>
                      <a:endParaRPr lang="zh-TW" altLang="en-US" sz="1800" b="1" dirty="0">
                        <a:solidFill>
                          <a:schemeClr val="accent4"/>
                        </a:solidFill>
                        <a:latin typeface="微軟正黑體" panose="020B0604030504040204" pitchFamily="34" charset="-120"/>
                        <a:ea typeface="微軟正黑體" panose="020B0604030504040204" pitchFamily="34" charset="-120"/>
                      </a:endParaRPr>
                    </a:p>
                  </a:txBody>
                  <a:tcPr marL="91433" marR="91433" marT="45721" marB="45721" anchor="ctr"/>
                </a:tc>
                <a:extLst>
                  <a:ext uri="{0D108BD9-81ED-4DB2-BD59-A6C34878D82A}">
                    <a16:rowId xmlns:a16="http://schemas.microsoft.com/office/drawing/2014/main" val="10008"/>
                  </a:ext>
                </a:extLst>
              </a:tr>
            </a:tbl>
          </a:graphicData>
        </a:graphic>
      </p:graphicFrame>
      <p:pic>
        <p:nvPicPr>
          <p:cNvPr id="14" name="圖片 13">
            <a:extLst>
              <a:ext uri="{FF2B5EF4-FFF2-40B4-BE49-F238E27FC236}">
                <a16:creationId xmlns:a16="http://schemas.microsoft.com/office/drawing/2014/main" id="{99EB0F31-925F-430B-8680-7363C55AEE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 name="投影片編號版面配置區 2">
            <a:extLst>
              <a:ext uri="{FF2B5EF4-FFF2-40B4-BE49-F238E27FC236}">
                <a16:creationId xmlns:a16="http://schemas.microsoft.com/office/drawing/2014/main" id="{7D0C602A-2D1C-4D79-B67D-0C19ED774717}"/>
              </a:ext>
            </a:extLst>
          </p:cNvPr>
          <p:cNvSpPr>
            <a:spLocks noGrp="1"/>
          </p:cNvSpPr>
          <p:nvPr>
            <p:ph type="sldNum" sz="quarter" idx="12"/>
          </p:nvPr>
        </p:nvSpPr>
        <p:spPr/>
        <p:txBody>
          <a:bodyPr/>
          <a:lstStyle/>
          <a:p>
            <a:fld id="{ABC027CB-4B16-4B21-A276-8705E54D5316}" type="slidenum">
              <a:rPr lang="zh-CN" altLang="en-US" smtClean="0"/>
              <a:pPr/>
              <a:t>5</a:t>
            </a:fld>
            <a:endParaRPr lang="zh-CN" altLang="en-US"/>
          </a:p>
        </p:txBody>
      </p:sp>
    </p:spTree>
    <p:extLst>
      <p:ext uri="{BB962C8B-B14F-4D97-AF65-F5344CB8AC3E}">
        <p14:creationId xmlns:p14="http://schemas.microsoft.com/office/powerpoint/2010/main" val="13799230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210306" y="636582"/>
            <a:ext cx="311906" cy="651989"/>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210305" y="233991"/>
            <a:ext cx="571618" cy="594097"/>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714313" y="744674"/>
            <a:ext cx="383150" cy="374813"/>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1130486" y="1156452"/>
            <a:ext cx="202472" cy="198066"/>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430270" y="1055755"/>
            <a:ext cx="261705" cy="256009"/>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671645" y="333113"/>
            <a:ext cx="4534927"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報名注意事項</a:t>
            </a:r>
            <a:r>
              <a:rPr lang="en-US" altLang="zh-TW"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a:t>
            </a:r>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續</a:t>
            </a:r>
            <a:r>
              <a:rPr lang="en-US" altLang="zh-TW"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a:t>
            </a:r>
            <a:endPar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endParaRPr>
          </a:p>
        </p:txBody>
      </p:sp>
      <p:sp>
        <p:nvSpPr>
          <p:cNvPr id="13" name="Rectangle 1">
            <a:extLst>
              <a:ext uri="{FF2B5EF4-FFF2-40B4-BE49-F238E27FC236}">
                <a16:creationId xmlns:a16="http://schemas.microsoft.com/office/drawing/2014/main" id="{92B840EA-A4C7-4A38-97EC-DB1F70331AA9}"/>
              </a:ext>
            </a:extLst>
          </p:cNvPr>
          <p:cNvSpPr>
            <a:spLocks noChangeArrowheads="1"/>
          </p:cNvSpPr>
          <p:nvPr/>
        </p:nvSpPr>
        <p:spPr bwMode="auto">
          <a:xfrm>
            <a:off x="1789916" y="1039896"/>
            <a:ext cx="9039577" cy="2277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marL="342900" indent="-342900" eaLnBrk="0" hangingPunct="0">
              <a:spcBef>
                <a:spcPct val="20000"/>
              </a:spcBef>
              <a:buChar char="•"/>
              <a:defRPr kumimoji="1" sz="800">
                <a:solidFill>
                  <a:srgbClr val="5F5F5F"/>
                </a:solidFill>
                <a:latin typeface="Times New Roman" pitchFamily="18" charset="0"/>
                <a:ea typeface="HY견고딕" pitchFamily="18" charset="-127"/>
                <a:cs typeface="Arial" charset="0"/>
              </a:defRPr>
            </a:lvl1pPr>
            <a:lvl2pPr marL="269875" indent="-269875" eaLnBrk="0" hangingPunct="0">
              <a:spcBef>
                <a:spcPct val="20000"/>
              </a:spcBef>
              <a:buChar char="–"/>
              <a:defRPr kumimoji="1" sz="800">
                <a:solidFill>
                  <a:srgbClr val="5F5F5F"/>
                </a:solidFill>
                <a:latin typeface="Times New Roman" pitchFamily="18" charset="0"/>
                <a:ea typeface="HY견고딕" pitchFamily="18" charset="-127"/>
                <a:cs typeface="Arial" charset="0"/>
              </a:defRPr>
            </a:lvl2pPr>
            <a:lvl3pPr marL="11430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3pPr>
            <a:lvl4pPr marL="16002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4pPr>
            <a:lvl5pPr marL="2057400" indent="-228600" eaLnBrk="0" hangingPunct="0">
              <a:spcBef>
                <a:spcPct val="20000"/>
              </a:spcBef>
              <a:buChar char="»"/>
              <a:defRPr kumimoji="1" sz="800">
                <a:solidFill>
                  <a:srgbClr val="5F5F5F"/>
                </a:solidFill>
                <a:latin typeface="Times New Roman" pitchFamily="18" charset="0"/>
                <a:ea typeface="HY견고딕" pitchFamily="18" charset="-127"/>
                <a:cs typeface="Arial" charset="0"/>
              </a:defRPr>
            </a:lvl5pPr>
            <a:lvl6pPr marL="25146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6pPr>
            <a:lvl7pPr marL="29718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7pPr>
            <a:lvl8pPr marL="34290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8pPr>
            <a:lvl9pPr marL="3886200" indent="-228600" eaLnBrk="0" fontAlgn="base" latinLnBrk="1" hangingPunct="0">
              <a:spcBef>
                <a:spcPct val="20000"/>
              </a:spcBef>
              <a:spcAft>
                <a:spcPct val="0"/>
              </a:spcAft>
              <a:buChar char="»"/>
              <a:defRPr kumimoji="1" sz="800">
                <a:solidFill>
                  <a:srgbClr val="5F5F5F"/>
                </a:solidFill>
                <a:latin typeface="Times New Roman" pitchFamily="18" charset="0"/>
                <a:ea typeface="HY견고딕" pitchFamily="18" charset="-127"/>
                <a:cs typeface="Arial" charset="0"/>
              </a:defRPr>
            </a:lvl9pPr>
          </a:lstStyle>
          <a:p>
            <a:pPr lvl="1" eaLnBrk="1" hangingPunct="1">
              <a:spcBef>
                <a:spcPts val="600"/>
              </a:spcBef>
              <a:buClr>
                <a:srgbClr val="FF0000"/>
              </a:buClr>
              <a:buFont typeface="Wingdings" pitchFamily="2" charset="2"/>
              <a:buChar char="n"/>
            </a:pPr>
            <a:r>
              <a:rPr kumimoji="0" lang="zh-TW" altLang="en-US" sz="2400" b="1" dirty="0">
                <a:solidFill>
                  <a:schemeClr val="tx1"/>
                </a:solidFill>
                <a:latin typeface="微軟正黑體" panose="020B0604030504040204" pitchFamily="34" charset="-120"/>
                <a:ea typeface="微軟正黑體" panose="020B0604030504040204" pitchFamily="34" charset="-120"/>
                <a:cs typeface="+mn-cs"/>
              </a:rPr>
              <a:t>可推薦名額及推薦順序</a:t>
            </a:r>
            <a:endParaRPr kumimoji="0" lang="en-US" altLang="zh-TW" sz="2400" b="1" dirty="0">
              <a:solidFill>
                <a:schemeClr val="tx1"/>
              </a:solidFill>
              <a:latin typeface="微軟正黑體" panose="020B0604030504040204" pitchFamily="34" charset="-120"/>
              <a:ea typeface="微軟正黑體" panose="020B0604030504040204" pitchFamily="34" charset="-120"/>
              <a:cs typeface="+mn-cs"/>
            </a:endParaRPr>
          </a:p>
          <a:p>
            <a:pPr marL="541338" lvl="2" indent="-271463" eaLnBrk="1" hangingPunct="1">
              <a:lnSpc>
                <a:spcPts val="2100"/>
              </a:lnSpc>
              <a:spcBef>
                <a:spcPts val="400"/>
              </a:spcBef>
              <a:buClr>
                <a:schemeClr val="accent2">
                  <a:lumMod val="75000"/>
                </a:schemeClr>
              </a:buClr>
              <a:buFont typeface="Arial" panose="020B0604020202020204" pitchFamily="34" charset="0"/>
              <a:buChar char="•"/>
            </a:pPr>
            <a:r>
              <a:rPr kumimoji="0" lang="zh-TW" altLang="zh-TW" sz="1800" dirty="0">
                <a:solidFill>
                  <a:schemeClr val="tx1"/>
                </a:solidFill>
                <a:latin typeface="微軟正黑體" pitchFamily="34" charset="-120"/>
                <a:ea typeface="微軟正黑體" pitchFamily="34" charset="-120"/>
              </a:rPr>
              <a:t>同一名學生僅限推薦報名至一所大學之一個學群</a:t>
            </a:r>
            <a:r>
              <a:rPr kumimoji="0" lang="zh-TW" altLang="en-US" sz="1800" dirty="0">
                <a:solidFill>
                  <a:schemeClr val="tx1"/>
                </a:solidFill>
                <a:latin typeface="微軟正黑體" pitchFamily="34" charset="-120"/>
                <a:ea typeface="微軟正黑體" pitchFamily="34" charset="-120"/>
              </a:rPr>
              <a:t>。</a:t>
            </a:r>
            <a:endParaRPr kumimoji="0" lang="en-US" altLang="zh-TW" sz="1800" dirty="0">
              <a:solidFill>
                <a:schemeClr val="tx1"/>
              </a:solidFill>
              <a:latin typeface="微軟正黑體" pitchFamily="34" charset="-120"/>
              <a:ea typeface="微軟正黑體" pitchFamily="34" charset="-120"/>
            </a:endParaRPr>
          </a:p>
          <a:p>
            <a:pPr marL="541338" lvl="2" indent="-271463" eaLnBrk="1" hangingPunct="1">
              <a:lnSpc>
                <a:spcPts val="2100"/>
              </a:lnSpc>
              <a:spcBef>
                <a:spcPts val="400"/>
              </a:spcBef>
              <a:buClr>
                <a:schemeClr val="accent2">
                  <a:lumMod val="75000"/>
                </a:schemeClr>
              </a:buClr>
              <a:buFont typeface="Arial" panose="020B0604020202020204" pitchFamily="34" charset="0"/>
              <a:buChar char="•"/>
            </a:pPr>
            <a:r>
              <a:rPr kumimoji="0" lang="zh-TW" altLang="en-US" sz="1800" dirty="0">
                <a:solidFill>
                  <a:srgbClr val="FF0000"/>
                </a:solidFill>
                <a:latin typeface="微軟正黑體" pitchFamily="34" charset="-120"/>
                <a:ea typeface="微軟正黑體" pitchFamily="34" charset="-120"/>
              </a:rPr>
              <a:t>第一、第二及第三類學群</a:t>
            </a:r>
            <a:r>
              <a:rPr kumimoji="0" lang="zh-TW" altLang="en-US" sz="1800" dirty="0">
                <a:solidFill>
                  <a:schemeClr val="tx1"/>
                </a:solidFill>
                <a:latin typeface="微軟正黑體" pitchFamily="34" charset="-120"/>
                <a:ea typeface="微軟正黑體" pitchFamily="34" charset="-120"/>
              </a:rPr>
              <a:t>得各別推薦符合資格學生至多</a:t>
            </a:r>
            <a:r>
              <a:rPr kumimoji="0" lang="en-US" altLang="zh-TW" sz="1800" dirty="0">
                <a:solidFill>
                  <a:schemeClr val="tx1"/>
                </a:solidFill>
                <a:latin typeface="微軟正黑體" pitchFamily="34" charset="-120"/>
                <a:ea typeface="微軟正黑體" pitchFamily="34" charset="-120"/>
              </a:rPr>
              <a:t>2</a:t>
            </a:r>
            <a:r>
              <a:rPr kumimoji="0" lang="zh-TW" altLang="en-US" sz="1800" dirty="0">
                <a:solidFill>
                  <a:schemeClr val="tx1"/>
                </a:solidFill>
                <a:latin typeface="微軟正黑體" pitchFamily="34" charset="-120"/>
                <a:ea typeface="微軟正黑體" pitchFamily="34" charset="-120"/>
              </a:rPr>
              <a:t>名，惟須合併排定推薦學生之推薦順序（即推薦順序</a:t>
            </a:r>
            <a:r>
              <a:rPr kumimoji="0" lang="en-US" altLang="zh-TW" sz="1800" dirty="0">
                <a:solidFill>
                  <a:schemeClr val="tx1"/>
                </a:solidFill>
                <a:latin typeface="微軟正黑體" pitchFamily="34" charset="-120"/>
                <a:ea typeface="微軟正黑體" pitchFamily="34" charset="-120"/>
              </a:rPr>
              <a:t>1</a:t>
            </a:r>
            <a:r>
              <a:rPr kumimoji="0" lang="zh-TW" altLang="en-US" sz="1800" dirty="0">
                <a:solidFill>
                  <a:schemeClr val="tx1"/>
                </a:solidFill>
                <a:latin typeface="微軟正黑體" pitchFamily="34" charset="-120"/>
                <a:ea typeface="微軟正黑體" pitchFamily="34" charset="-120"/>
              </a:rPr>
              <a:t>至</a:t>
            </a:r>
            <a:r>
              <a:rPr kumimoji="0" lang="en-US" altLang="zh-TW" sz="1800" dirty="0">
                <a:solidFill>
                  <a:schemeClr val="tx1"/>
                </a:solidFill>
                <a:latin typeface="微軟正黑體" pitchFamily="34" charset="-120"/>
                <a:ea typeface="微軟正黑體" pitchFamily="34" charset="-120"/>
              </a:rPr>
              <a:t>6</a:t>
            </a:r>
            <a:r>
              <a:rPr kumimoji="0" lang="zh-TW" altLang="en-US" sz="1800" dirty="0">
                <a:solidFill>
                  <a:schemeClr val="tx1"/>
                </a:solidFill>
                <a:latin typeface="微軟正黑體" pitchFamily="34" charset="-120"/>
                <a:ea typeface="微軟正黑體" pitchFamily="34" charset="-120"/>
              </a:rPr>
              <a:t>）。</a:t>
            </a:r>
            <a:endParaRPr kumimoji="0" lang="en-US" altLang="zh-TW" sz="1800" dirty="0">
              <a:solidFill>
                <a:schemeClr val="tx1"/>
              </a:solidFill>
              <a:latin typeface="微軟正黑體" pitchFamily="34" charset="-120"/>
              <a:ea typeface="微軟正黑體" pitchFamily="34" charset="-120"/>
            </a:endParaRPr>
          </a:p>
          <a:p>
            <a:pPr marL="541338" lvl="2" indent="-271463" eaLnBrk="1" hangingPunct="1">
              <a:lnSpc>
                <a:spcPts val="2100"/>
              </a:lnSpc>
              <a:spcBef>
                <a:spcPts val="400"/>
              </a:spcBef>
              <a:buClr>
                <a:schemeClr val="accent2">
                  <a:lumMod val="75000"/>
                </a:schemeClr>
              </a:buClr>
              <a:buFont typeface="Arial" panose="020B0604020202020204" pitchFamily="34" charset="0"/>
              <a:buChar char="•"/>
            </a:pPr>
            <a:r>
              <a:rPr kumimoji="0" lang="zh-TW" altLang="zh-TW" sz="1800" dirty="0">
                <a:solidFill>
                  <a:srgbClr val="FF0000"/>
                </a:solidFill>
                <a:latin typeface="微軟正黑體" pitchFamily="34" charset="-120"/>
                <a:ea typeface="微軟正黑體" pitchFamily="34" charset="-120"/>
              </a:rPr>
              <a:t>第四類學群、第五類學群、第六類學群、第七類學群</a:t>
            </a:r>
            <a:r>
              <a:rPr kumimoji="0" lang="zh-TW" altLang="en-US" sz="1800" dirty="0">
                <a:solidFill>
                  <a:srgbClr val="FF0000"/>
                </a:solidFill>
                <a:latin typeface="微軟正黑體" pitchFamily="34" charset="-120"/>
                <a:ea typeface="微軟正黑體" pitchFamily="34" charset="-120"/>
              </a:rPr>
              <a:t>、第八類學群</a:t>
            </a:r>
            <a:r>
              <a:rPr kumimoji="0" lang="zh-TW" altLang="en-US" sz="1800" dirty="0">
                <a:solidFill>
                  <a:schemeClr val="tx1"/>
                </a:solidFill>
                <a:latin typeface="微軟正黑體" pitchFamily="34" charset="-120"/>
                <a:ea typeface="微軟正黑體" pitchFamily="34" charset="-120"/>
              </a:rPr>
              <a:t>得各別推薦符合資格學生至多</a:t>
            </a:r>
            <a:r>
              <a:rPr kumimoji="0" lang="en-US" altLang="zh-TW" sz="1800" dirty="0">
                <a:solidFill>
                  <a:schemeClr val="tx1"/>
                </a:solidFill>
                <a:latin typeface="微軟正黑體" pitchFamily="34" charset="-120"/>
                <a:ea typeface="微軟正黑體" pitchFamily="34" charset="-120"/>
              </a:rPr>
              <a:t>2</a:t>
            </a:r>
            <a:r>
              <a:rPr kumimoji="0" lang="zh-TW" altLang="en-US" sz="1800" dirty="0">
                <a:solidFill>
                  <a:schemeClr val="tx1"/>
                </a:solidFill>
                <a:latin typeface="微軟正黑體" pitchFamily="34" charset="-120"/>
                <a:ea typeface="微軟正黑體" pitchFamily="34" charset="-120"/>
              </a:rPr>
              <a:t>名，並</a:t>
            </a:r>
            <a:r>
              <a:rPr kumimoji="0" lang="zh-TW" altLang="zh-TW" sz="1800" dirty="0">
                <a:solidFill>
                  <a:schemeClr val="tx1"/>
                </a:solidFill>
                <a:latin typeface="微軟正黑體" pitchFamily="34" charset="-120"/>
                <a:ea typeface="微軟正黑體" pitchFamily="34" charset="-120"/>
              </a:rPr>
              <a:t>各別排定推薦學生之優先順序</a:t>
            </a:r>
            <a:r>
              <a:rPr kumimoji="0" lang="zh-TW" altLang="en-US" sz="1800" dirty="0">
                <a:solidFill>
                  <a:schemeClr val="tx1"/>
                </a:solidFill>
                <a:latin typeface="微軟正黑體" pitchFamily="34" charset="-120"/>
                <a:ea typeface="微軟正黑體" pitchFamily="34" charset="-120"/>
              </a:rPr>
              <a:t>（即推薦順序</a:t>
            </a:r>
            <a:r>
              <a:rPr kumimoji="0" lang="en-US" altLang="zh-TW" sz="1800" dirty="0">
                <a:solidFill>
                  <a:schemeClr val="tx1"/>
                </a:solidFill>
                <a:latin typeface="微軟正黑體" pitchFamily="34" charset="-120"/>
                <a:ea typeface="微軟正黑體" pitchFamily="34" charset="-120"/>
              </a:rPr>
              <a:t>1</a:t>
            </a:r>
            <a:r>
              <a:rPr kumimoji="0" lang="zh-TW" altLang="en-US" sz="1800" dirty="0">
                <a:solidFill>
                  <a:schemeClr val="tx1"/>
                </a:solidFill>
                <a:latin typeface="微軟正黑體" pitchFamily="34" charset="-120"/>
                <a:ea typeface="微軟正黑體" pitchFamily="34" charset="-120"/>
              </a:rPr>
              <a:t>至</a:t>
            </a:r>
            <a:r>
              <a:rPr kumimoji="0" lang="en-US" altLang="zh-TW" sz="1800" dirty="0">
                <a:solidFill>
                  <a:schemeClr val="tx1"/>
                </a:solidFill>
                <a:latin typeface="微軟正黑體" pitchFamily="34" charset="-120"/>
                <a:ea typeface="微軟正黑體" pitchFamily="34" charset="-120"/>
              </a:rPr>
              <a:t>2</a:t>
            </a:r>
            <a:r>
              <a:rPr kumimoji="0" lang="zh-TW" altLang="en-US" sz="1800" dirty="0">
                <a:solidFill>
                  <a:schemeClr val="tx1"/>
                </a:solidFill>
                <a:latin typeface="微軟正黑體" pitchFamily="34" charset="-120"/>
                <a:ea typeface="微軟正黑體" pitchFamily="34" charset="-120"/>
              </a:rPr>
              <a:t>）。</a:t>
            </a:r>
            <a:endParaRPr kumimoji="0" lang="en-US" altLang="zh-TW" sz="1800" dirty="0">
              <a:solidFill>
                <a:schemeClr val="tx1"/>
              </a:solidFill>
              <a:latin typeface="微軟正黑體" pitchFamily="34" charset="-120"/>
              <a:ea typeface="微軟正黑體" pitchFamily="34" charset="-120"/>
            </a:endParaRPr>
          </a:p>
          <a:p>
            <a:pPr marL="541338" lvl="2" indent="-271463" eaLnBrk="1" hangingPunct="1">
              <a:lnSpc>
                <a:spcPts val="2100"/>
              </a:lnSpc>
              <a:spcBef>
                <a:spcPts val="400"/>
              </a:spcBef>
              <a:buClr>
                <a:schemeClr val="accent2">
                  <a:lumMod val="75000"/>
                </a:schemeClr>
              </a:buClr>
              <a:buFont typeface="Arial" panose="020B0604020202020204" pitchFamily="34" charset="0"/>
              <a:buChar char="•"/>
            </a:pPr>
            <a:r>
              <a:rPr kumimoji="0" lang="zh-TW" altLang="en-US" sz="1800" dirty="0">
                <a:solidFill>
                  <a:srgbClr val="FF0000"/>
                </a:solidFill>
                <a:latin typeface="微軟正黑體" pitchFamily="34" charset="-120"/>
                <a:ea typeface="微軟正黑體" pitchFamily="34" charset="-120"/>
              </a:rPr>
              <a:t>原住民學生</a:t>
            </a:r>
            <a:r>
              <a:rPr kumimoji="0" lang="zh-TW" altLang="en-US" sz="1800" dirty="0">
                <a:solidFill>
                  <a:schemeClr val="tx1"/>
                </a:solidFill>
                <a:latin typeface="微軟正黑體" pitchFamily="34" charset="-120"/>
                <a:ea typeface="微軟正黑體" pitchFamily="34" charset="-120"/>
              </a:rPr>
              <a:t>得另依前項規定推薦至招收原住民外加名額之校系。</a:t>
            </a:r>
            <a:endParaRPr kumimoji="0" lang="en-US" altLang="zh-TW" sz="1800" dirty="0">
              <a:solidFill>
                <a:schemeClr val="tx1"/>
              </a:solidFill>
              <a:latin typeface="微軟正黑體" pitchFamily="34" charset="-120"/>
              <a:ea typeface="微軟正黑體" pitchFamily="34" charset="-120"/>
            </a:endParaRPr>
          </a:p>
        </p:txBody>
      </p:sp>
      <p:sp>
        <p:nvSpPr>
          <p:cNvPr id="15" name="文字方塊 2">
            <a:extLst>
              <a:ext uri="{FF2B5EF4-FFF2-40B4-BE49-F238E27FC236}">
                <a16:creationId xmlns:a16="http://schemas.microsoft.com/office/drawing/2014/main" id="{9DEBBA2C-DC2F-4DEC-8A81-CC4CE944E613}"/>
              </a:ext>
            </a:extLst>
          </p:cNvPr>
          <p:cNvSpPr txBox="1">
            <a:spLocks noChangeArrowheads="1"/>
          </p:cNvSpPr>
          <p:nvPr/>
        </p:nvSpPr>
        <p:spPr bwMode="auto">
          <a:xfrm>
            <a:off x="1817193" y="3398805"/>
            <a:ext cx="9811589" cy="755853"/>
          </a:xfrm>
          <a:prstGeom prst="rect">
            <a:avLst/>
          </a:prstGeom>
          <a:noFill/>
          <a:ln w="28575">
            <a:noFill/>
            <a:headEnd/>
            <a:tailEnd/>
          </a:ln>
        </p:spPr>
        <p:style>
          <a:lnRef idx="2">
            <a:schemeClr val="accent2"/>
          </a:lnRef>
          <a:fillRef idx="1">
            <a:schemeClr val="lt1"/>
          </a:fillRef>
          <a:effectRef idx="0">
            <a:schemeClr val="accent2"/>
          </a:effectRef>
          <a:fontRef idx="minor">
            <a:schemeClr val="dk1"/>
          </a:fontRef>
        </p:style>
        <p:txBody>
          <a:bodyPr wrap="square">
            <a:noAutofit/>
          </a:bodyPr>
          <a:lstStyle/>
          <a:p>
            <a:pPr algn="just">
              <a:lnSpc>
                <a:spcPts val="2300"/>
              </a:lnSpc>
              <a:defRPr/>
            </a:pPr>
            <a:r>
              <a:rPr lang="zh-TW" altLang="en-US" dirty="0">
                <a:solidFill>
                  <a:srgbClr val="0000FF"/>
                </a:solidFill>
                <a:latin typeface="微軟正黑體" panose="020B0604030504040204" pitchFamily="34" charset="-120"/>
                <a:ea typeface="微軟正黑體" panose="020B0604030504040204" pitchFamily="34" charset="-120"/>
                <a:cs typeface="Times New Roman" pitchFamily="18" charset="0"/>
              </a:rPr>
              <a:t>例如：某設有普通科及體育班的高中，欲推薦學生至某大學的第一、第二、第三、第七及</a:t>
            </a:r>
            <a:endParaRPr lang="en-US" altLang="zh-TW"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algn="just">
              <a:lnSpc>
                <a:spcPts val="2300"/>
              </a:lnSpc>
              <a:defRPr/>
            </a:pPr>
            <a:r>
              <a:rPr lang="en-US" altLang="zh-TW" dirty="0">
                <a:solidFill>
                  <a:srgbClr val="0000FF"/>
                </a:solidFill>
                <a:latin typeface="微軟正黑體" panose="020B0604030504040204" pitchFamily="34" charset="-120"/>
                <a:ea typeface="微軟正黑體" panose="020B0604030504040204" pitchFamily="34" charset="-120"/>
                <a:cs typeface="Times New Roman" pitchFamily="18" charset="0"/>
              </a:rPr>
              <a:t>            </a:t>
            </a:r>
            <a:r>
              <a:rPr lang="zh-TW" altLang="en-US" dirty="0">
                <a:solidFill>
                  <a:srgbClr val="0000FF"/>
                </a:solidFill>
                <a:latin typeface="微軟正黑體" panose="020B0604030504040204" pitchFamily="34" charset="-120"/>
                <a:ea typeface="微軟正黑體" panose="020B0604030504040204" pitchFamily="34" charset="-120"/>
                <a:cs typeface="Times New Roman" pitchFamily="18" charset="0"/>
              </a:rPr>
              <a:t>第八類學群，則此高中於繁星推薦報名時對於該大學的可推薦名額及須排定的推薦順序</a:t>
            </a:r>
            <a:r>
              <a:rPr lang="zh-TW" altLang="en-US" sz="1600" dirty="0">
                <a:solidFill>
                  <a:srgbClr val="0000FF"/>
                </a:solidFill>
                <a:latin typeface="微軟正黑體" panose="020B0604030504040204" pitchFamily="34" charset="-120"/>
                <a:ea typeface="微軟正黑體" panose="020B0604030504040204" pitchFamily="34" charset="-120"/>
                <a:cs typeface="Times New Roman" pitchFamily="18" charset="0"/>
              </a:rPr>
              <a:t>：</a:t>
            </a:r>
            <a:endParaRPr lang="en-US" altLang="zh-TW" sz="1600"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a:defRPr/>
            </a:pPr>
            <a:endParaRPr lang="en-US" altLang="zh-TW" sz="1600" dirty="0">
              <a:solidFill>
                <a:schemeClr val="tx1"/>
              </a:solidFill>
              <a:latin typeface="+mn-ea"/>
            </a:endParaRPr>
          </a:p>
          <a:p>
            <a:pPr>
              <a:defRPr/>
            </a:pPr>
            <a:endParaRPr lang="en-US" altLang="zh-TW" sz="1600" dirty="0">
              <a:solidFill>
                <a:schemeClr val="tx1"/>
              </a:solidFill>
              <a:latin typeface="+mn-ea"/>
            </a:endParaRPr>
          </a:p>
          <a:p>
            <a:pPr>
              <a:defRPr/>
            </a:pPr>
            <a:endParaRPr lang="en-US" altLang="zh-TW" sz="2000" dirty="0">
              <a:latin typeface="標楷體" pitchFamily="65" charset="-120"/>
              <a:ea typeface="標楷體" pitchFamily="65" charset="-120"/>
            </a:endParaRPr>
          </a:p>
          <a:p>
            <a:pPr>
              <a:defRPr/>
            </a:pPr>
            <a:endParaRPr lang="en-US" altLang="zh-TW" sz="2000" dirty="0">
              <a:latin typeface="標楷體" pitchFamily="65" charset="-120"/>
              <a:ea typeface="標楷體" pitchFamily="65" charset="-120"/>
            </a:endParaRPr>
          </a:p>
          <a:p>
            <a:pPr>
              <a:defRPr/>
            </a:pPr>
            <a:endParaRPr lang="en-US" altLang="zh-TW" sz="2000" dirty="0">
              <a:latin typeface="標楷體" pitchFamily="65" charset="-120"/>
              <a:ea typeface="標楷體" pitchFamily="65" charset="-120"/>
            </a:endParaRPr>
          </a:p>
          <a:p>
            <a:pPr>
              <a:defRPr/>
            </a:pPr>
            <a:endParaRPr lang="en-US" altLang="zh-TW" sz="2000" dirty="0">
              <a:latin typeface="標楷體" pitchFamily="65" charset="-120"/>
              <a:ea typeface="標楷體" pitchFamily="65" charset="-120"/>
            </a:endParaRPr>
          </a:p>
          <a:p>
            <a:pPr>
              <a:defRPr/>
            </a:pPr>
            <a:endParaRPr lang="en-US" altLang="zh-TW" sz="2000" dirty="0">
              <a:latin typeface="標楷體" pitchFamily="65" charset="-120"/>
              <a:ea typeface="標楷體" pitchFamily="65" charset="-120"/>
            </a:endParaRPr>
          </a:p>
        </p:txBody>
      </p:sp>
      <p:graphicFrame>
        <p:nvGraphicFramePr>
          <p:cNvPr id="17" name="表格 16">
            <a:extLst>
              <a:ext uri="{FF2B5EF4-FFF2-40B4-BE49-F238E27FC236}">
                <a16:creationId xmlns:a16="http://schemas.microsoft.com/office/drawing/2014/main" id="{BD46FE25-7B91-40EB-8E70-C9190268D651}"/>
              </a:ext>
            </a:extLst>
          </p:cNvPr>
          <p:cNvGraphicFramePr>
            <a:graphicFrameLocks noGrp="1"/>
          </p:cNvGraphicFramePr>
          <p:nvPr>
            <p:extLst>
              <p:ext uri="{D42A27DB-BD31-4B8C-83A1-F6EECF244321}">
                <p14:modId xmlns:p14="http://schemas.microsoft.com/office/powerpoint/2010/main" val="1441922183"/>
              </p:ext>
            </p:extLst>
          </p:nvPr>
        </p:nvGraphicFramePr>
        <p:xfrm>
          <a:off x="2605674" y="4084383"/>
          <a:ext cx="6473144" cy="2194320"/>
        </p:xfrm>
        <a:graphic>
          <a:graphicData uri="http://schemas.openxmlformats.org/drawingml/2006/table">
            <a:tbl>
              <a:tblPr firstRow="1" bandCol="1">
                <a:tableStyleId>{FABFCF23-3B69-468F-B69F-88F6DE6A72F2}</a:tableStyleId>
              </a:tblPr>
              <a:tblGrid>
                <a:gridCol w="2039161">
                  <a:extLst>
                    <a:ext uri="{9D8B030D-6E8A-4147-A177-3AD203B41FA5}">
                      <a16:colId xmlns:a16="http://schemas.microsoft.com/office/drawing/2014/main" val="20000"/>
                    </a:ext>
                  </a:extLst>
                </a:gridCol>
                <a:gridCol w="1908604">
                  <a:extLst>
                    <a:ext uri="{9D8B030D-6E8A-4147-A177-3AD203B41FA5}">
                      <a16:colId xmlns:a16="http://schemas.microsoft.com/office/drawing/2014/main" val="20001"/>
                    </a:ext>
                  </a:extLst>
                </a:gridCol>
                <a:gridCol w="2525379">
                  <a:extLst>
                    <a:ext uri="{9D8B030D-6E8A-4147-A177-3AD203B41FA5}">
                      <a16:colId xmlns:a16="http://schemas.microsoft.com/office/drawing/2014/main" val="20002"/>
                    </a:ext>
                  </a:extLst>
                </a:gridCol>
              </a:tblGrid>
              <a:tr h="324036">
                <a:tc>
                  <a:txBody>
                    <a:bodyPr/>
                    <a:lstStyle/>
                    <a:p>
                      <a:pPr algn="ctr"/>
                      <a:r>
                        <a:rPr lang="zh-TW" altLang="en-US" sz="1800" dirty="0">
                          <a:latin typeface="微軟正黑體" panose="020B0604030504040204" pitchFamily="34" charset="-120"/>
                          <a:ea typeface="微軟正黑體" panose="020B0604030504040204" pitchFamily="34" charset="-120"/>
                        </a:rPr>
                        <a:t>學群</a:t>
                      </a:r>
                      <a:endParaRPr lang="zh-TW" altLang="en-US" sz="1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tc>
                  <a:txBody>
                    <a:bodyPr/>
                    <a:lstStyle/>
                    <a:p>
                      <a:pPr algn="ctr"/>
                      <a:r>
                        <a:rPr lang="zh-TW" altLang="en-US" sz="1800" dirty="0">
                          <a:latin typeface="微軟正黑體" panose="020B0604030504040204" pitchFamily="34" charset="-120"/>
                          <a:ea typeface="微軟正黑體" panose="020B0604030504040204" pitchFamily="34" charset="-120"/>
                        </a:rPr>
                        <a:t>可推薦名額</a:t>
                      </a:r>
                      <a:endParaRPr lang="zh-TW" altLang="en-US" sz="1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tc>
                  <a:txBody>
                    <a:bodyPr/>
                    <a:lstStyle/>
                    <a:p>
                      <a:pPr algn="ctr"/>
                      <a:r>
                        <a:rPr lang="zh-TW" altLang="en-US" sz="1800" dirty="0">
                          <a:latin typeface="微軟正黑體" panose="020B0604030504040204" pitchFamily="34" charset="-120"/>
                          <a:ea typeface="微軟正黑體" panose="020B0604030504040204" pitchFamily="34" charset="-120"/>
                        </a:rPr>
                        <a:t>推薦順序</a:t>
                      </a:r>
                      <a:endParaRPr lang="zh-TW" altLang="en-US" sz="1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extLst>
                  <a:ext uri="{0D108BD9-81ED-4DB2-BD59-A6C34878D82A}">
                    <a16:rowId xmlns:a16="http://schemas.microsoft.com/office/drawing/2014/main" val="10000"/>
                  </a:ext>
                </a:extLst>
              </a:tr>
              <a:tr h="324036">
                <a:tc>
                  <a:txBody>
                    <a:bodyPr/>
                    <a:lstStyle/>
                    <a:p>
                      <a:pPr algn="ctr"/>
                      <a:r>
                        <a:rPr lang="zh-TW" altLang="en-US" sz="1800" dirty="0">
                          <a:latin typeface="微軟正黑體" panose="020B0604030504040204" pitchFamily="34" charset="-120"/>
                          <a:ea typeface="微軟正黑體" panose="020B0604030504040204" pitchFamily="34" charset="-120"/>
                        </a:rPr>
                        <a:t>第一類學群</a:t>
                      </a:r>
                      <a:endParaRPr lang="zh-TW" altLang="en-US" sz="1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tc>
                  <a:txBody>
                    <a:bodyPr/>
                    <a:lstStyle/>
                    <a:p>
                      <a:pPr algn="ctr"/>
                      <a:r>
                        <a:rPr lang="en-US" altLang="zh-TW" sz="1800" dirty="0">
                          <a:latin typeface="微軟正黑體" panose="020B0604030504040204" pitchFamily="34" charset="-120"/>
                          <a:ea typeface="微軟正黑體" panose="020B0604030504040204" pitchFamily="34" charset="-120"/>
                        </a:rPr>
                        <a:t>2</a:t>
                      </a:r>
                      <a:endParaRPr lang="zh-TW" altLang="en-US" sz="1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dirty="0">
                          <a:latin typeface="微軟正黑體" panose="020B0604030504040204" pitchFamily="34" charset="-120"/>
                          <a:ea typeface="微軟正黑體" panose="020B0604030504040204" pitchFamily="34" charset="-120"/>
                        </a:rPr>
                        <a:t>排</a:t>
                      </a:r>
                      <a:r>
                        <a:rPr lang="en-US" altLang="zh-TW" sz="1800" dirty="0">
                          <a:latin typeface="微軟正黑體" panose="020B0604030504040204" pitchFamily="34" charset="-120"/>
                          <a:ea typeface="微軟正黑體" panose="020B0604030504040204" pitchFamily="34" charset="-120"/>
                        </a:rPr>
                        <a:t>1</a:t>
                      </a:r>
                      <a:r>
                        <a:rPr lang="zh-TW" altLang="en-US" sz="1800" dirty="0">
                          <a:latin typeface="微軟正黑體" panose="020B0604030504040204" pitchFamily="34" charset="-120"/>
                          <a:ea typeface="微軟正黑體" panose="020B0604030504040204" pitchFamily="34" charset="-120"/>
                        </a:rPr>
                        <a:t>～</a:t>
                      </a:r>
                      <a:r>
                        <a:rPr lang="en-US" altLang="zh-TW" sz="1800" dirty="0">
                          <a:latin typeface="微軟正黑體" panose="020B0604030504040204" pitchFamily="34" charset="-120"/>
                          <a:ea typeface="微軟正黑體" panose="020B0604030504040204" pitchFamily="34" charset="-120"/>
                        </a:rPr>
                        <a:t>6 </a:t>
                      </a:r>
                      <a:r>
                        <a:rPr lang="zh-TW" altLang="en-US" sz="1800" dirty="0">
                          <a:latin typeface="微軟正黑體" panose="020B0604030504040204" pitchFamily="34" charset="-120"/>
                          <a:ea typeface="微軟正黑體" panose="020B0604030504040204" pitchFamily="34" charset="-120"/>
                        </a:rPr>
                        <a:t>的順序</a:t>
                      </a:r>
                      <a:endPar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extLst>
                  <a:ext uri="{0D108BD9-81ED-4DB2-BD59-A6C34878D82A}">
                    <a16:rowId xmlns:a16="http://schemas.microsoft.com/office/drawing/2014/main" val="10001"/>
                  </a:ext>
                </a:extLst>
              </a:tr>
              <a:tr h="324036">
                <a:tc>
                  <a:txBody>
                    <a:bodyPr/>
                    <a:lstStyle/>
                    <a:p>
                      <a:pPr algn="ctr"/>
                      <a:r>
                        <a:rPr lang="zh-TW" altLang="en-US" sz="1800" dirty="0">
                          <a:latin typeface="微軟正黑體" panose="020B0604030504040204" pitchFamily="34" charset="-120"/>
                          <a:ea typeface="微軟正黑體" panose="020B0604030504040204" pitchFamily="34" charset="-120"/>
                        </a:rPr>
                        <a:t>第二類學群</a:t>
                      </a:r>
                      <a:endParaRPr lang="zh-TW" altLang="en-US" sz="1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tc>
                  <a:txBody>
                    <a:bodyPr/>
                    <a:lstStyle/>
                    <a:p>
                      <a:pPr algn="ctr"/>
                      <a:r>
                        <a:rPr lang="en-US" altLang="zh-TW" sz="1800" dirty="0">
                          <a:latin typeface="微軟正黑體" panose="020B0604030504040204" pitchFamily="34" charset="-120"/>
                          <a:ea typeface="微軟正黑體" panose="020B0604030504040204" pitchFamily="34" charset="-120"/>
                        </a:rPr>
                        <a:t>2</a:t>
                      </a:r>
                      <a:endParaRPr lang="zh-TW" altLang="en-US" sz="1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tc vMerge="1">
                  <a:txBody>
                    <a:bodyPr/>
                    <a:lstStyle/>
                    <a:p>
                      <a:pPr algn="ctr"/>
                      <a:endParaRPr lang="zh-TW" altLang="en-US" dirty="0">
                        <a:latin typeface="+mn-ea"/>
                        <a:ea typeface="+mn-ea"/>
                      </a:endParaRPr>
                    </a:p>
                  </a:txBody>
                  <a:tcPr anchor="ctr"/>
                </a:tc>
                <a:extLst>
                  <a:ext uri="{0D108BD9-81ED-4DB2-BD59-A6C34878D82A}">
                    <a16:rowId xmlns:a16="http://schemas.microsoft.com/office/drawing/2014/main" val="10002"/>
                  </a:ext>
                </a:extLst>
              </a:tr>
              <a:tr h="324036">
                <a:tc>
                  <a:txBody>
                    <a:bodyPr/>
                    <a:lstStyle/>
                    <a:p>
                      <a:pPr algn="ctr"/>
                      <a:r>
                        <a:rPr lang="zh-TW" altLang="en-US" sz="1800" dirty="0">
                          <a:latin typeface="微軟正黑體" panose="020B0604030504040204" pitchFamily="34" charset="-120"/>
                          <a:ea typeface="微軟正黑體" panose="020B0604030504040204" pitchFamily="34" charset="-120"/>
                        </a:rPr>
                        <a:t>第三類學群</a:t>
                      </a:r>
                      <a:endParaRPr lang="zh-TW" altLang="en-US" sz="1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tc>
                  <a:txBody>
                    <a:bodyPr/>
                    <a:lstStyle/>
                    <a:p>
                      <a:pPr algn="ctr"/>
                      <a:r>
                        <a:rPr lang="en-US" altLang="zh-TW" sz="1800" dirty="0">
                          <a:latin typeface="微軟正黑體" panose="020B0604030504040204" pitchFamily="34" charset="-120"/>
                          <a:ea typeface="微軟正黑體" panose="020B0604030504040204" pitchFamily="34" charset="-120"/>
                        </a:rPr>
                        <a:t>2</a:t>
                      </a:r>
                      <a:endParaRPr lang="zh-TW" altLang="en-US" sz="1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tc vMerge="1">
                  <a:txBody>
                    <a:bodyPr/>
                    <a:lstStyle/>
                    <a:p>
                      <a:pPr algn="ctr"/>
                      <a:endParaRPr lang="zh-TW" altLang="en-US" dirty="0">
                        <a:latin typeface="+mn-ea"/>
                        <a:ea typeface="+mn-ea"/>
                      </a:endParaRPr>
                    </a:p>
                  </a:txBody>
                  <a:tcPr anchor="ctr"/>
                </a:tc>
                <a:extLst>
                  <a:ext uri="{0D108BD9-81ED-4DB2-BD59-A6C34878D82A}">
                    <a16:rowId xmlns:a16="http://schemas.microsoft.com/office/drawing/2014/main" val="10003"/>
                  </a:ext>
                </a:extLst>
              </a:tr>
              <a:tr h="324036">
                <a:tc>
                  <a:txBody>
                    <a:bodyPr/>
                    <a:lstStyle/>
                    <a:p>
                      <a:pPr algn="ctr"/>
                      <a:r>
                        <a:rPr lang="zh-TW" altLang="en-US" sz="1800" dirty="0">
                          <a:latin typeface="微軟正黑體" panose="020B0604030504040204" pitchFamily="34" charset="-120"/>
                          <a:ea typeface="微軟正黑體" panose="020B0604030504040204" pitchFamily="34" charset="-120"/>
                        </a:rPr>
                        <a:t>第七類學群</a:t>
                      </a:r>
                      <a:endParaRPr lang="zh-TW" altLang="en-US" sz="1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tc>
                  <a:txBody>
                    <a:bodyPr/>
                    <a:lstStyle/>
                    <a:p>
                      <a:pPr algn="ctr"/>
                      <a:r>
                        <a:rPr kumimoji="0" lang="en-US" altLang="zh-TW" sz="1800" kern="1200" dirty="0">
                          <a:latin typeface="微軟正黑體" panose="020B0604030504040204" pitchFamily="34" charset="-120"/>
                          <a:ea typeface="微軟正黑體" panose="020B0604030504040204" pitchFamily="34" charset="-120"/>
                        </a:rPr>
                        <a:t>2</a:t>
                      </a:r>
                      <a:endParaRPr kumimoji="0" lang="zh-TW" altLang="en-US" sz="1800" kern="1200" dirty="0">
                        <a:solidFill>
                          <a:schemeClr val="dk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tc>
                  <a:txBody>
                    <a:bodyPr/>
                    <a:lstStyle/>
                    <a:p>
                      <a:pPr algn="ctr"/>
                      <a:r>
                        <a:rPr lang="zh-TW" altLang="en-US" sz="1800" dirty="0">
                          <a:latin typeface="微軟正黑體" panose="020B0604030504040204" pitchFamily="34" charset="-120"/>
                          <a:ea typeface="微軟正黑體" panose="020B0604030504040204" pitchFamily="34" charset="-120"/>
                        </a:rPr>
                        <a:t>排</a:t>
                      </a:r>
                      <a:r>
                        <a:rPr lang="en-US" altLang="zh-TW" sz="1800" dirty="0">
                          <a:latin typeface="微軟正黑體" panose="020B0604030504040204" pitchFamily="34" charset="-120"/>
                          <a:ea typeface="微軟正黑體" panose="020B0604030504040204" pitchFamily="34" charset="-120"/>
                        </a:rPr>
                        <a:t>1</a:t>
                      </a:r>
                      <a:r>
                        <a:rPr lang="zh-TW" altLang="en-US" sz="1800" dirty="0">
                          <a:latin typeface="微軟正黑體" panose="020B0604030504040204" pitchFamily="34" charset="-120"/>
                          <a:ea typeface="微軟正黑體" panose="020B0604030504040204" pitchFamily="34" charset="-120"/>
                        </a:rPr>
                        <a:t>～</a:t>
                      </a:r>
                      <a:r>
                        <a:rPr lang="en-US" altLang="zh-TW" sz="1800" dirty="0">
                          <a:latin typeface="微軟正黑體" panose="020B0604030504040204" pitchFamily="34" charset="-120"/>
                          <a:ea typeface="微軟正黑體" panose="020B0604030504040204" pitchFamily="34" charset="-120"/>
                        </a:rPr>
                        <a:t>2 </a:t>
                      </a:r>
                      <a:r>
                        <a:rPr lang="zh-TW" altLang="en-US" sz="1800" dirty="0">
                          <a:latin typeface="微軟正黑體" panose="020B0604030504040204" pitchFamily="34" charset="-120"/>
                          <a:ea typeface="微軟正黑體" panose="020B0604030504040204" pitchFamily="34" charset="-120"/>
                        </a:rPr>
                        <a:t>的順序</a:t>
                      </a:r>
                      <a:endPar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extLst>
                  <a:ext uri="{0D108BD9-81ED-4DB2-BD59-A6C34878D82A}">
                    <a16:rowId xmlns:a16="http://schemas.microsoft.com/office/drawing/2014/main" val="10004"/>
                  </a:ext>
                </a:extLst>
              </a:tr>
              <a:tr h="324036">
                <a:tc>
                  <a:txBody>
                    <a:bodyPr/>
                    <a:lstStyle/>
                    <a:p>
                      <a:pPr algn="ctr"/>
                      <a:r>
                        <a:rPr lang="zh-TW" altLang="en-US" sz="1800" dirty="0">
                          <a:latin typeface="微軟正黑體" panose="020B0604030504040204" pitchFamily="34" charset="-120"/>
                          <a:ea typeface="微軟正黑體" panose="020B0604030504040204" pitchFamily="34" charset="-120"/>
                        </a:rPr>
                        <a:t>第八類學群</a:t>
                      </a:r>
                      <a:endParaRPr lang="zh-TW" altLang="en-US" sz="1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tc>
                  <a:txBody>
                    <a:bodyPr/>
                    <a:lstStyle/>
                    <a:p>
                      <a:pPr algn="ctr"/>
                      <a:r>
                        <a:rPr kumimoji="0" lang="en-US" altLang="zh-TW" sz="1800" kern="1200" dirty="0">
                          <a:latin typeface="微軟正黑體" panose="020B0604030504040204" pitchFamily="34" charset="-120"/>
                          <a:ea typeface="微軟正黑體" panose="020B0604030504040204" pitchFamily="34" charset="-120"/>
                        </a:rPr>
                        <a:t>2</a:t>
                      </a:r>
                      <a:endParaRPr kumimoji="0" lang="zh-TW" altLang="en-US" sz="1800" kern="1200" dirty="0">
                        <a:solidFill>
                          <a:schemeClr val="dk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dirty="0">
                          <a:latin typeface="微軟正黑體" panose="020B0604030504040204" pitchFamily="34" charset="-120"/>
                          <a:ea typeface="微軟正黑體" panose="020B0604030504040204" pitchFamily="34" charset="-120"/>
                        </a:rPr>
                        <a:t>排</a:t>
                      </a:r>
                      <a:r>
                        <a:rPr lang="en-US" altLang="zh-TW" sz="1800" dirty="0">
                          <a:latin typeface="微軟正黑體" panose="020B0604030504040204" pitchFamily="34" charset="-120"/>
                          <a:ea typeface="微軟正黑體" panose="020B0604030504040204" pitchFamily="34" charset="-120"/>
                        </a:rPr>
                        <a:t>1</a:t>
                      </a:r>
                      <a:r>
                        <a:rPr lang="zh-TW" altLang="en-US" sz="1800" dirty="0">
                          <a:latin typeface="微軟正黑體" panose="020B0604030504040204" pitchFamily="34" charset="-120"/>
                          <a:ea typeface="微軟正黑體" panose="020B0604030504040204" pitchFamily="34" charset="-120"/>
                        </a:rPr>
                        <a:t>～</a:t>
                      </a:r>
                      <a:r>
                        <a:rPr lang="en-US" altLang="zh-TW" sz="1800" dirty="0">
                          <a:latin typeface="微軟正黑體" panose="020B0604030504040204" pitchFamily="34" charset="-120"/>
                          <a:ea typeface="微軟正黑體" panose="020B0604030504040204" pitchFamily="34" charset="-120"/>
                        </a:rPr>
                        <a:t>2 </a:t>
                      </a:r>
                      <a:r>
                        <a:rPr lang="zh-TW" altLang="en-US" sz="1800" dirty="0">
                          <a:latin typeface="微軟正黑體" panose="020B0604030504040204" pitchFamily="34" charset="-120"/>
                          <a:ea typeface="微軟正黑體" panose="020B0604030504040204" pitchFamily="34" charset="-120"/>
                        </a:rPr>
                        <a:t>的順序</a:t>
                      </a:r>
                      <a:endPar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endParaRPr>
                    </a:p>
                  </a:txBody>
                  <a:tcPr marL="91448" marR="91448" marT="45700" marB="45700" anchor="ctr"/>
                </a:tc>
                <a:extLst>
                  <a:ext uri="{0D108BD9-81ED-4DB2-BD59-A6C34878D82A}">
                    <a16:rowId xmlns:a16="http://schemas.microsoft.com/office/drawing/2014/main" val="10005"/>
                  </a:ext>
                </a:extLst>
              </a:tr>
            </a:tbl>
          </a:graphicData>
        </a:graphic>
      </p:graphicFrame>
      <p:pic>
        <p:nvPicPr>
          <p:cNvPr id="18" name="圖片 17">
            <a:extLst>
              <a:ext uri="{FF2B5EF4-FFF2-40B4-BE49-F238E27FC236}">
                <a16:creationId xmlns:a16="http://schemas.microsoft.com/office/drawing/2014/main" id="{47FBD1E7-22DF-438A-A98A-F8D29ED155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 name="投影片編號版面配置區 2">
            <a:extLst>
              <a:ext uri="{FF2B5EF4-FFF2-40B4-BE49-F238E27FC236}">
                <a16:creationId xmlns:a16="http://schemas.microsoft.com/office/drawing/2014/main" id="{65F0900F-B1CF-498A-8CA9-EDA060268063}"/>
              </a:ext>
            </a:extLst>
          </p:cNvPr>
          <p:cNvSpPr>
            <a:spLocks noGrp="1"/>
          </p:cNvSpPr>
          <p:nvPr>
            <p:ph type="sldNum" sz="quarter" idx="12"/>
          </p:nvPr>
        </p:nvSpPr>
        <p:spPr/>
        <p:txBody>
          <a:bodyPr/>
          <a:lstStyle/>
          <a:p>
            <a:fld id="{ABC027CB-4B16-4B21-A276-8705E54D5316}" type="slidenum">
              <a:rPr lang="zh-CN" altLang="en-US" smtClean="0"/>
              <a:pPr/>
              <a:t>6</a:t>
            </a:fld>
            <a:endParaRPr lang="zh-CN" altLang="en-US"/>
          </a:p>
        </p:txBody>
      </p:sp>
    </p:spTree>
    <p:extLst>
      <p:ext uri="{BB962C8B-B14F-4D97-AF65-F5344CB8AC3E}">
        <p14:creationId xmlns:p14="http://schemas.microsoft.com/office/powerpoint/2010/main" val="418738276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022191" y="576947"/>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022191" y="174356"/>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526199" y="685039"/>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942371" y="1096817"/>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242154" y="996120"/>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760854" y="246959"/>
            <a:ext cx="4534927"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報名注意事項</a:t>
            </a:r>
            <a:r>
              <a:rPr lang="en-US" altLang="zh-TW"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a:t>
            </a:r>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續</a:t>
            </a:r>
            <a:r>
              <a:rPr lang="en-US" altLang="zh-TW"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a:t>
            </a:r>
            <a:endPar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endParaRPr>
          </a:p>
        </p:txBody>
      </p:sp>
      <p:grpSp>
        <p:nvGrpSpPr>
          <p:cNvPr id="13" name="群組 12">
            <a:extLst>
              <a:ext uri="{FF2B5EF4-FFF2-40B4-BE49-F238E27FC236}">
                <a16:creationId xmlns:a16="http://schemas.microsoft.com/office/drawing/2014/main" id="{7DD8F109-50CF-476B-942A-DE67AAE8AD0D}"/>
              </a:ext>
            </a:extLst>
          </p:cNvPr>
          <p:cNvGrpSpPr/>
          <p:nvPr/>
        </p:nvGrpSpPr>
        <p:grpSpPr>
          <a:xfrm>
            <a:off x="1840666" y="1086642"/>
            <a:ext cx="8510668" cy="5327620"/>
            <a:chOff x="1840666" y="876330"/>
            <a:chExt cx="8510668" cy="5327620"/>
          </a:xfrm>
        </p:grpSpPr>
        <p:sp>
          <p:nvSpPr>
            <p:cNvPr id="5" name="手繪多邊形: 圖案 4">
              <a:extLst>
                <a:ext uri="{FF2B5EF4-FFF2-40B4-BE49-F238E27FC236}">
                  <a16:creationId xmlns:a16="http://schemas.microsoft.com/office/drawing/2014/main" id="{C32B932A-F0B0-483E-839E-564A68348347}"/>
                </a:ext>
              </a:extLst>
            </p:cNvPr>
            <p:cNvSpPr/>
            <p:nvPr/>
          </p:nvSpPr>
          <p:spPr>
            <a:xfrm>
              <a:off x="1840666" y="1142010"/>
              <a:ext cx="8510668" cy="940790"/>
            </a:xfrm>
            <a:custGeom>
              <a:avLst/>
              <a:gdLst>
                <a:gd name="connsiteX0" fmla="*/ 0 w 8510668"/>
                <a:gd name="connsiteY0" fmla="*/ 0 h 1134000"/>
                <a:gd name="connsiteX1" fmla="*/ 8510668 w 8510668"/>
                <a:gd name="connsiteY1" fmla="*/ 0 h 1134000"/>
                <a:gd name="connsiteX2" fmla="*/ 8510668 w 8510668"/>
                <a:gd name="connsiteY2" fmla="*/ 1134000 h 1134000"/>
                <a:gd name="connsiteX3" fmla="*/ 0 w 8510668"/>
                <a:gd name="connsiteY3" fmla="*/ 1134000 h 1134000"/>
                <a:gd name="connsiteX4" fmla="*/ 0 w 8510668"/>
                <a:gd name="connsiteY4" fmla="*/ 0 h 113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668" h="1134000">
                  <a:moveTo>
                    <a:pt x="0" y="0"/>
                  </a:moveTo>
                  <a:lnTo>
                    <a:pt x="8510668" y="0"/>
                  </a:lnTo>
                  <a:lnTo>
                    <a:pt x="8510668" y="1134000"/>
                  </a:lnTo>
                  <a:lnTo>
                    <a:pt x="0" y="1134000"/>
                  </a:lnTo>
                  <a:lnTo>
                    <a:pt x="0" y="0"/>
                  </a:lnTo>
                  <a:close/>
                </a:path>
              </a:pathLst>
            </a:custGeom>
            <a:ln>
              <a:solidFill>
                <a:schemeClr val="accent3"/>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0522" tIns="374904" rIns="288000" bIns="113792" numCol="1" spcCol="1270" anchor="t" anchorCtr="0">
              <a:noAutofit/>
            </a:bodyPr>
            <a:lstStyle/>
            <a:p>
              <a:pPr marL="171450" lvl="1" indent="-171450" algn="l" defTabSz="711200">
                <a:spcBef>
                  <a:spcPct val="0"/>
                </a:spcBef>
                <a:spcAft>
                  <a:spcPct val="15000"/>
                </a:spcAft>
                <a:buChar char="•"/>
              </a:pPr>
              <a:r>
                <a:rPr lang="zh-TW" altLang="en-US" sz="1600" kern="1200" dirty="0">
                  <a:latin typeface="微軟正黑體" panose="020B0604030504040204" pitchFamily="34" charset="-120"/>
                  <a:ea typeface="微軟正黑體" panose="020B0604030504040204" pitchFamily="34" charset="-120"/>
                </a:rPr>
                <a:t>推薦學校如同時設有普通科及綜合高中學術學程課程者，應合併計算每學群至多可推薦人數，並且一併辦理推薦。</a:t>
              </a:r>
            </a:p>
          </p:txBody>
        </p:sp>
        <p:sp>
          <p:nvSpPr>
            <p:cNvPr id="6" name="手繪多邊形: 圖案 5">
              <a:extLst>
                <a:ext uri="{FF2B5EF4-FFF2-40B4-BE49-F238E27FC236}">
                  <a16:creationId xmlns:a16="http://schemas.microsoft.com/office/drawing/2014/main" id="{45B99EB8-01BA-47E6-9246-38E89AA2CAE8}"/>
                </a:ext>
              </a:extLst>
            </p:cNvPr>
            <p:cNvSpPr/>
            <p:nvPr/>
          </p:nvSpPr>
          <p:spPr>
            <a:xfrm>
              <a:off x="2266199" y="876330"/>
              <a:ext cx="5957467" cy="531360"/>
            </a:xfrm>
            <a:custGeom>
              <a:avLst/>
              <a:gdLst>
                <a:gd name="connsiteX0" fmla="*/ 0 w 5957467"/>
                <a:gd name="connsiteY0" fmla="*/ 88562 h 531360"/>
                <a:gd name="connsiteX1" fmla="*/ 88562 w 5957467"/>
                <a:gd name="connsiteY1" fmla="*/ 0 h 531360"/>
                <a:gd name="connsiteX2" fmla="*/ 5868905 w 5957467"/>
                <a:gd name="connsiteY2" fmla="*/ 0 h 531360"/>
                <a:gd name="connsiteX3" fmla="*/ 5957467 w 5957467"/>
                <a:gd name="connsiteY3" fmla="*/ 88562 h 531360"/>
                <a:gd name="connsiteX4" fmla="*/ 5957467 w 5957467"/>
                <a:gd name="connsiteY4" fmla="*/ 442798 h 531360"/>
                <a:gd name="connsiteX5" fmla="*/ 5868905 w 5957467"/>
                <a:gd name="connsiteY5" fmla="*/ 531360 h 531360"/>
                <a:gd name="connsiteX6" fmla="*/ 88562 w 5957467"/>
                <a:gd name="connsiteY6" fmla="*/ 531360 h 531360"/>
                <a:gd name="connsiteX7" fmla="*/ 0 w 5957467"/>
                <a:gd name="connsiteY7" fmla="*/ 442798 h 531360"/>
                <a:gd name="connsiteX8" fmla="*/ 0 w 5957467"/>
                <a:gd name="connsiteY8" fmla="*/ 88562 h 531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57467" h="531360">
                  <a:moveTo>
                    <a:pt x="0" y="88562"/>
                  </a:moveTo>
                  <a:cubicBezTo>
                    <a:pt x="0" y="39651"/>
                    <a:pt x="39651" y="0"/>
                    <a:pt x="88562" y="0"/>
                  </a:cubicBezTo>
                  <a:lnTo>
                    <a:pt x="5868905" y="0"/>
                  </a:lnTo>
                  <a:cubicBezTo>
                    <a:pt x="5917816" y="0"/>
                    <a:pt x="5957467" y="39651"/>
                    <a:pt x="5957467" y="88562"/>
                  </a:cubicBezTo>
                  <a:lnTo>
                    <a:pt x="5957467" y="442798"/>
                  </a:lnTo>
                  <a:cubicBezTo>
                    <a:pt x="5957467" y="491709"/>
                    <a:pt x="5917816" y="531360"/>
                    <a:pt x="5868905" y="531360"/>
                  </a:cubicBezTo>
                  <a:lnTo>
                    <a:pt x="88562" y="531360"/>
                  </a:lnTo>
                  <a:cubicBezTo>
                    <a:pt x="39651" y="531360"/>
                    <a:pt x="0" y="491709"/>
                    <a:pt x="0" y="442798"/>
                  </a:cubicBezTo>
                  <a:lnTo>
                    <a:pt x="0" y="88562"/>
                  </a:lnTo>
                  <a:close/>
                </a:path>
              </a:pathLst>
            </a:custGeom>
            <a:solidFill>
              <a:schemeClr val="accent2"/>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51117" tIns="25939" rIns="251117" bIns="25939" numCol="1" spcCol="1270" anchor="ctr" anchorCtr="0">
              <a:noAutofit/>
            </a:bodyPr>
            <a:lstStyle/>
            <a:p>
              <a:pPr marL="0" lvl="0" indent="0" algn="l" defTabSz="889000">
                <a:spcBef>
                  <a:spcPct val="0"/>
                </a:spcBef>
                <a:buNone/>
              </a:pPr>
              <a:r>
                <a:rPr lang="en-US" altLang="zh-TW" sz="2000" b="1" kern="12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kern="1200" dirty="0">
                  <a:latin typeface="微軟正黑體" panose="020B0604030504040204" pitchFamily="34" charset="-120"/>
                  <a:ea typeface="微軟正黑體" panose="020B0604030504040204" pitchFamily="34" charset="-120"/>
                  <a:cs typeface="Times New Roman" panose="02020603050405020304" pitchFamily="18" charset="0"/>
                </a:rPr>
                <a:t>同時設有普通科及綜合高中學術學程</a:t>
              </a:r>
              <a:endParaRPr lang="zh-TW" altLang="en-US" sz="2000" b="1" kern="12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手繪多邊形: 圖案 6">
              <a:extLst>
                <a:ext uri="{FF2B5EF4-FFF2-40B4-BE49-F238E27FC236}">
                  <a16:creationId xmlns:a16="http://schemas.microsoft.com/office/drawing/2014/main" id="{AD3CFF57-0F5A-4B5F-86C1-9C6363CA2B56}"/>
                </a:ext>
              </a:extLst>
            </p:cNvPr>
            <p:cNvSpPr/>
            <p:nvPr/>
          </p:nvSpPr>
          <p:spPr>
            <a:xfrm>
              <a:off x="1840666" y="2530941"/>
              <a:ext cx="8510668" cy="749239"/>
            </a:xfrm>
            <a:custGeom>
              <a:avLst/>
              <a:gdLst>
                <a:gd name="connsiteX0" fmla="*/ 0 w 8510668"/>
                <a:gd name="connsiteY0" fmla="*/ 0 h 822150"/>
                <a:gd name="connsiteX1" fmla="*/ 8510668 w 8510668"/>
                <a:gd name="connsiteY1" fmla="*/ 0 h 822150"/>
                <a:gd name="connsiteX2" fmla="*/ 8510668 w 8510668"/>
                <a:gd name="connsiteY2" fmla="*/ 822150 h 822150"/>
                <a:gd name="connsiteX3" fmla="*/ 0 w 8510668"/>
                <a:gd name="connsiteY3" fmla="*/ 822150 h 822150"/>
                <a:gd name="connsiteX4" fmla="*/ 0 w 8510668"/>
                <a:gd name="connsiteY4" fmla="*/ 0 h 82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668" h="822150">
                  <a:moveTo>
                    <a:pt x="0" y="0"/>
                  </a:moveTo>
                  <a:lnTo>
                    <a:pt x="8510668" y="0"/>
                  </a:lnTo>
                  <a:lnTo>
                    <a:pt x="8510668" y="822150"/>
                  </a:lnTo>
                  <a:lnTo>
                    <a:pt x="0" y="822150"/>
                  </a:lnTo>
                  <a:lnTo>
                    <a:pt x="0" y="0"/>
                  </a:lnTo>
                  <a:close/>
                </a:path>
              </a:pathLst>
            </a:custGeom>
            <a:ln>
              <a:solidFill>
                <a:schemeClr val="accent5"/>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0522" tIns="374904" rIns="288000" bIns="113792" numCol="1" spcCol="1270" anchor="t" anchorCtr="0">
              <a:noAutofit/>
            </a:bodyPr>
            <a:lstStyle/>
            <a:p>
              <a:pPr marL="171450" lvl="1" indent="-171450" algn="l" defTabSz="711200">
                <a:lnSpc>
                  <a:spcPct val="90000"/>
                </a:lnSpc>
                <a:spcBef>
                  <a:spcPct val="0"/>
                </a:spcBef>
                <a:spcAft>
                  <a:spcPct val="15000"/>
                </a:spcAft>
                <a:buChar char="•"/>
              </a:pPr>
              <a:r>
                <a:rPr lang="zh-TW" altLang="en-US" sz="1600" kern="1200">
                  <a:latin typeface="微軟正黑體" panose="020B0604030504040204" pitchFamily="34" charset="-120"/>
                  <a:ea typeface="微軟正黑體" panose="020B0604030504040204" pitchFamily="34" charset="-120"/>
                </a:rPr>
                <a:t>推薦學校具原住民身分之學生，得以一般生或原住民生身分擇一參加本招生。</a:t>
              </a:r>
              <a:endParaRPr lang="zh-TW" altLang="en-US" sz="1600" kern="1200" dirty="0">
                <a:latin typeface="微軟正黑體" panose="020B0604030504040204" pitchFamily="34" charset="-120"/>
                <a:ea typeface="微軟正黑體" panose="020B0604030504040204" pitchFamily="34" charset="-120"/>
              </a:endParaRPr>
            </a:p>
          </p:txBody>
        </p:sp>
        <p:sp>
          <p:nvSpPr>
            <p:cNvPr id="8" name="手繪多邊形: 圖案 7">
              <a:extLst>
                <a:ext uri="{FF2B5EF4-FFF2-40B4-BE49-F238E27FC236}">
                  <a16:creationId xmlns:a16="http://schemas.microsoft.com/office/drawing/2014/main" id="{3AA0F547-4127-45F5-B2B9-57E192BD24B0}"/>
                </a:ext>
              </a:extLst>
            </p:cNvPr>
            <p:cNvSpPr/>
            <p:nvPr/>
          </p:nvSpPr>
          <p:spPr>
            <a:xfrm>
              <a:off x="2266199" y="2290661"/>
              <a:ext cx="5957467" cy="531360"/>
            </a:xfrm>
            <a:custGeom>
              <a:avLst/>
              <a:gdLst>
                <a:gd name="connsiteX0" fmla="*/ 0 w 5957467"/>
                <a:gd name="connsiteY0" fmla="*/ 88562 h 531360"/>
                <a:gd name="connsiteX1" fmla="*/ 88562 w 5957467"/>
                <a:gd name="connsiteY1" fmla="*/ 0 h 531360"/>
                <a:gd name="connsiteX2" fmla="*/ 5868905 w 5957467"/>
                <a:gd name="connsiteY2" fmla="*/ 0 h 531360"/>
                <a:gd name="connsiteX3" fmla="*/ 5957467 w 5957467"/>
                <a:gd name="connsiteY3" fmla="*/ 88562 h 531360"/>
                <a:gd name="connsiteX4" fmla="*/ 5957467 w 5957467"/>
                <a:gd name="connsiteY4" fmla="*/ 442798 h 531360"/>
                <a:gd name="connsiteX5" fmla="*/ 5868905 w 5957467"/>
                <a:gd name="connsiteY5" fmla="*/ 531360 h 531360"/>
                <a:gd name="connsiteX6" fmla="*/ 88562 w 5957467"/>
                <a:gd name="connsiteY6" fmla="*/ 531360 h 531360"/>
                <a:gd name="connsiteX7" fmla="*/ 0 w 5957467"/>
                <a:gd name="connsiteY7" fmla="*/ 442798 h 531360"/>
                <a:gd name="connsiteX8" fmla="*/ 0 w 5957467"/>
                <a:gd name="connsiteY8" fmla="*/ 88562 h 531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57467" h="531360">
                  <a:moveTo>
                    <a:pt x="0" y="88562"/>
                  </a:moveTo>
                  <a:cubicBezTo>
                    <a:pt x="0" y="39651"/>
                    <a:pt x="39651" y="0"/>
                    <a:pt x="88562" y="0"/>
                  </a:cubicBezTo>
                  <a:lnTo>
                    <a:pt x="5868905" y="0"/>
                  </a:lnTo>
                  <a:cubicBezTo>
                    <a:pt x="5917816" y="0"/>
                    <a:pt x="5957467" y="39651"/>
                    <a:pt x="5957467" y="88562"/>
                  </a:cubicBezTo>
                  <a:lnTo>
                    <a:pt x="5957467" y="442798"/>
                  </a:lnTo>
                  <a:cubicBezTo>
                    <a:pt x="5957467" y="491709"/>
                    <a:pt x="5917816" y="531360"/>
                    <a:pt x="5868905" y="531360"/>
                  </a:cubicBezTo>
                  <a:lnTo>
                    <a:pt x="88562" y="531360"/>
                  </a:lnTo>
                  <a:cubicBezTo>
                    <a:pt x="39651" y="531360"/>
                    <a:pt x="0" y="491709"/>
                    <a:pt x="0" y="442798"/>
                  </a:cubicBezTo>
                  <a:lnTo>
                    <a:pt x="0" y="88562"/>
                  </a:lnTo>
                  <a:close/>
                </a:path>
              </a:pathLst>
            </a:custGeom>
            <a:solidFill>
              <a:schemeClr val="accent5"/>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251117" tIns="25939" rIns="251117" bIns="25939" numCol="1" spcCol="1270" anchor="ctr" anchorCtr="0">
              <a:noAutofit/>
            </a:bodyPr>
            <a:lstStyle/>
            <a:p>
              <a:pPr marL="0" lvl="0" indent="0" algn="l" defTabSz="889000">
                <a:spcBef>
                  <a:spcPct val="0"/>
                </a:spcBef>
                <a:buNone/>
              </a:pPr>
              <a:r>
                <a:rPr lang="en-US" altLang="zh-TW" sz="2000" b="1" kern="12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kern="1200" dirty="0">
                  <a:latin typeface="微軟正黑體" panose="020B0604030504040204" pitchFamily="34" charset="-120"/>
                  <a:ea typeface="微軟正黑體" panose="020B0604030504040204" pitchFamily="34" charset="-120"/>
                </a:rPr>
                <a:t>原住民身分</a:t>
              </a:r>
              <a:r>
                <a:rPr lang="zh-TW" altLang="en-US" sz="2000" b="1" kern="1200" dirty="0">
                  <a:latin typeface="微軟正黑體" panose="020B0604030504040204" pitchFamily="34" charset="-120"/>
                  <a:ea typeface="微軟正黑體" panose="020B0604030504040204" pitchFamily="34" charset="-120"/>
                </a:rPr>
                <a:t>學生</a:t>
              </a:r>
            </a:p>
          </p:txBody>
        </p:sp>
        <p:sp>
          <p:nvSpPr>
            <p:cNvPr id="9" name="手繪多邊形: 圖案 8">
              <a:extLst>
                <a:ext uri="{FF2B5EF4-FFF2-40B4-BE49-F238E27FC236}">
                  <a16:creationId xmlns:a16="http://schemas.microsoft.com/office/drawing/2014/main" id="{C965B149-3321-4186-998B-BCF65F50CA06}"/>
                </a:ext>
              </a:extLst>
            </p:cNvPr>
            <p:cNvSpPr/>
            <p:nvPr/>
          </p:nvSpPr>
          <p:spPr>
            <a:xfrm>
              <a:off x="1840666" y="3735021"/>
              <a:ext cx="8510668" cy="1333931"/>
            </a:xfrm>
            <a:custGeom>
              <a:avLst/>
              <a:gdLst>
                <a:gd name="connsiteX0" fmla="*/ 0 w 8510668"/>
                <a:gd name="connsiteY0" fmla="*/ 0 h 1587600"/>
                <a:gd name="connsiteX1" fmla="*/ 8510668 w 8510668"/>
                <a:gd name="connsiteY1" fmla="*/ 0 h 1587600"/>
                <a:gd name="connsiteX2" fmla="*/ 8510668 w 8510668"/>
                <a:gd name="connsiteY2" fmla="*/ 1587600 h 1587600"/>
                <a:gd name="connsiteX3" fmla="*/ 0 w 8510668"/>
                <a:gd name="connsiteY3" fmla="*/ 1587600 h 1587600"/>
                <a:gd name="connsiteX4" fmla="*/ 0 w 8510668"/>
                <a:gd name="connsiteY4" fmla="*/ 0 h 158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668" h="1587600">
                  <a:moveTo>
                    <a:pt x="0" y="0"/>
                  </a:moveTo>
                  <a:lnTo>
                    <a:pt x="8510668" y="0"/>
                  </a:lnTo>
                  <a:lnTo>
                    <a:pt x="8510668" y="1587600"/>
                  </a:lnTo>
                  <a:lnTo>
                    <a:pt x="0" y="1587600"/>
                  </a:lnTo>
                  <a:lnTo>
                    <a:pt x="0" y="0"/>
                  </a:lnTo>
                  <a:close/>
                </a:path>
              </a:pathLst>
            </a:custGeom>
            <a:ln>
              <a:solidFill>
                <a:schemeClr val="accent3"/>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0522" tIns="374904" rIns="288000" bIns="128016" numCol="1" spcCol="1270" anchor="t" anchorCtr="0">
              <a:noAutofit/>
            </a:bodyPr>
            <a:lstStyle/>
            <a:p>
              <a:pPr marL="171450" lvl="1" indent="-171450" algn="just" defTabSz="800100">
                <a:lnSpc>
                  <a:spcPct val="110000"/>
                </a:lnSpc>
                <a:spcBef>
                  <a:spcPct val="0"/>
                </a:spcBef>
                <a:spcAft>
                  <a:spcPct val="15000"/>
                </a:spcAft>
                <a:buChar char="•"/>
              </a:pPr>
              <a:r>
                <a:rPr lang="zh-TW" altLang="zh-TW" sz="1800" b="1" kern="1200" dirty="0">
                  <a:latin typeface="微軟正黑體" pitchFamily="34" charset="-120"/>
                  <a:ea typeface="微軟正黑體" pitchFamily="34" charset="-120"/>
                  <a:cs typeface="Times New Roman" pitchFamily="18" charset="0"/>
                </a:rPr>
                <a:t>「</a:t>
              </a:r>
              <a:r>
                <a:rPr lang="en-US" altLang="zh-TW" sz="1800" b="1" kern="1200" dirty="0">
                  <a:latin typeface="微軟正黑體" pitchFamily="34" charset="-120"/>
                  <a:ea typeface="微軟正黑體" pitchFamily="34" charset="-120"/>
                  <a:cs typeface="Times New Roman" pitchFamily="18" charset="0"/>
                </a:rPr>
                <a:t>111</a:t>
              </a:r>
              <a:r>
                <a:rPr lang="zh-TW" altLang="zh-TW" sz="1800" b="1" kern="1200" dirty="0">
                  <a:latin typeface="微軟正黑體" pitchFamily="34" charset="-120"/>
                  <a:ea typeface="微軟正黑體" pitchFamily="34" charset="-120"/>
                  <a:cs typeface="Times New Roman" pitchFamily="18" charset="0"/>
                </a:rPr>
                <a:t>學年度大學辦理特殊選才招生計畫」</a:t>
              </a:r>
              <a:r>
                <a:rPr lang="zh-TW" sz="1800" b="1" kern="1200" dirty="0">
                  <a:latin typeface="微軟正黑體" pitchFamily="34" charset="-120"/>
                  <a:ea typeface="微軟正黑體" pitchFamily="34" charset="-120"/>
                  <a:cs typeface="Times New Roman" pitchFamily="18" charset="0"/>
                </a:rPr>
                <a:t>及「</a:t>
              </a:r>
              <a:r>
                <a:rPr lang="en-US" sz="1800" b="1" kern="1200" dirty="0">
                  <a:latin typeface="微軟正黑體" pitchFamily="34" charset="-120"/>
                  <a:ea typeface="微軟正黑體" pitchFamily="34" charset="-120"/>
                  <a:cs typeface="Times New Roman" pitchFamily="18" charset="0"/>
                </a:rPr>
                <a:t>111</a:t>
              </a:r>
              <a:r>
                <a:rPr lang="zh-TW" sz="1800" b="1" kern="1200" dirty="0">
                  <a:latin typeface="微軟正黑體" pitchFamily="34" charset="-120"/>
                  <a:ea typeface="微軟正黑體" pitchFamily="34" charset="-120"/>
                  <a:cs typeface="Times New Roman" pitchFamily="18" charset="0"/>
                </a:rPr>
                <a:t>學年度科技校院四年制及專科學校二年制特殊選才入學聯合招生」</a:t>
              </a:r>
              <a:r>
                <a:rPr lang="zh-TW" sz="1800" kern="1200" dirty="0">
                  <a:latin typeface="微軟正黑體" pitchFamily="34" charset="-120"/>
                  <a:ea typeface="微軟正黑體" pitchFamily="34" charset="-120"/>
                  <a:cs typeface="Times New Roman" pitchFamily="18" charset="0"/>
                </a:rPr>
                <a:t>錄取並完成報到，且未依限放棄入學資格之考生</a:t>
              </a:r>
              <a:r>
                <a:rPr lang="zh-TW" altLang="zh-TW" sz="1800" kern="1200" dirty="0">
                  <a:latin typeface="微軟正黑體" pitchFamily="34" charset="-120"/>
                  <a:ea typeface="微軟正黑體" pitchFamily="34" charset="-120"/>
                  <a:cs typeface="Times New Roman" pitchFamily="18" charset="0"/>
                </a:rPr>
                <a:t>，一律不得</a:t>
              </a:r>
              <a:r>
                <a:rPr lang="zh-TW" altLang="en-US" sz="1800" kern="1200" dirty="0">
                  <a:latin typeface="微軟正黑體" pitchFamily="34" charset="-120"/>
                  <a:ea typeface="微軟正黑體" pitchFamily="34" charset="-120"/>
                  <a:cs typeface="Times New Roman" pitchFamily="18" charset="0"/>
                </a:rPr>
                <a:t>報名本學年度大學</a:t>
              </a:r>
              <a:r>
                <a:rPr lang="zh-TW" altLang="zh-TW" sz="1800" kern="1200" dirty="0">
                  <a:latin typeface="微軟正黑體" pitchFamily="34" charset="-120"/>
                  <a:ea typeface="微軟正黑體" pitchFamily="34" charset="-120"/>
                  <a:cs typeface="Times New Roman" pitchFamily="18" charset="0"/>
                </a:rPr>
                <a:t>「</a:t>
              </a:r>
              <a:r>
                <a:rPr lang="zh-TW" altLang="en-US" sz="1800" kern="1200" dirty="0">
                  <a:latin typeface="微軟正黑體" pitchFamily="34" charset="-120"/>
                  <a:ea typeface="微軟正黑體" pitchFamily="34" charset="-120"/>
                  <a:cs typeface="Times New Roman" pitchFamily="18" charset="0"/>
                </a:rPr>
                <a:t>繁星推薦</a:t>
              </a:r>
              <a:r>
                <a:rPr lang="zh-TW" altLang="zh-TW" sz="1800" kern="1200" dirty="0">
                  <a:latin typeface="微軟正黑體" pitchFamily="34" charset="-120"/>
                  <a:ea typeface="微軟正黑體" pitchFamily="34" charset="-120"/>
                  <a:cs typeface="Times New Roman" pitchFamily="18" charset="0"/>
                </a:rPr>
                <a:t>」</a:t>
              </a:r>
              <a:r>
                <a:rPr lang="zh-TW" altLang="en-US" sz="1800" kern="1200" dirty="0">
                  <a:latin typeface="微軟正黑體" pitchFamily="34" charset="-120"/>
                  <a:ea typeface="微軟正黑體" pitchFamily="34" charset="-120"/>
                  <a:cs typeface="Times New Roman" pitchFamily="18" charset="0"/>
                </a:rPr>
                <a:t>招生</a:t>
              </a:r>
              <a:r>
                <a:rPr lang="zh-TW" altLang="zh-TW" sz="1800" kern="1200" dirty="0">
                  <a:latin typeface="微軟正黑體" pitchFamily="34" charset="-120"/>
                  <a:ea typeface="微軟正黑體" pitchFamily="34" charset="-120"/>
                  <a:cs typeface="Times New Roman" pitchFamily="18" charset="0"/>
                </a:rPr>
                <a:t>。</a:t>
              </a:r>
              <a:endParaRPr lang="zh-TW" altLang="en-US" sz="1800" kern="1200" dirty="0">
                <a:latin typeface="微軟正黑體" panose="020B0604030504040204" pitchFamily="34" charset="-120"/>
                <a:ea typeface="微軟正黑體" panose="020B0604030504040204" pitchFamily="34" charset="-120"/>
              </a:endParaRPr>
            </a:p>
          </p:txBody>
        </p:sp>
        <p:sp>
          <p:nvSpPr>
            <p:cNvPr id="10" name="手繪多邊形: 圖案 9">
              <a:extLst>
                <a:ext uri="{FF2B5EF4-FFF2-40B4-BE49-F238E27FC236}">
                  <a16:creationId xmlns:a16="http://schemas.microsoft.com/office/drawing/2014/main" id="{8069AC82-8C66-40B1-BCE2-304DE1568490}"/>
                </a:ext>
              </a:extLst>
            </p:cNvPr>
            <p:cNvSpPr/>
            <p:nvPr/>
          </p:nvSpPr>
          <p:spPr>
            <a:xfrm>
              <a:off x="2266199" y="3507441"/>
              <a:ext cx="5957467" cy="531360"/>
            </a:xfrm>
            <a:custGeom>
              <a:avLst/>
              <a:gdLst>
                <a:gd name="connsiteX0" fmla="*/ 0 w 5957467"/>
                <a:gd name="connsiteY0" fmla="*/ 88562 h 531360"/>
                <a:gd name="connsiteX1" fmla="*/ 88562 w 5957467"/>
                <a:gd name="connsiteY1" fmla="*/ 0 h 531360"/>
                <a:gd name="connsiteX2" fmla="*/ 5868905 w 5957467"/>
                <a:gd name="connsiteY2" fmla="*/ 0 h 531360"/>
                <a:gd name="connsiteX3" fmla="*/ 5957467 w 5957467"/>
                <a:gd name="connsiteY3" fmla="*/ 88562 h 531360"/>
                <a:gd name="connsiteX4" fmla="*/ 5957467 w 5957467"/>
                <a:gd name="connsiteY4" fmla="*/ 442798 h 531360"/>
                <a:gd name="connsiteX5" fmla="*/ 5868905 w 5957467"/>
                <a:gd name="connsiteY5" fmla="*/ 531360 h 531360"/>
                <a:gd name="connsiteX6" fmla="*/ 88562 w 5957467"/>
                <a:gd name="connsiteY6" fmla="*/ 531360 h 531360"/>
                <a:gd name="connsiteX7" fmla="*/ 0 w 5957467"/>
                <a:gd name="connsiteY7" fmla="*/ 442798 h 531360"/>
                <a:gd name="connsiteX8" fmla="*/ 0 w 5957467"/>
                <a:gd name="connsiteY8" fmla="*/ 88562 h 531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57467" h="531360">
                  <a:moveTo>
                    <a:pt x="0" y="88562"/>
                  </a:moveTo>
                  <a:cubicBezTo>
                    <a:pt x="0" y="39651"/>
                    <a:pt x="39651" y="0"/>
                    <a:pt x="88562" y="0"/>
                  </a:cubicBezTo>
                  <a:lnTo>
                    <a:pt x="5868905" y="0"/>
                  </a:lnTo>
                  <a:cubicBezTo>
                    <a:pt x="5917816" y="0"/>
                    <a:pt x="5957467" y="39651"/>
                    <a:pt x="5957467" y="88562"/>
                  </a:cubicBezTo>
                  <a:lnTo>
                    <a:pt x="5957467" y="442798"/>
                  </a:lnTo>
                  <a:cubicBezTo>
                    <a:pt x="5957467" y="491709"/>
                    <a:pt x="5917816" y="531360"/>
                    <a:pt x="5868905" y="531360"/>
                  </a:cubicBezTo>
                  <a:lnTo>
                    <a:pt x="88562" y="531360"/>
                  </a:lnTo>
                  <a:cubicBezTo>
                    <a:pt x="39651" y="531360"/>
                    <a:pt x="0" y="491709"/>
                    <a:pt x="0" y="442798"/>
                  </a:cubicBezTo>
                  <a:lnTo>
                    <a:pt x="0" y="88562"/>
                  </a:lnTo>
                  <a:close/>
                </a:path>
              </a:pathLst>
            </a:custGeom>
            <a:solidFill>
              <a:schemeClr val="accent2"/>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251117" tIns="25939" rIns="251117" bIns="25939" numCol="1" spcCol="1270" anchor="ctr" anchorCtr="0">
              <a:noAutofit/>
            </a:bodyPr>
            <a:lstStyle/>
            <a:p>
              <a:pPr marL="0" lvl="0" indent="0" algn="l" defTabSz="889000">
                <a:spcBef>
                  <a:spcPct val="0"/>
                </a:spcBef>
                <a:buNone/>
              </a:pPr>
              <a:r>
                <a:rPr lang="en-US" altLang="zh-TW" sz="2000" b="1" kern="12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kern="1200" dirty="0">
                  <a:latin typeface="微軟正黑體" pitchFamily="34" charset="-120"/>
                  <a:ea typeface="微軟正黑體" pitchFamily="34" charset="-120"/>
                  <a:cs typeface="Times New Roman" pitchFamily="18" charset="0"/>
                </a:rPr>
                <a:t>特殊選才</a:t>
              </a:r>
              <a:r>
                <a:rPr lang="zh-TW" altLang="en-US" sz="2000" b="1" kern="1200" dirty="0">
                  <a:latin typeface="微軟正黑體" pitchFamily="34" charset="-120"/>
                  <a:ea typeface="微軟正黑體" pitchFamily="34" charset="-120"/>
                  <a:cs typeface="Times New Roman" pitchFamily="18" charset="0"/>
                </a:rPr>
                <a:t>招生</a:t>
              </a:r>
              <a:endParaRPr lang="zh-TW" altLang="en-US" sz="2000" b="1" kern="1200" dirty="0">
                <a:latin typeface="微軟正黑體" panose="020B0604030504040204" pitchFamily="34" charset="-120"/>
                <a:ea typeface="微軟正黑體" panose="020B0604030504040204" pitchFamily="34" charset="-120"/>
              </a:endParaRPr>
            </a:p>
          </p:txBody>
        </p:sp>
        <p:sp>
          <p:nvSpPr>
            <p:cNvPr id="11" name="手繪多邊形: 圖案 10">
              <a:extLst>
                <a:ext uri="{FF2B5EF4-FFF2-40B4-BE49-F238E27FC236}">
                  <a16:creationId xmlns:a16="http://schemas.microsoft.com/office/drawing/2014/main" id="{DFD14D99-9A18-4846-9C31-7D73A9D13AC5}"/>
                </a:ext>
              </a:extLst>
            </p:cNvPr>
            <p:cNvSpPr/>
            <p:nvPr/>
          </p:nvSpPr>
          <p:spPr>
            <a:xfrm>
              <a:off x="1840666" y="5492043"/>
              <a:ext cx="8510668" cy="711907"/>
            </a:xfrm>
            <a:custGeom>
              <a:avLst/>
              <a:gdLst>
                <a:gd name="connsiteX0" fmla="*/ 0 w 8510668"/>
                <a:gd name="connsiteY0" fmla="*/ 0 h 822150"/>
                <a:gd name="connsiteX1" fmla="*/ 8510668 w 8510668"/>
                <a:gd name="connsiteY1" fmla="*/ 0 h 822150"/>
                <a:gd name="connsiteX2" fmla="*/ 8510668 w 8510668"/>
                <a:gd name="connsiteY2" fmla="*/ 822150 h 822150"/>
                <a:gd name="connsiteX3" fmla="*/ 0 w 8510668"/>
                <a:gd name="connsiteY3" fmla="*/ 822150 h 822150"/>
                <a:gd name="connsiteX4" fmla="*/ 0 w 8510668"/>
                <a:gd name="connsiteY4" fmla="*/ 0 h 82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668" h="822150">
                  <a:moveTo>
                    <a:pt x="0" y="0"/>
                  </a:moveTo>
                  <a:lnTo>
                    <a:pt x="8510668" y="0"/>
                  </a:lnTo>
                  <a:lnTo>
                    <a:pt x="8510668" y="822150"/>
                  </a:lnTo>
                  <a:lnTo>
                    <a:pt x="0" y="822150"/>
                  </a:lnTo>
                  <a:lnTo>
                    <a:pt x="0" y="0"/>
                  </a:lnTo>
                  <a:close/>
                </a:path>
              </a:pathLst>
            </a:cu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0522" tIns="374904" rIns="180000" bIns="113792" numCol="1" spcCol="1270" anchor="t" anchorCtr="0">
              <a:noAutofit/>
            </a:bodyPr>
            <a:lstStyle/>
            <a:p>
              <a:pPr marL="171450" lvl="1" indent="-171450" algn="l" defTabSz="711200">
                <a:lnSpc>
                  <a:spcPct val="90000"/>
                </a:lnSpc>
                <a:spcBef>
                  <a:spcPct val="0"/>
                </a:spcBef>
                <a:spcAft>
                  <a:spcPts val="840"/>
                </a:spcAft>
                <a:buChar char="•"/>
              </a:pPr>
              <a:r>
                <a:rPr lang="zh-TW" altLang="en-US" sz="1600" b="0" kern="1200" dirty="0">
                  <a:latin typeface="微軟正黑體" panose="020B0604030504040204" pitchFamily="34" charset="-120"/>
                  <a:ea typeface="微軟正黑體" panose="020B0604030504040204" pitchFamily="34" charset="-120"/>
                </a:rPr>
                <a:t>本選項可查詢推薦學校於報名系統內作業歷程記錄。</a:t>
              </a:r>
              <a:endParaRPr lang="zh-TW" altLang="zh-TW" sz="1600" b="0" kern="1200" dirty="0">
                <a:latin typeface="微軟正黑體" panose="020B0604030504040204" pitchFamily="34" charset="-120"/>
                <a:ea typeface="微軟正黑體" panose="020B0604030504040204" pitchFamily="34" charset="-120"/>
              </a:endParaRPr>
            </a:p>
          </p:txBody>
        </p:sp>
        <p:sp>
          <p:nvSpPr>
            <p:cNvPr id="12" name="手繪多邊形: 圖案 11">
              <a:extLst>
                <a:ext uri="{FF2B5EF4-FFF2-40B4-BE49-F238E27FC236}">
                  <a16:creationId xmlns:a16="http://schemas.microsoft.com/office/drawing/2014/main" id="{FE7FD406-2A80-430B-8FF9-27DDE3313D94}"/>
                </a:ext>
              </a:extLst>
            </p:cNvPr>
            <p:cNvSpPr/>
            <p:nvPr/>
          </p:nvSpPr>
          <p:spPr>
            <a:xfrm>
              <a:off x="2266199" y="5255908"/>
              <a:ext cx="5957467" cy="531360"/>
            </a:xfrm>
            <a:custGeom>
              <a:avLst/>
              <a:gdLst>
                <a:gd name="connsiteX0" fmla="*/ 0 w 5957467"/>
                <a:gd name="connsiteY0" fmla="*/ 88562 h 531360"/>
                <a:gd name="connsiteX1" fmla="*/ 88562 w 5957467"/>
                <a:gd name="connsiteY1" fmla="*/ 0 h 531360"/>
                <a:gd name="connsiteX2" fmla="*/ 5868905 w 5957467"/>
                <a:gd name="connsiteY2" fmla="*/ 0 h 531360"/>
                <a:gd name="connsiteX3" fmla="*/ 5957467 w 5957467"/>
                <a:gd name="connsiteY3" fmla="*/ 88562 h 531360"/>
                <a:gd name="connsiteX4" fmla="*/ 5957467 w 5957467"/>
                <a:gd name="connsiteY4" fmla="*/ 442798 h 531360"/>
                <a:gd name="connsiteX5" fmla="*/ 5868905 w 5957467"/>
                <a:gd name="connsiteY5" fmla="*/ 531360 h 531360"/>
                <a:gd name="connsiteX6" fmla="*/ 88562 w 5957467"/>
                <a:gd name="connsiteY6" fmla="*/ 531360 h 531360"/>
                <a:gd name="connsiteX7" fmla="*/ 0 w 5957467"/>
                <a:gd name="connsiteY7" fmla="*/ 442798 h 531360"/>
                <a:gd name="connsiteX8" fmla="*/ 0 w 5957467"/>
                <a:gd name="connsiteY8" fmla="*/ 88562 h 531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57467" h="531360">
                  <a:moveTo>
                    <a:pt x="0" y="88562"/>
                  </a:moveTo>
                  <a:cubicBezTo>
                    <a:pt x="0" y="39651"/>
                    <a:pt x="39651" y="0"/>
                    <a:pt x="88562" y="0"/>
                  </a:cubicBezTo>
                  <a:lnTo>
                    <a:pt x="5868905" y="0"/>
                  </a:lnTo>
                  <a:cubicBezTo>
                    <a:pt x="5917816" y="0"/>
                    <a:pt x="5957467" y="39651"/>
                    <a:pt x="5957467" y="88562"/>
                  </a:cubicBezTo>
                  <a:lnTo>
                    <a:pt x="5957467" y="442798"/>
                  </a:lnTo>
                  <a:cubicBezTo>
                    <a:pt x="5957467" y="491709"/>
                    <a:pt x="5917816" y="531360"/>
                    <a:pt x="5868905" y="531360"/>
                  </a:cubicBezTo>
                  <a:lnTo>
                    <a:pt x="88562" y="531360"/>
                  </a:lnTo>
                  <a:cubicBezTo>
                    <a:pt x="39651" y="531360"/>
                    <a:pt x="0" y="491709"/>
                    <a:pt x="0" y="442798"/>
                  </a:cubicBezTo>
                  <a:lnTo>
                    <a:pt x="0" y="88562"/>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51117" tIns="25939" rIns="251117" bIns="25939" numCol="1" spcCol="1270" anchor="ctr" anchorCtr="0">
              <a:noAutofit/>
            </a:bodyPr>
            <a:lstStyle/>
            <a:p>
              <a:pPr marL="0" lvl="0" indent="0" algn="l" defTabSz="889000">
                <a:spcBef>
                  <a:spcPct val="0"/>
                </a:spcBef>
                <a:buNone/>
              </a:pPr>
              <a:r>
                <a:rPr lang="en-US" altLang="zh-TW" sz="2000" b="1" kern="1200" dirty="0">
                  <a:latin typeface="微軟正黑體" panose="020B0604030504040204" pitchFamily="34" charset="-120"/>
                  <a:ea typeface="微軟正黑體" panose="020B0604030504040204" pitchFamily="34" charset="-120"/>
                </a:rPr>
                <a:t>※</a:t>
              </a:r>
              <a:r>
                <a:rPr lang="zh-TW" altLang="en-US" sz="2000" b="1" kern="1200" dirty="0">
                  <a:latin typeface="微軟正黑體" panose="020B0604030504040204" pitchFamily="34" charset="-120"/>
                  <a:ea typeface="微軟正黑體" panose="020B0604030504040204" pitchFamily="34" charset="-120"/>
                </a:rPr>
                <a:t>主選單</a:t>
              </a:r>
              <a:r>
                <a:rPr lang="zh-TW" altLang="zh-TW" sz="2000" b="1" kern="1200" dirty="0">
                  <a:latin typeface="微軟正黑體" panose="020B0604030504040204" pitchFamily="34" charset="-120"/>
                  <a:ea typeface="微軟正黑體" panose="020B0604030504040204" pitchFamily="34" charset="-120"/>
                </a:rPr>
                <a:t>新增「</a:t>
              </a:r>
              <a:r>
                <a:rPr lang="zh-TW" altLang="en-US" sz="2000" b="1" kern="1200" dirty="0">
                  <a:latin typeface="微軟正黑體" panose="020B0604030504040204" pitchFamily="34" charset="-120"/>
                  <a:ea typeface="微軟正黑體" panose="020B0604030504040204" pitchFamily="34" charset="-120"/>
                </a:rPr>
                <a:t>學校報名歷程</a:t>
              </a:r>
              <a:r>
                <a:rPr lang="zh-TW" altLang="zh-TW" sz="2000" b="1" kern="1200" dirty="0">
                  <a:latin typeface="微軟正黑體" panose="020B0604030504040204" pitchFamily="34" charset="-120"/>
                  <a:ea typeface="微軟正黑體" panose="020B0604030504040204" pitchFamily="34" charset="-120"/>
                </a:rPr>
                <a:t>」</a:t>
              </a:r>
              <a:r>
                <a:rPr lang="zh-TW" altLang="en-US" sz="2000" b="1" kern="1200" dirty="0">
                  <a:latin typeface="微軟正黑體" panose="020B0604030504040204" pitchFamily="34" charset="-120"/>
                  <a:ea typeface="微軟正黑體" panose="020B0604030504040204" pitchFamily="34" charset="-120"/>
                </a:rPr>
                <a:t>選項</a:t>
              </a:r>
              <a:endParaRPr lang="zh-TW" altLang="zh-TW" sz="2000" b="1" kern="1200" dirty="0">
                <a:latin typeface="微軟正黑體" panose="020B0604030504040204" pitchFamily="34" charset="-120"/>
                <a:ea typeface="微軟正黑體" panose="020B0604030504040204" pitchFamily="34" charset="-120"/>
              </a:endParaRPr>
            </a:p>
          </p:txBody>
        </p:sp>
      </p:grpSp>
      <p:pic>
        <p:nvPicPr>
          <p:cNvPr id="56" name="圖片 55">
            <a:extLst>
              <a:ext uri="{FF2B5EF4-FFF2-40B4-BE49-F238E27FC236}">
                <a16:creationId xmlns:a16="http://schemas.microsoft.com/office/drawing/2014/main" id="{0F25D283-2996-4435-B529-E06FEB4843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800000">
            <a:off x="1557865" y="5427216"/>
            <a:ext cx="609369" cy="609369"/>
          </a:xfrm>
          <a:prstGeom prst="rect">
            <a:avLst/>
          </a:prstGeom>
        </p:spPr>
      </p:pic>
      <p:pic>
        <p:nvPicPr>
          <p:cNvPr id="25" name="圖片 24">
            <a:extLst>
              <a:ext uri="{FF2B5EF4-FFF2-40B4-BE49-F238E27FC236}">
                <a16:creationId xmlns:a16="http://schemas.microsoft.com/office/drawing/2014/main" id="{7B8409CB-0583-4246-941C-A9C78725CD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 name="投影片編號版面配置區 2">
            <a:extLst>
              <a:ext uri="{FF2B5EF4-FFF2-40B4-BE49-F238E27FC236}">
                <a16:creationId xmlns:a16="http://schemas.microsoft.com/office/drawing/2014/main" id="{0218DACA-EAAD-4A16-8217-3829ACCCD4DD}"/>
              </a:ext>
            </a:extLst>
          </p:cNvPr>
          <p:cNvSpPr>
            <a:spLocks noGrp="1"/>
          </p:cNvSpPr>
          <p:nvPr>
            <p:ph type="sldNum" sz="quarter" idx="12"/>
          </p:nvPr>
        </p:nvSpPr>
        <p:spPr/>
        <p:txBody>
          <a:bodyPr/>
          <a:lstStyle/>
          <a:p>
            <a:fld id="{ABC027CB-4B16-4B21-A276-8705E54D5316}" type="slidenum">
              <a:rPr lang="zh-CN" altLang="en-US" smtClean="0"/>
              <a:pPr/>
              <a:t>7</a:t>
            </a:fld>
            <a:endParaRPr lang="zh-CN" altLang="en-US"/>
          </a:p>
        </p:txBody>
      </p:sp>
    </p:spTree>
    <p:extLst>
      <p:ext uri="{BB962C8B-B14F-4D97-AF65-F5344CB8AC3E}">
        <p14:creationId xmlns:p14="http://schemas.microsoft.com/office/powerpoint/2010/main" val="174298541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283517" y="576947"/>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283517" y="174356"/>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787525" y="685039"/>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1203697" y="1096817"/>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503480" y="996120"/>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760854" y="246959"/>
            <a:ext cx="4534927"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報名注意事項</a:t>
            </a:r>
            <a:r>
              <a:rPr lang="en-US" altLang="zh-TW"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a:t>
            </a:r>
            <a:r>
              <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續</a:t>
            </a:r>
            <a:r>
              <a:rPr lang="en-US" altLang="zh-TW" sz="3600" b="1" dirty="0">
                <a:solidFill>
                  <a:srgbClr val="003366"/>
                </a:solidFill>
                <a:latin typeface="Microsoft YaHei" panose="020B0503020204020204" pitchFamily="34" charset="-122"/>
                <a:ea typeface="Microsoft YaHei" panose="020B0503020204020204" pitchFamily="34" charset="-122"/>
                <a:cs typeface="Times New Roman" pitchFamily="18" charset="0"/>
              </a:rPr>
              <a:t>)</a:t>
            </a:r>
            <a:endPar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endParaRPr>
          </a:p>
        </p:txBody>
      </p:sp>
      <p:sp>
        <p:nvSpPr>
          <p:cNvPr id="13" name="Text Box 166">
            <a:extLst>
              <a:ext uri="{FF2B5EF4-FFF2-40B4-BE49-F238E27FC236}">
                <a16:creationId xmlns:a16="http://schemas.microsoft.com/office/drawing/2014/main" id="{A528579F-A483-4C87-91B5-0E9B1F0480B9}"/>
              </a:ext>
            </a:extLst>
          </p:cNvPr>
          <p:cNvSpPr txBox="1">
            <a:spLocks noChangeArrowheads="1"/>
          </p:cNvSpPr>
          <p:nvPr/>
        </p:nvSpPr>
        <p:spPr bwMode="auto">
          <a:xfrm>
            <a:off x="2179351" y="3239823"/>
            <a:ext cx="7356728" cy="1733808"/>
          </a:xfrm>
          <a:prstGeom prst="rect">
            <a:avLst/>
          </a:prstGeom>
          <a:noFill/>
          <a:ln>
            <a:noFill/>
          </a:ln>
          <a:extLst/>
        </p:spPr>
        <p:style>
          <a:lnRef idx="2">
            <a:schemeClr val="accent6"/>
          </a:lnRef>
          <a:fillRef idx="1">
            <a:schemeClr val="lt1"/>
          </a:fillRef>
          <a:effectRef idx="0">
            <a:schemeClr val="accent6"/>
          </a:effectRef>
          <a:fontRef idx="minor">
            <a:schemeClr val="dk1"/>
          </a:fontRef>
        </p:style>
        <p:txBody>
          <a:bodyPr wrap="square">
            <a:spAutoFit/>
          </a:bodyPr>
          <a:lstStyle>
            <a:lvl1pPr marL="182563" indent="-182563" eaLnBrk="0" hangingPunct="0">
              <a:defRPr kumimoji="1" b="1">
                <a:solidFill>
                  <a:schemeClr val="tx1"/>
                </a:solidFill>
                <a:latin typeface="Arial" pitchFamily="34" charset="0"/>
                <a:ea typeface="산돌고딕B" pitchFamily="18" charset="-127"/>
              </a:defRPr>
            </a:lvl1pPr>
            <a:lvl2pPr marL="742950" indent="-285750" eaLnBrk="0" hangingPunct="0">
              <a:defRPr kumimoji="1" b="1">
                <a:solidFill>
                  <a:schemeClr val="tx1"/>
                </a:solidFill>
                <a:latin typeface="Arial" pitchFamily="34" charset="0"/>
                <a:ea typeface="산돌고딕B" pitchFamily="18" charset="-127"/>
              </a:defRPr>
            </a:lvl2pPr>
            <a:lvl3pPr marL="1143000" indent="-228600" eaLnBrk="0" hangingPunct="0">
              <a:defRPr kumimoji="1" b="1">
                <a:solidFill>
                  <a:schemeClr val="tx1"/>
                </a:solidFill>
                <a:latin typeface="Arial" pitchFamily="34" charset="0"/>
                <a:ea typeface="산돌고딕B" pitchFamily="18" charset="-127"/>
              </a:defRPr>
            </a:lvl3pPr>
            <a:lvl4pPr marL="1600200" indent="-228600" eaLnBrk="0" hangingPunct="0">
              <a:defRPr kumimoji="1" b="1">
                <a:solidFill>
                  <a:schemeClr val="tx1"/>
                </a:solidFill>
                <a:latin typeface="Arial" pitchFamily="34" charset="0"/>
                <a:ea typeface="산돌고딕B" pitchFamily="18" charset="-127"/>
              </a:defRPr>
            </a:lvl4pPr>
            <a:lvl5pPr marL="2057400" indent="-228600" eaLnBrk="0" hangingPunct="0">
              <a:defRPr kumimoji="1" b="1">
                <a:solidFill>
                  <a:schemeClr val="tx1"/>
                </a:solidFill>
                <a:latin typeface="Arial" pitchFamily="34" charset="0"/>
                <a:ea typeface="산돌고딕B" pitchFamily="18" charset="-127"/>
              </a:defRPr>
            </a:lvl5pPr>
            <a:lvl6pPr marL="2514600" indent="-228600" algn="r" eaLnBrk="0" fontAlgn="base" latinLnBrk="1" hangingPunct="0">
              <a:spcBef>
                <a:spcPct val="0"/>
              </a:spcBef>
              <a:spcAft>
                <a:spcPct val="0"/>
              </a:spcAft>
              <a:defRPr kumimoji="1" b="1">
                <a:solidFill>
                  <a:schemeClr val="tx1"/>
                </a:solidFill>
                <a:latin typeface="Arial" pitchFamily="34" charset="0"/>
                <a:ea typeface="산돌고딕B" pitchFamily="18" charset="-127"/>
              </a:defRPr>
            </a:lvl6pPr>
            <a:lvl7pPr marL="2971800" indent="-228600" algn="r" eaLnBrk="0" fontAlgn="base" latinLnBrk="1" hangingPunct="0">
              <a:spcBef>
                <a:spcPct val="0"/>
              </a:spcBef>
              <a:spcAft>
                <a:spcPct val="0"/>
              </a:spcAft>
              <a:defRPr kumimoji="1" b="1">
                <a:solidFill>
                  <a:schemeClr val="tx1"/>
                </a:solidFill>
                <a:latin typeface="Arial" pitchFamily="34" charset="0"/>
                <a:ea typeface="산돌고딕B" pitchFamily="18" charset="-127"/>
              </a:defRPr>
            </a:lvl7pPr>
            <a:lvl8pPr marL="3429000" indent="-228600" algn="r" eaLnBrk="0" fontAlgn="base" latinLnBrk="1" hangingPunct="0">
              <a:spcBef>
                <a:spcPct val="0"/>
              </a:spcBef>
              <a:spcAft>
                <a:spcPct val="0"/>
              </a:spcAft>
              <a:defRPr kumimoji="1" b="1">
                <a:solidFill>
                  <a:schemeClr val="tx1"/>
                </a:solidFill>
                <a:latin typeface="Arial" pitchFamily="34" charset="0"/>
                <a:ea typeface="산돌고딕B" pitchFamily="18" charset="-127"/>
              </a:defRPr>
            </a:lvl8pPr>
            <a:lvl9pPr marL="3886200" indent="-228600" algn="r" eaLnBrk="0" fontAlgn="base" latinLnBrk="1" hangingPunct="0">
              <a:spcBef>
                <a:spcPct val="0"/>
              </a:spcBef>
              <a:spcAft>
                <a:spcPct val="0"/>
              </a:spcAft>
              <a:defRPr kumimoji="1" b="1">
                <a:solidFill>
                  <a:schemeClr val="tx1"/>
                </a:solidFill>
                <a:latin typeface="Arial" pitchFamily="34" charset="0"/>
                <a:ea typeface="산돌고딕B" pitchFamily="18" charset="-127"/>
              </a:defRPr>
            </a:lvl9pPr>
          </a:lstStyle>
          <a:p>
            <a:pPr marL="285750" indent="-285750" eaLnBrk="1" hangingPunct="1">
              <a:lnSpc>
                <a:spcPts val="3200"/>
              </a:lnSpc>
              <a:buSzPct val="70000"/>
              <a:buFont typeface="Wingdings" panose="05000000000000000000" pitchFamily="2" charset="2"/>
              <a:buChar char="l"/>
            </a:pPr>
            <a:r>
              <a:rPr kumimoji="0" lang="zh-TW" altLang="en-US" sz="2800" dirty="0">
                <a:solidFill>
                  <a:srgbClr val="0000FF"/>
                </a:solidFill>
                <a:latin typeface="微軟正黑體" panose="020B0604030504040204" pitchFamily="34" charset="-120"/>
                <a:ea typeface="微軟正黑體" panose="020B0604030504040204" pitchFamily="34" charset="-120"/>
              </a:rPr>
              <a:t>報名資料回覆表</a:t>
            </a:r>
            <a:endParaRPr kumimoji="0" lang="en-US" altLang="zh-TW" sz="2800" dirty="0">
              <a:solidFill>
                <a:srgbClr val="0000FF"/>
              </a:solidFill>
              <a:latin typeface="微軟正黑體" panose="020B0604030504040204" pitchFamily="34" charset="-120"/>
              <a:ea typeface="微軟正黑體" panose="020B0604030504040204" pitchFamily="34" charset="-120"/>
            </a:endParaRPr>
          </a:p>
          <a:p>
            <a:pPr marL="285750" indent="-285750">
              <a:lnSpc>
                <a:spcPts val="3200"/>
              </a:lnSpc>
              <a:buSzPct val="70000"/>
              <a:buFont typeface="Wingdings" panose="05000000000000000000" pitchFamily="2" charset="2"/>
              <a:buChar char="l"/>
            </a:pPr>
            <a:r>
              <a:rPr kumimoji="0" lang="zh-TW" altLang="zh-TW" sz="2800" dirty="0">
                <a:solidFill>
                  <a:srgbClr val="0000FF"/>
                </a:solidFill>
                <a:latin typeface="微軟正黑體" panose="020B0604030504040204" pitchFamily="34" charset="-120"/>
                <a:ea typeface="微軟正黑體" panose="020B0604030504040204" pitchFamily="34" charset="-120"/>
              </a:rPr>
              <a:t>低收</a:t>
            </a:r>
            <a:r>
              <a:rPr kumimoji="0" lang="zh-TW" altLang="en-US" sz="2800" dirty="0">
                <a:solidFill>
                  <a:srgbClr val="0000FF"/>
                </a:solidFill>
                <a:latin typeface="微軟正黑體" panose="020B0604030504040204" pitchFamily="34" charset="-120"/>
                <a:ea typeface="微軟正黑體" panose="020B0604030504040204" pitchFamily="34" charset="-120"/>
              </a:rPr>
              <a:t>入戶</a:t>
            </a:r>
            <a:r>
              <a:rPr kumimoji="0" lang="en-US" altLang="zh-TW" sz="2800" dirty="0">
                <a:solidFill>
                  <a:srgbClr val="0000FF"/>
                </a:solidFill>
                <a:latin typeface="微軟正黑體" panose="020B0604030504040204" pitchFamily="34" charset="-120"/>
                <a:ea typeface="微軟正黑體" panose="020B0604030504040204" pitchFamily="34" charset="-120"/>
              </a:rPr>
              <a:t>/</a:t>
            </a:r>
            <a:r>
              <a:rPr kumimoji="0" lang="zh-TW" altLang="en-US" sz="2800" dirty="0">
                <a:solidFill>
                  <a:srgbClr val="0000FF"/>
                </a:solidFill>
                <a:latin typeface="微軟正黑體" panose="020B0604030504040204" pitchFamily="34" charset="-120"/>
                <a:ea typeface="微軟正黑體" panose="020B0604030504040204" pitchFamily="34" charset="-120"/>
              </a:rPr>
              <a:t>中低收入戶</a:t>
            </a:r>
            <a:r>
              <a:rPr kumimoji="0" lang="zh-TW" altLang="zh-TW" sz="2800" dirty="0">
                <a:solidFill>
                  <a:srgbClr val="0000FF"/>
                </a:solidFill>
                <a:latin typeface="微軟正黑體" panose="020B0604030504040204" pitchFamily="34" charset="-120"/>
                <a:ea typeface="微軟正黑體" panose="020B0604030504040204" pitchFamily="34" charset="-120"/>
              </a:rPr>
              <a:t>考生清單</a:t>
            </a:r>
            <a:endParaRPr kumimoji="0" lang="en-US" altLang="zh-TW" sz="2800" dirty="0">
              <a:solidFill>
                <a:srgbClr val="0000FF"/>
              </a:solidFill>
              <a:latin typeface="微軟正黑體" panose="020B0604030504040204" pitchFamily="34" charset="-120"/>
              <a:ea typeface="微軟正黑體" panose="020B0604030504040204" pitchFamily="34" charset="-120"/>
            </a:endParaRPr>
          </a:p>
          <a:p>
            <a:pPr marL="285750" indent="-285750">
              <a:lnSpc>
                <a:spcPts val="3200"/>
              </a:lnSpc>
              <a:buSzPct val="70000"/>
              <a:buFont typeface="Wingdings" panose="05000000000000000000" pitchFamily="2" charset="2"/>
              <a:buChar char="l"/>
            </a:pPr>
            <a:r>
              <a:rPr kumimoji="0" lang="zh-TW" altLang="en-US" sz="2800" dirty="0">
                <a:solidFill>
                  <a:srgbClr val="0000FF"/>
                </a:solidFill>
                <a:latin typeface="微軟正黑體" panose="020B0604030504040204" pitchFamily="34" charset="-120"/>
                <a:ea typeface="微軟正黑體" panose="020B0604030504040204" pitchFamily="34" charset="-120"/>
              </a:rPr>
              <a:t>原住民考生清單</a:t>
            </a:r>
            <a:endParaRPr kumimoji="0" lang="en-US" altLang="zh-TW" sz="2800" dirty="0">
              <a:solidFill>
                <a:srgbClr val="0000FF"/>
              </a:solidFill>
              <a:latin typeface="微軟正黑體" panose="020B0604030504040204" pitchFamily="34" charset="-120"/>
              <a:ea typeface="微軟正黑體" panose="020B0604030504040204" pitchFamily="34" charset="-120"/>
            </a:endParaRPr>
          </a:p>
          <a:p>
            <a:pPr marL="285750" indent="-285750">
              <a:lnSpc>
                <a:spcPts val="3200"/>
              </a:lnSpc>
              <a:buSzPct val="70000"/>
              <a:buFont typeface="Wingdings" panose="05000000000000000000" pitchFamily="2" charset="2"/>
              <a:buChar char="l"/>
            </a:pPr>
            <a:r>
              <a:rPr kumimoji="0" lang="zh-TW" altLang="zh-TW" sz="2800" dirty="0">
                <a:solidFill>
                  <a:srgbClr val="0000FF"/>
                </a:solidFill>
                <a:latin typeface="微軟正黑體" panose="020B0604030504040204" pitchFamily="34" charset="-120"/>
                <a:ea typeface="微軟正黑體" panose="020B0604030504040204" pitchFamily="34" charset="-120"/>
              </a:rPr>
              <a:t>姓名</a:t>
            </a:r>
            <a:r>
              <a:rPr kumimoji="0" lang="zh-TW" altLang="en-US" sz="2800" dirty="0">
                <a:solidFill>
                  <a:srgbClr val="0000FF"/>
                </a:solidFill>
                <a:latin typeface="微軟正黑體" panose="020B0604030504040204" pitchFamily="34" charset="-120"/>
                <a:ea typeface="微軟正黑體" panose="020B0604030504040204" pitchFamily="34" charset="-120"/>
              </a:rPr>
              <a:t>、身分證號碼</a:t>
            </a:r>
            <a:r>
              <a:rPr kumimoji="0" lang="zh-TW" altLang="zh-TW" sz="2800" dirty="0">
                <a:solidFill>
                  <a:srgbClr val="0000FF"/>
                </a:solidFill>
                <a:latin typeface="微軟正黑體" panose="020B0604030504040204" pitchFamily="34" charset="-120"/>
                <a:ea typeface="微軟正黑體" panose="020B0604030504040204" pitchFamily="34" charset="-120"/>
              </a:rPr>
              <a:t>變更申請表</a:t>
            </a:r>
            <a:r>
              <a:rPr kumimoji="0" lang="en-US" altLang="zh-TW" sz="2800" dirty="0">
                <a:solidFill>
                  <a:srgbClr val="0000FF"/>
                </a:solidFill>
                <a:latin typeface="微軟正黑體" panose="020B0604030504040204" pitchFamily="34" charset="-120"/>
                <a:ea typeface="微軟正黑體" panose="020B0604030504040204" pitchFamily="34" charset="-120"/>
              </a:rPr>
              <a:t>(</a:t>
            </a:r>
            <a:r>
              <a:rPr kumimoji="0" lang="zh-TW" altLang="en-US" sz="2800" dirty="0">
                <a:solidFill>
                  <a:srgbClr val="0000FF"/>
                </a:solidFill>
                <a:latin typeface="微軟正黑體" panose="020B0604030504040204" pitchFamily="34" charset="-120"/>
                <a:ea typeface="微軟正黑體" panose="020B0604030504040204" pitchFamily="34" charset="-120"/>
              </a:rPr>
              <a:t>含佐證文件</a:t>
            </a:r>
            <a:r>
              <a:rPr kumimoji="0" lang="en-US" altLang="zh-TW" sz="2800" dirty="0">
                <a:solidFill>
                  <a:srgbClr val="0000FF"/>
                </a:solidFill>
                <a:latin typeface="微軟正黑體" panose="020B0604030504040204" pitchFamily="34" charset="-120"/>
                <a:ea typeface="微軟正黑體" panose="020B0604030504040204" pitchFamily="34" charset="-120"/>
              </a:rPr>
              <a:t>)</a:t>
            </a:r>
            <a:endParaRPr kumimoji="0" lang="ko-KR" altLang="en-US" sz="2800" dirty="0">
              <a:solidFill>
                <a:srgbClr val="0000FF"/>
              </a:solidFill>
              <a:latin typeface="微軟正黑體" panose="020B0604030504040204" pitchFamily="34" charset="-120"/>
              <a:ea typeface="微軟正黑體" panose="020B0604030504040204" pitchFamily="34" charset="-120"/>
            </a:endParaRPr>
          </a:p>
        </p:txBody>
      </p:sp>
      <p:sp>
        <p:nvSpPr>
          <p:cNvPr id="14" name="矩形 13">
            <a:extLst>
              <a:ext uri="{FF2B5EF4-FFF2-40B4-BE49-F238E27FC236}">
                <a16:creationId xmlns:a16="http://schemas.microsoft.com/office/drawing/2014/main" id="{475B20E3-27C3-4E13-B0B2-FE6827576E24}"/>
              </a:ext>
            </a:extLst>
          </p:cNvPr>
          <p:cNvSpPr/>
          <p:nvPr/>
        </p:nvSpPr>
        <p:spPr>
          <a:xfrm>
            <a:off x="1704108" y="1445537"/>
            <a:ext cx="9064506" cy="1107996"/>
          </a:xfrm>
          <a:prstGeom prst="rect">
            <a:avLst/>
          </a:prstGeom>
        </p:spPr>
        <p:txBody>
          <a:bodyPr wrap="square">
            <a:spAutoFit/>
          </a:bodyPr>
          <a:lstStyle/>
          <a:p>
            <a:pPr>
              <a:spcBef>
                <a:spcPts val="600"/>
              </a:spcBef>
              <a:spcAft>
                <a:spcPts val="600"/>
              </a:spcAft>
              <a:buClr>
                <a:schemeClr val="accent2"/>
              </a:buClr>
              <a:buFont typeface="Wingdings" pitchFamily="2" charset="2"/>
              <a:buChar char="n"/>
            </a:pPr>
            <a:r>
              <a:rPr lang="zh-TW" altLang="en-US" sz="2800" dirty="0">
                <a:latin typeface="微軟正黑體" pitchFamily="34" charset="-120"/>
                <a:ea typeface="微軟正黑體" pitchFamily="34" charset="-120"/>
                <a:cs typeface="Times New Roman" pitchFamily="18" charset="0"/>
              </a:rPr>
              <a:t> 報名期間</a:t>
            </a:r>
          </a:p>
          <a:p>
            <a:pPr lvl="1">
              <a:spcBef>
                <a:spcPts val="600"/>
              </a:spcBef>
              <a:buClr>
                <a:schemeClr val="bg2"/>
              </a:buClr>
            </a:pPr>
            <a:r>
              <a:rPr lang="en-US" altLang="zh-TW" sz="2800" b="1" dirty="0">
                <a:solidFill>
                  <a:srgbClr val="FF0000"/>
                </a:solidFill>
                <a:latin typeface="微軟正黑體" pitchFamily="34" charset="-120"/>
                <a:ea typeface="微軟正黑體" pitchFamily="34" charset="-120"/>
                <a:cs typeface="Times New Roman" pitchFamily="18" charset="0"/>
              </a:rPr>
              <a:t>111.03.15</a:t>
            </a:r>
            <a:r>
              <a:rPr lang="zh-TW" altLang="en-US" sz="2800" b="1" dirty="0">
                <a:solidFill>
                  <a:srgbClr val="FF0000"/>
                </a:solidFill>
                <a:latin typeface="微軟正黑體" pitchFamily="34" charset="-120"/>
                <a:ea typeface="微軟正黑體" pitchFamily="34" charset="-120"/>
                <a:cs typeface="Times New Roman" pitchFamily="18" charset="0"/>
              </a:rPr>
              <a:t>至</a:t>
            </a:r>
            <a:r>
              <a:rPr lang="en-US" altLang="zh-TW" sz="2800" b="1" dirty="0">
                <a:solidFill>
                  <a:srgbClr val="FF0000"/>
                </a:solidFill>
                <a:latin typeface="微軟正黑體" pitchFamily="34" charset="-120"/>
                <a:ea typeface="微軟正黑體" pitchFamily="34" charset="-120"/>
                <a:cs typeface="Times New Roman" pitchFamily="18" charset="0"/>
              </a:rPr>
              <a:t>111.03.16</a:t>
            </a:r>
            <a:r>
              <a:rPr lang="zh-TW" altLang="en-US" sz="2800" b="1" dirty="0">
                <a:solidFill>
                  <a:srgbClr val="FF0000"/>
                </a:solidFill>
                <a:latin typeface="微軟正黑體" pitchFamily="34" charset="-120"/>
                <a:ea typeface="微軟正黑體" pitchFamily="34" charset="-120"/>
                <a:cs typeface="Times New Roman" pitchFamily="18" charset="0"/>
              </a:rPr>
              <a:t>每日上午</a:t>
            </a:r>
            <a:r>
              <a:rPr lang="en-US" altLang="zh-TW" sz="2800" b="1" dirty="0">
                <a:solidFill>
                  <a:srgbClr val="FF0000"/>
                </a:solidFill>
                <a:latin typeface="微軟正黑體" pitchFamily="34" charset="-120"/>
                <a:ea typeface="微軟正黑體" pitchFamily="34" charset="-120"/>
                <a:cs typeface="Times New Roman" pitchFamily="18" charset="0"/>
              </a:rPr>
              <a:t>9</a:t>
            </a:r>
            <a:r>
              <a:rPr lang="zh-TW" altLang="en-US" sz="2800" b="1" dirty="0">
                <a:solidFill>
                  <a:srgbClr val="FF0000"/>
                </a:solidFill>
                <a:latin typeface="微軟正黑體" pitchFamily="34" charset="-120"/>
                <a:ea typeface="微軟正黑體" pitchFamily="34" charset="-120"/>
                <a:cs typeface="Times New Roman" pitchFamily="18" charset="0"/>
              </a:rPr>
              <a:t>時起至下午</a:t>
            </a:r>
            <a:r>
              <a:rPr lang="en-US" altLang="zh-TW" sz="2800" b="1" dirty="0">
                <a:solidFill>
                  <a:srgbClr val="FF0000"/>
                </a:solidFill>
                <a:latin typeface="微軟正黑體" pitchFamily="34" charset="-120"/>
                <a:ea typeface="微軟正黑體" pitchFamily="34" charset="-120"/>
                <a:cs typeface="Times New Roman" pitchFamily="18" charset="0"/>
              </a:rPr>
              <a:t>5</a:t>
            </a:r>
            <a:r>
              <a:rPr lang="zh-TW" altLang="en-US" sz="2800" b="1" dirty="0">
                <a:solidFill>
                  <a:srgbClr val="FF0000"/>
                </a:solidFill>
                <a:latin typeface="微軟正黑體" pitchFamily="34" charset="-120"/>
                <a:ea typeface="微軟正黑體" pitchFamily="34" charset="-120"/>
                <a:cs typeface="Times New Roman" pitchFamily="18" charset="0"/>
              </a:rPr>
              <a:t>時止</a:t>
            </a:r>
            <a:endParaRPr lang="en-US" altLang="zh-TW" sz="2800" b="1" dirty="0">
              <a:solidFill>
                <a:srgbClr val="FF0000"/>
              </a:solidFill>
              <a:latin typeface="微軟正黑體" pitchFamily="34" charset="-120"/>
              <a:ea typeface="微軟正黑體" pitchFamily="34" charset="-120"/>
              <a:cs typeface="Times New Roman" pitchFamily="18" charset="0"/>
            </a:endParaRPr>
          </a:p>
        </p:txBody>
      </p:sp>
      <p:sp>
        <p:nvSpPr>
          <p:cNvPr id="15" name="矩形 14">
            <a:extLst>
              <a:ext uri="{FF2B5EF4-FFF2-40B4-BE49-F238E27FC236}">
                <a16:creationId xmlns:a16="http://schemas.microsoft.com/office/drawing/2014/main" id="{A980F537-318B-4BBB-9806-DE157DD73CFC}"/>
              </a:ext>
            </a:extLst>
          </p:cNvPr>
          <p:cNvSpPr/>
          <p:nvPr/>
        </p:nvSpPr>
        <p:spPr>
          <a:xfrm>
            <a:off x="1704108" y="5091219"/>
            <a:ext cx="8944948" cy="1027589"/>
          </a:xfrm>
          <a:prstGeom prst="rect">
            <a:avLst/>
          </a:prstGeom>
        </p:spPr>
        <p:txBody>
          <a:bodyPr wrap="square">
            <a:spAutoFit/>
          </a:bodyPr>
          <a:lstStyle/>
          <a:p>
            <a:pPr marL="285750" lvl="1" indent="-285750">
              <a:lnSpc>
                <a:spcPts val="3800"/>
              </a:lnSpc>
              <a:spcBef>
                <a:spcPts val="600"/>
              </a:spcBef>
              <a:spcAft>
                <a:spcPts val="600"/>
              </a:spcAft>
              <a:buClr>
                <a:schemeClr val="accent2"/>
              </a:buClr>
              <a:buFont typeface="Wingdings" panose="05000000000000000000" pitchFamily="2" charset="2"/>
              <a:buChar char="n"/>
            </a:pPr>
            <a:r>
              <a:rPr lang="zh-TW" altLang="en-US" sz="2800" dirty="0">
                <a:latin typeface="微軟正黑體" pitchFamily="34" charset="-120"/>
                <a:ea typeface="微軟正黑體" pitchFamily="34" charset="-120"/>
                <a:cs typeface="Times New Roman" pitchFamily="18" charset="0"/>
              </a:rPr>
              <a:t>繁星</a:t>
            </a:r>
            <a:r>
              <a:rPr lang="zh-TW" altLang="en-US" sz="2800" dirty="0">
                <a:latin typeface="微軟正黑體" panose="020B0604030504040204" pitchFamily="34" charset="-120"/>
                <a:ea typeface="微軟正黑體" panose="020B0604030504040204" pitchFamily="34" charset="-120"/>
              </a:rPr>
              <a:t>推薦</a:t>
            </a:r>
            <a:r>
              <a:rPr lang="zh-TW" altLang="en-US" sz="2800" dirty="0">
                <a:latin typeface="微軟正黑體" pitchFamily="34" charset="-120"/>
                <a:ea typeface="微軟正黑體" pitchFamily="34" charset="-120"/>
                <a:cs typeface="Times New Roman" pitchFamily="18" charset="0"/>
              </a:rPr>
              <a:t>報名僅允許確認報名資料一次，一經完成，嗣後即不得再行更改，請務必審慎作業。</a:t>
            </a:r>
            <a:endParaRPr lang="en-US" altLang="zh-TW" sz="2800" dirty="0">
              <a:latin typeface="微軟正黑體" panose="020B0604030504040204" pitchFamily="34" charset="-120"/>
              <a:ea typeface="微軟正黑體" panose="020B0604030504040204" pitchFamily="34" charset="-120"/>
            </a:endParaRPr>
          </a:p>
        </p:txBody>
      </p:sp>
      <p:sp>
        <p:nvSpPr>
          <p:cNvPr id="17" name="矩形 16">
            <a:extLst>
              <a:ext uri="{FF2B5EF4-FFF2-40B4-BE49-F238E27FC236}">
                <a16:creationId xmlns:a16="http://schemas.microsoft.com/office/drawing/2014/main" id="{89C9E9A5-86EB-42E6-9ADF-E2E77F56CDBE}"/>
              </a:ext>
            </a:extLst>
          </p:cNvPr>
          <p:cNvSpPr/>
          <p:nvPr/>
        </p:nvSpPr>
        <p:spPr>
          <a:xfrm>
            <a:off x="1704108" y="2669698"/>
            <a:ext cx="8244565" cy="523220"/>
          </a:xfrm>
          <a:prstGeom prst="rect">
            <a:avLst/>
          </a:prstGeom>
        </p:spPr>
        <p:txBody>
          <a:bodyPr wrap="none">
            <a:spAutoFit/>
          </a:bodyPr>
          <a:lstStyle/>
          <a:p>
            <a:pPr marL="285750" indent="-285750">
              <a:buClr>
                <a:schemeClr val="accent2"/>
              </a:buClr>
              <a:buFont typeface="Wingdings" panose="05000000000000000000" pitchFamily="2" charset="2"/>
              <a:buChar char="n"/>
            </a:pPr>
            <a:r>
              <a:rPr lang="zh-TW" altLang="en-US" sz="2800" dirty="0">
                <a:latin typeface="微軟正黑體" pitchFamily="34" charset="-120"/>
                <a:ea typeface="微軟正黑體" pitchFamily="34" charset="-120"/>
                <a:cs typeface="Times New Roman" pitchFamily="18" charset="0"/>
              </a:rPr>
              <a:t>完成報名檔案確認後，請傳真下列表件</a:t>
            </a:r>
            <a:r>
              <a:rPr lang="en-US" altLang="zh-TW" sz="2800" dirty="0">
                <a:latin typeface="微軟正黑體" pitchFamily="34" charset="-120"/>
                <a:ea typeface="微軟正黑體" pitchFamily="34" charset="-120"/>
                <a:cs typeface="Times New Roman" pitchFamily="18" charset="0"/>
              </a:rPr>
              <a:t>(</a:t>
            </a:r>
            <a:r>
              <a:rPr lang="zh-TW" altLang="en-US" sz="2800" dirty="0">
                <a:latin typeface="微軟正黑體" pitchFamily="34" charset="-120"/>
                <a:ea typeface="微軟正黑體" pitchFamily="34" charset="-120"/>
                <a:cs typeface="Times New Roman" pitchFamily="18" charset="0"/>
              </a:rPr>
              <a:t>免郵寄</a:t>
            </a:r>
            <a:r>
              <a:rPr lang="en-US" altLang="zh-TW" sz="2800" dirty="0">
                <a:latin typeface="微軟正黑體" pitchFamily="34" charset="-120"/>
                <a:ea typeface="微軟正黑體" pitchFamily="34" charset="-120"/>
                <a:cs typeface="Times New Roman" pitchFamily="18" charset="0"/>
              </a:rPr>
              <a:t>)</a:t>
            </a:r>
            <a:r>
              <a:rPr lang="zh-TW" altLang="en-US" sz="2800" dirty="0">
                <a:latin typeface="微軟正黑體" pitchFamily="34" charset="-120"/>
                <a:ea typeface="微軟正黑體" pitchFamily="34" charset="-120"/>
                <a:cs typeface="Times New Roman" pitchFamily="18" charset="0"/>
              </a:rPr>
              <a:t>：</a:t>
            </a:r>
          </a:p>
        </p:txBody>
      </p:sp>
      <p:pic>
        <p:nvPicPr>
          <p:cNvPr id="18" name="圖片 17">
            <a:extLst>
              <a:ext uri="{FF2B5EF4-FFF2-40B4-BE49-F238E27FC236}">
                <a16:creationId xmlns:a16="http://schemas.microsoft.com/office/drawing/2014/main" id="{11C2B6CD-E0A2-45BE-8E91-6403FA92FB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 name="投影片編號版面配置區 2">
            <a:extLst>
              <a:ext uri="{FF2B5EF4-FFF2-40B4-BE49-F238E27FC236}">
                <a16:creationId xmlns:a16="http://schemas.microsoft.com/office/drawing/2014/main" id="{891B3FD4-03CF-42D8-90F7-B85216CEE645}"/>
              </a:ext>
            </a:extLst>
          </p:cNvPr>
          <p:cNvSpPr>
            <a:spLocks noGrp="1"/>
          </p:cNvSpPr>
          <p:nvPr>
            <p:ph type="sldNum" sz="quarter" idx="12"/>
          </p:nvPr>
        </p:nvSpPr>
        <p:spPr/>
        <p:txBody>
          <a:bodyPr/>
          <a:lstStyle/>
          <a:p>
            <a:fld id="{ABC027CB-4B16-4B21-A276-8705E54D5316}" type="slidenum">
              <a:rPr lang="zh-CN" altLang="en-US" smtClean="0"/>
              <a:pPr/>
              <a:t>8</a:t>
            </a:fld>
            <a:endParaRPr lang="zh-CN" altLang="en-US"/>
          </a:p>
        </p:txBody>
      </p:sp>
    </p:spTree>
    <p:extLst>
      <p:ext uri="{BB962C8B-B14F-4D97-AF65-F5344CB8AC3E}">
        <p14:creationId xmlns:p14="http://schemas.microsoft.com/office/powerpoint/2010/main" val="281821438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263639" y="576947"/>
            <a:ext cx="349448" cy="746713"/>
            <a:chOff x="4950565" y="2141272"/>
            <a:chExt cx="3094826" cy="2773962"/>
          </a:xfrm>
        </p:grpSpPr>
        <p:sp>
          <p:nvSpPr>
            <p:cNvPr id="22" name="椭圆 21"/>
            <p:cNvSpPr/>
            <p:nvPr/>
          </p:nvSpPr>
          <p:spPr>
            <a:xfrm>
              <a:off x="4950565" y="2141272"/>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3" name="椭圆 22"/>
            <p:cNvSpPr/>
            <p:nvPr/>
          </p:nvSpPr>
          <p:spPr>
            <a:xfrm>
              <a:off x="7893507" y="4763350"/>
              <a:ext cx="151884" cy="15188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36" name="椭圆 35"/>
          <p:cNvSpPr/>
          <p:nvPr/>
        </p:nvSpPr>
        <p:spPr>
          <a:xfrm>
            <a:off x="1263639" y="174356"/>
            <a:ext cx="640419" cy="680410"/>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7" name="椭圆 36"/>
          <p:cNvSpPr/>
          <p:nvPr/>
        </p:nvSpPr>
        <p:spPr>
          <a:xfrm>
            <a:off x="767647" y="685039"/>
            <a:ext cx="429267" cy="429267"/>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8" name="椭圆 37"/>
          <p:cNvSpPr/>
          <p:nvPr/>
        </p:nvSpPr>
        <p:spPr>
          <a:xfrm>
            <a:off x="1183819" y="1096817"/>
            <a:ext cx="226842" cy="226842"/>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9" name="椭圆 38"/>
          <p:cNvSpPr/>
          <p:nvPr/>
        </p:nvSpPr>
        <p:spPr>
          <a:xfrm>
            <a:off x="1483602" y="996120"/>
            <a:ext cx="293204" cy="293204"/>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50">
            <a:extLst>
              <a:ext uri="{FF2B5EF4-FFF2-40B4-BE49-F238E27FC236}">
                <a16:creationId xmlns:a16="http://schemas.microsoft.com/office/drawing/2014/main" id="{B19E1CFA-1077-47A5-8269-BADA5825BC72}"/>
              </a:ext>
            </a:extLst>
          </p:cNvPr>
          <p:cNvSpPr txBox="1">
            <a:spLocks noChangeArrowheads="1"/>
          </p:cNvSpPr>
          <p:nvPr/>
        </p:nvSpPr>
        <p:spPr bwMode="auto">
          <a:xfrm>
            <a:off x="3760854" y="246959"/>
            <a:ext cx="4534927" cy="646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lang="zh-TW" altLang="zh-TW" sz="1200" kern="1200">
                <a:solidFill>
                  <a:schemeClr val="bg1"/>
                </a:solidFill>
                <a:latin typeface="+mj-lt"/>
                <a:ea typeface="HY견고딕" pitchFamily="18" charset="-127"/>
                <a:cs typeface="+mj-cs"/>
              </a:defRPr>
            </a:lvl1pPr>
            <a:lvl2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2pPr>
            <a:lvl3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3pPr>
            <a:lvl4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4pPr>
            <a:lvl5pPr algn="l" rtl="0" eaLnBrk="0" fontAlgn="base" latinLnBrk="1" hangingPunct="0">
              <a:spcBef>
                <a:spcPct val="0"/>
              </a:spcBef>
              <a:spcAft>
                <a:spcPct val="0"/>
              </a:spcAft>
              <a:defRPr sz="1200">
                <a:solidFill>
                  <a:schemeClr val="bg1"/>
                </a:solidFill>
                <a:latin typeface="Calibri" pitchFamily="34" charset="0"/>
                <a:ea typeface="HY견고딕" pitchFamily="18" charset="-127"/>
              </a:defRPr>
            </a:lvl5pPr>
            <a:lvl6pPr marL="457200" algn="l" rtl="0" fontAlgn="base" latinLnBrk="1">
              <a:spcBef>
                <a:spcPct val="0"/>
              </a:spcBef>
              <a:spcAft>
                <a:spcPct val="0"/>
              </a:spcAft>
              <a:defRPr sz="3600">
                <a:solidFill>
                  <a:schemeClr val="bg1"/>
                </a:solidFill>
                <a:latin typeface="Calibri" pitchFamily="34" charset="0"/>
                <a:ea typeface="HY견고딕" pitchFamily="18" charset="-127"/>
              </a:defRPr>
            </a:lvl6pPr>
            <a:lvl7pPr marL="914400" algn="l" rtl="0" fontAlgn="base" latinLnBrk="1">
              <a:spcBef>
                <a:spcPct val="0"/>
              </a:spcBef>
              <a:spcAft>
                <a:spcPct val="0"/>
              </a:spcAft>
              <a:defRPr sz="3600">
                <a:solidFill>
                  <a:schemeClr val="bg1"/>
                </a:solidFill>
                <a:latin typeface="Calibri" pitchFamily="34" charset="0"/>
                <a:ea typeface="HY견고딕" pitchFamily="18" charset="-127"/>
              </a:defRPr>
            </a:lvl7pPr>
            <a:lvl8pPr marL="1371600" algn="l" rtl="0" fontAlgn="base" latinLnBrk="1">
              <a:spcBef>
                <a:spcPct val="0"/>
              </a:spcBef>
              <a:spcAft>
                <a:spcPct val="0"/>
              </a:spcAft>
              <a:defRPr sz="3600">
                <a:solidFill>
                  <a:schemeClr val="bg1"/>
                </a:solidFill>
                <a:latin typeface="Calibri" pitchFamily="34" charset="0"/>
                <a:ea typeface="HY견고딕" pitchFamily="18" charset="-127"/>
              </a:defRPr>
            </a:lvl8pPr>
            <a:lvl9pPr marL="1828800" algn="l" rtl="0" fontAlgn="base" latinLnBrk="1">
              <a:spcBef>
                <a:spcPct val="0"/>
              </a:spcBef>
              <a:spcAft>
                <a:spcPct val="0"/>
              </a:spcAft>
              <a:defRPr sz="3600">
                <a:solidFill>
                  <a:schemeClr val="bg1"/>
                </a:solidFill>
                <a:latin typeface="Calibri" pitchFamily="34" charset="0"/>
                <a:ea typeface="HY견고딕" pitchFamily="18" charset="-127"/>
              </a:defRPr>
            </a:lvl9pPr>
          </a:lstStyle>
          <a:p>
            <a:pPr algn="ctr" eaLnBrk="1" hangingPunct="1"/>
            <a:r>
              <a:rPr lang="zh-TW" altLang="en-US" sz="3600" b="1">
                <a:solidFill>
                  <a:srgbClr val="003366"/>
                </a:solidFill>
                <a:latin typeface="Microsoft YaHei" panose="020B0503020204020204" pitchFamily="34" charset="-122"/>
                <a:ea typeface="Microsoft YaHei" panose="020B0503020204020204" pitchFamily="34" charset="-122"/>
                <a:cs typeface="Times New Roman" pitchFamily="18" charset="0"/>
              </a:rPr>
              <a:t>報名考生設定密碼</a:t>
            </a:r>
            <a:endParaRPr lang="zh-TW" altLang="en-US" sz="3600" b="1" dirty="0">
              <a:solidFill>
                <a:srgbClr val="003366"/>
              </a:solidFill>
              <a:latin typeface="Microsoft YaHei" panose="020B0503020204020204" pitchFamily="34" charset="-122"/>
              <a:ea typeface="Microsoft YaHei" panose="020B0503020204020204" pitchFamily="34" charset="-122"/>
              <a:cs typeface="Times New Roman" pitchFamily="18" charset="0"/>
            </a:endParaRPr>
          </a:p>
        </p:txBody>
      </p:sp>
      <p:sp>
        <p:nvSpPr>
          <p:cNvPr id="13" name="矩形 12">
            <a:extLst>
              <a:ext uri="{FF2B5EF4-FFF2-40B4-BE49-F238E27FC236}">
                <a16:creationId xmlns:a16="http://schemas.microsoft.com/office/drawing/2014/main" id="{BC08946C-E684-44BF-8608-679E8A4D4E0E}"/>
              </a:ext>
            </a:extLst>
          </p:cNvPr>
          <p:cNvSpPr/>
          <p:nvPr/>
        </p:nvSpPr>
        <p:spPr>
          <a:xfrm>
            <a:off x="1586453" y="1414696"/>
            <a:ext cx="9677765" cy="4894545"/>
          </a:xfrm>
          <a:prstGeom prst="rect">
            <a:avLst/>
          </a:prstGeom>
        </p:spPr>
        <p:txBody>
          <a:bodyPr wrap="square">
            <a:spAutoFit/>
          </a:bodyPr>
          <a:lstStyle/>
          <a:p>
            <a:pPr marL="266700" indent="-266700" algn="just">
              <a:lnSpc>
                <a:spcPts val="3800"/>
              </a:lnSpc>
              <a:spcBef>
                <a:spcPts val="600"/>
              </a:spcBef>
              <a:spcAft>
                <a:spcPts val="600"/>
              </a:spcAft>
              <a:buClr>
                <a:schemeClr val="accent2"/>
              </a:buClr>
              <a:buFont typeface="Wingdings" pitchFamily="2" charset="2"/>
              <a:buChar char="n"/>
            </a:pPr>
            <a:r>
              <a:rPr lang="zh-TW" altLang="en-US" sz="2600" dirty="0">
                <a:latin typeface="微軟正黑體" pitchFamily="34" charset="-120"/>
                <a:ea typeface="微軟正黑體" pitchFamily="34" charset="-120"/>
                <a:cs typeface="Times New Roman" pitchFamily="18" charset="0"/>
              </a:rPr>
              <a:t>考生個人密碼設定於</a:t>
            </a:r>
            <a:r>
              <a:rPr lang="en-US" altLang="en-US" sz="2600" b="1" dirty="0">
                <a:solidFill>
                  <a:srgbClr val="FF0000"/>
                </a:solidFill>
                <a:latin typeface="微軟正黑體" pitchFamily="34" charset="-120"/>
                <a:ea typeface="微軟正黑體" pitchFamily="34" charset="-120"/>
                <a:cs typeface="Times New Roman" pitchFamily="18" charset="0"/>
              </a:rPr>
              <a:t>111.03.08</a:t>
            </a:r>
            <a:r>
              <a:rPr lang="zh-TW" altLang="en-US" sz="2600" b="1" dirty="0">
                <a:solidFill>
                  <a:srgbClr val="FF0000"/>
                </a:solidFill>
                <a:latin typeface="微軟正黑體" pitchFamily="34" charset="-120"/>
                <a:ea typeface="微軟正黑體" pitchFamily="34" charset="-120"/>
                <a:cs typeface="Times New Roman" pitchFamily="18" charset="0"/>
              </a:rPr>
              <a:t>上午</a:t>
            </a:r>
            <a:r>
              <a:rPr lang="en-US" altLang="en-US" sz="2600" b="1" dirty="0">
                <a:solidFill>
                  <a:srgbClr val="FF0000"/>
                </a:solidFill>
                <a:latin typeface="微軟正黑體" pitchFamily="34" charset="-120"/>
                <a:ea typeface="微軟正黑體" pitchFamily="34" charset="-120"/>
                <a:cs typeface="Times New Roman" pitchFamily="18" charset="0"/>
              </a:rPr>
              <a:t>9</a:t>
            </a:r>
            <a:r>
              <a:rPr lang="zh-TW" altLang="en-US" sz="2600" b="1" dirty="0">
                <a:solidFill>
                  <a:srgbClr val="FF0000"/>
                </a:solidFill>
                <a:latin typeface="微軟正黑體" pitchFamily="34" charset="-120"/>
                <a:ea typeface="微軟正黑體" pitchFamily="34" charset="-120"/>
                <a:cs typeface="Times New Roman" pitchFamily="18" charset="0"/>
              </a:rPr>
              <a:t>時起</a:t>
            </a:r>
            <a:r>
              <a:rPr lang="zh-TW" altLang="en-US" sz="2600" dirty="0">
                <a:latin typeface="微軟正黑體" pitchFamily="34" charset="-120"/>
                <a:ea typeface="微軟正黑體" pitchFamily="34" charset="-120"/>
                <a:cs typeface="Times New Roman" pitchFamily="18" charset="0"/>
              </a:rPr>
              <a:t>開放。</a:t>
            </a:r>
            <a:endParaRPr lang="en-US" altLang="zh-TW" sz="2600" dirty="0">
              <a:latin typeface="微軟正黑體" pitchFamily="34" charset="-120"/>
              <a:ea typeface="微軟正黑體" pitchFamily="34" charset="-120"/>
              <a:cs typeface="Times New Roman" pitchFamily="18" charset="0"/>
            </a:endParaRPr>
          </a:p>
          <a:p>
            <a:pPr marL="266700" indent="-266700" algn="just">
              <a:lnSpc>
                <a:spcPts val="3800"/>
              </a:lnSpc>
              <a:spcBef>
                <a:spcPts val="600"/>
              </a:spcBef>
              <a:spcAft>
                <a:spcPts val="600"/>
              </a:spcAft>
              <a:buClr>
                <a:schemeClr val="accent2"/>
              </a:buClr>
              <a:buFont typeface="Wingdings" pitchFamily="2" charset="2"/>
              <a:buChar char="n"/>
            </a:pPr>
            <a:r>
              <a:rPr lang="zh-TW" altLang="en-US" sz="2600" dirty="0">
                <a:latin typeface="微軟正黑體" panose="020B0604030504040204" pitchFamily="34" charset="-120"/>
                <a:ea typeface="微軟正黑體" panose="020B0604030504040204" pitchFamily="34" charset="-120"/>
                <a:cs typeface="Times New Roman" pitchFamily="18" charset="0"/>
              </a:rPr>
              <a:t>考生</a:t>
            </a:r>
            <a:r>
              <a:rPr lang="zh-TW" altLang="zh-TW" sz="2600" dirty="0">
                <a:latin typeface="微軟正黑體" panose="020B0604030504040204" pitchFamily="34" charset="-120"/>
                <a:ea typeface="微軟正黑體" panose="020B0604030504040204" pitchFamily="34" charset="-120"/>
                <a:cs typeface="Times New Roman" pitchFamily="18" charset="0"/>
              </a:rPr>
              <a:t>個人密</a:t>
            </a:r>
            <a:r>
              <a:rPr lang="zh-TW" altLang="en-US" sz="2600" dirty="0">
                <a:latin typeface="微軟正黑體" panose="020B0604030504040204" pitchFamily="34" charset="-120"/>
                <a:ea typeface="微軟正黑體" panose="020B0604030504040204" pitchFamily="34" charset="-120"/>
                <a:cs typeface="Times New Roman" pitchFamily="18" charset="0"/>
              </a:rPr>
              <a:t>碼係為</a:t>
            </a:r>
            <a:r>
              <a:rPr lang="zh-TW" altLang="en-US" sz="2600" dirty="0">
                <a:solidFill>
                  <a:srgbClr val="0000FF"/>
                </a:solidFill>
                <a:latin typeface="微軟正黑體" panose="020B0604030504040204" pitchFamily="34" charset="-120"/>
                <a:ea typeface="微軟正黑體" panose="020B0604030504040204" pitchFamily="34" charset="-120"/>
                <a:cs typeface="Times New Roman" pitchFamily="18" charset="0"/>
              </a:rPr>
              <a:t>「錄取</a:t>
            </a:r>
            <a:r>
              <a:rPr lang="en-US" altLang="zh-TW" sz="2600" dirty="0">
                <a:solidFill>
                  <a:srgbClr val="0000FF"/>
                </a:solidFill>
                <a:latin typeface="微軟正黑體" panose="020B0604030504040204" pitchFamily="34" charset="-120"/>
                <a:ea typeface="微軟正黑體" panose="020B0604030504040204" pitchFamily="34" charset="-120"/>
                <a:cs typeface="Times New Roman" pitchFamily="18" charset="0"/>
              </a:rPr>
              <a:t>(</a:t>
            </a:r>
            <a:r>
              <a:rPr lang="zh-TW" altLang="en-US" sz="2600" dirty="0">
                <a:solidFill>
                  <a:srgbClr val="0000FF"/>
                </a:solidFill>
                <a:latin typeface="微軟正黑體" panose="020B0604030504040204" pitchFamily="34" charset="-120"/>
                <a:ea typeface="微軟正黑體" panose="020B0604030504040204" pitchFamily="34" charset="-120"/>
                <a:cs typeface="Times New Roman" pitchFamily="18" charset="0"/>
              </a:rPr>
              <a:t>篩選</a:t>
            </a:r>
            <a:r>
              <a:rPr lang="en-US" altLang="zh-TW" sz="2600" dirty="0">
                <a:solidFill>
                  <a:srgbClr val="0000FF"/>
                </a:solidFill>
                <a:latin typeface="微軟正黑體" panose="020B0604030504040204" pitchFamily="34" charset="-120"/>
                <a:ea typeface="微軟正黑體" panose="020B0604030504040204" pitchFamily="34" charset="-120"/>
                <a:cs typeface="Times New Roman" pitchFamily="18" charset="0"/>
              </a:rPr>
              <a:t>)</a:t>
            </a:r>
            <a:r>
              <a:rPr lang="zh-TW" altLang="en-US" sz="2600" dirty="0">
                <a:solidFill>
                  <a:srgbClr val="0000FF"/>
                </a:solidFill>
                <a:latin typeface="微軟正黑體" panose="020B0604030504040204" pitchFamily="34" charset="-120"/>
                <a:ea typeface="微軟正黑體" panose="020B0604030504040204" pitchFamily="34" charset="-120"/>
                <a:cs typeface="Times New Roman" pitchFamily="18" charset="0"/>
              </a:rPr>
              <a:t>結果查詢」、「</a:t>
            </a:r>
            <a:r>
              <a:rPr lang="zh-TW" altLang="en-US" sz="2600" dirty="0">
                <a:solidFill>
                  <a:srgbClr val="0000FF"/>
                </a:solidFill>
                <a:latin typeface="微軟正黑體" panose="020B0604030504040204" pitchFamily="34" charset="-120"/>
                <a:ea typeface="微軟正黑體" panose="020B0604030504040204" pitchFamily="34" charset="-120"/>
                <a:cs typeface="Times New Roman" pitchFamily="18" charset="0"/>
                <a:sym typeface="FZHei-B01S" panose="02010601030101010101" pitchFamily="2" charset="-122"/>
              </a:rPr>
              <a:t>網路聲明放棄入學資格</a:t>
            </a:r>
            <a:r>
              <a:rPr lang="zh-TW" altLang="en-US" sz="2600" dirty="0">
                <a:solidFill>
                  <a:srgbClr val="0000FF"/>
                </a:solidFill>
                <a:latin typeface="微軟正黑體" panose="020B0604030504040204" pitchFamily="34" charset="-120"/>
                <a:ea typeface="微軟正黑體" panose="020B0604030504040204" pitchFamily="34" charset="-120"/>
                <a:cs typeface="Times New Roman" pitchFamily="18" charset="0"/>
              </a:rPr>
              <a:t>」</a:t>
            </a:r>
            <a:r>
              <a:rPr lang="zh-TW" altLang="zh-TW" sz="2600" dirty="0">
                <a:latin typeface="微軟正黑體" panose="020B0604030504040204" pitchFamily="34" charset="-120"/>
                <a:ea typeface="微軟正黑體" panose="020B0604030504040204" pitchFamily="34" charset="-120"/>
                <a:cs typeface="Times New Roman" pitchFamily="18" charset="0"/>
              </a:rPr>
              <a:t>等系統</a:t>
            </a:r>
            <a:r>
              <a:rPr lang="zh-TW" altLang="en-US" sz="2600" dirty="0">
                <a:latin typeface="微軟正黑體" panose="020B0604030504040204" pitchFamily="34" charset="-120"/>
                <a:ea typeface="微軟正黑體" panose="020B0604030504040204" pitchFamily="34" charset="-120"/>
                <a:cs typeface="Times New Roman" pitchFamily="18" charset="0"/>
              </a:rPr>
              <a:t>，所需輸入之證號。</a:t>
            </a:r>
            <a:endParaRPr lang="en-US" altLang="zh-TW" sz="2600" dirty="0">
              <a:latin typeface="微軟正黑體" panose="020B0604030504040204" pitchFamily="34" charset="-120"/>
              <a:ea typeface="微軟正黑體" panose="020B0604030504040204" pitchFamily="34" charset="-120"/>
              <a:cs typeface="Times New Roman" pitchFamily="18" charset="0"/>
            </a:endParaRPr>
          </a:p>
          <a:p>
            <a:pPr marL="266700" indent="-266700" algn="just">
              <a:lnSpc>
                <a:spcPts val="3800"/>
              </a:lnSpc>
              <a:spcBef>
                <a:spcPts val="600"/>
              </a:spcBef>
              <a:spcAft>
                <a:spcPts val="600"/>
              </a:spcAft>
              <a:buClr>
                <a:schemeClr val="accent2"/>
              </a:buClr>
              <a:buFont typeface="Wingdings" pitchFamily="2" charset="2"/>
              <a:buChar char="n"/>
            </a:pPr>
            <a:r>
              <a:rPr lang="zh-TW" altLang="en-US" sz="2600" dirty="0">
                <a:latin typeface="微軟正黑體" panose="020B0604030504040204" pitchFamily="34" charset="-120"/>
                <a:ea typeface="微軟正黑體" panose="020B0604030504040204" pitchFamily="34" charset="-120"/>
                <a:cs typeface="Times New Roman" pitchFamily="18" charset="0"/>
              </a:rPr>
              <a:t>個人密碼設定完成後，考生如有參加當學年度「申請入學」招生，該組密碼亦為「申請入學」招生相關系統所需輸入之證號，請牢記並妥善保管。</a:t>
            </a:r>
            <a:endParaRPr lang="en-US" altLang="zh-TW" sz="2600" dirty="0">
              <a:latin typeface="微軟正黑體" pitchFamily="34" charset="-120"/>
              <a:ea typeface="微軟正黑體" pitchFamily="34" charset="-120"/>
              <a:cs typeface="Times New Roman" pitchFamily="18" charset="0"/>
            </a:endParaRPr>
          </a:p>
          <a:p>
            <a:pPr marL="266400" indent="-266400" algn="just">
              <a:lnSpc>
                <a:spcPts val="3800"/>
              </a:lnSpc>
              <a:spcBef>
                <a:spcPts val="600"/>
              </a:spcBef>
              <a:spcAft>
                <a:spcPts val="600"/>
              </a:spcAft>
              <a:buClr>
                <a:schemeClr val="accent2"/>
              </a:buClr>
              <a:buFont typeface="Wingdings" pitchFamily="2" charset="2"/>
              <a:buChar char="n"/>
            </a:pPr>
            <a:r>
              <a:rPr lang="en-US" altLang="zh-TW" sz="2600" dirty="0">
                <a:latin typeface="微軟正黑體" pitchFamily="34" charset="-120"/>
                <a:ea typeface="微軟正黑體" pitchFamily="34" charset="-120"/>
                <a:cs typeface="Times New Roman" pitchFamily="18" charset="0"/>
              </a:rPr>
              <a:t>111.03.16</a:t>
            </a:r>
            <a:r>
              <a:rPr lang="zh-TW" altLang="en-US" sz="2600" dirty="0">
                <a:latin typeface="微軟正黑體" pitchFamily="34" charset="-120"/>
                <a:ea typeface="微軟正黑體" pitchFamily="34" charset="-120"/>
                <a:cs typeface="Times New Roman" pitchFamily="18" charset="0"/>
              </a:rPr>
              <a:t>確認報名截止後，尚未完成個人密碼設定考生清單，可至甄選委員會繁星推薦網頁之「高中作業資訊系統」登錄查詢，提醒報名考生儘速完成個人密碼設定。</a:t>
            </a:r>
          </a:p>
        </p:txBody>
      </p:sp>
      <p:pic>
        <p:nvPicPr>
          <p:cNvPr id="12" name="圖片 11">
            <a:extLst>
              <a:ext uri="{FF2B5EF4-FFF2-40B4-BE49-F238E27FC236}">
                <a16:creationId xmlns:a16="http://schemas.microsoft.com/office/drawing/2014/main" id="{7A5223D3-0F67-48B5-8920-055409CD16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6929" y="204707"/>
            <a:ext cx="1771199" cy="540000"/>
          </a:xfrm>
          <a:prstGeom prst="rect">
            <a:avLst/>
          </a:prstGeom>
        </p:spPr>
      </p:pic>
      <p:sp>
        <p:nvSpPr>
          <p:cNvPr id="3" name="投影片編號版面配置區 2">
            <a:extLst>
              <a:ext uri="{FF2B5EF4-FFF2-40B4-BE49-F238E27FC236}">
                <a16:creationId xmlns:a16="http://schemas.microsoft.com/office/drawing/2014/main" id="{CFF8FEC0-BA07-4DDE-BD61-6E94065EC320}"/>
              </a:ext>
            </a:extLst>
          </p:cNvPr>
          <p:cNvSpPr>
            <a:spLocks noGrp="1"/>
          </p:cNvSpPr>
          <p:nvPr>
            <p:ph type="sldNum" sz="quarter" idx="12"/>
          </p:nvPr>
        </p:nvSpPr>
        <p:spPr/>
        <p:txBody>
          <a:bodyPr/>
          <a:lstStyle/>
          <a:p>
            <a:fld id="{ABC027CB-4B16-4B21-A276-8705E54D5316}" type="slidenum">
              <a:rPr lang="zh-CN" altLang="en-US" smtClean="0"/>
              <a:pPr/>
              <a:t>9</a:t>
            </a:fld>
            <a:endParaRPr lang="zh-CN" altLang="en-US"/>
          </a:p>
        </p:txBody>
      </p:sp>
    </p:spTree>
    <p:extLst>
      <p:ext uri="{BB962C8B-B14F-4D97-AF65-F5344CB8AC3E}">
        <p14:creationId xmlns:p14="http://schemas.microsoft.com/office/powerpoint/2010/main" val="200229111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14:presetBounceEnd="20000">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14:bounceEnd="20000">
                                          <p:cBhvr additive="base">
                                            <p:cTn id="7" dur="500" fill="hold"/>
                                            <p:tgtEl>
                                              <p:spTgt spid="36"/>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14:presetBounceEnd="20000">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14:bounceEnd="20000">
                                          <p:cBhvr additive="base">
                                            <p:cTn id="11" dur="500" fill="hold"/>
                                            <p:tgtEl>
                                              <p:spTgt spid="37"/>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14:presetBounceEnd="20000">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14:bounceEnd="20000">
                                          <p:cBhvr additive="base">
                                            <p:cTn id="15" dur="500" fill="hold"/>
                                            <p:tgtEl>
                                              <p:spTgt spid="39"/>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14:presetBounceEnd="20000">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14:bounceEnd="20000">
                                          <p:cBhvr additive="base">
                                            <p:cTn id="19" dur="500" fill="hold"/>
                                            <p:tgtEl>
                                              <p:spTgt spid="38"/>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50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par>
                                    <p:cTn id="21" presetID="10" presetClass="entr" presetSubtype="0" fill="hold" nodeType="withEffect">
                                      <p:stCondLst>
                                        <p:cond delay="10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8" presetClass="emph" presetSubtype="0" repeatCount="indefinite" fill="hold" nodeType="withEffect">
                                      <p:stCondLst>
                                        <p:cond delay="1000"/>
                                      </p:stCondLst>
                                      <p:childTnLst>
                                        <p:animRot by="-21600000">
                                          <p:cBhvr>
                                            <p:cTn id="25"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Lst>
      </p:timing>
    </mc:Fallback>
  </mc:AlternateContent>
</p:sld>
</file>

<file path=ppt/theme/theme1.xml><?xml version="1.0" encoding="utf-8"?>
<a:theme xmlns:a="http://schemas.openxmlformats.org/drawingml/2006/main" name="1_Office 主题">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1373</TotalTime>
  <Words>2907</Words>
  <Application>Microsoft Office PowerPoint</Application>
  <PresentationFormat>寬螢幕</PresentationFormat>
  <Paragraphs>298</Paragraphs>
  <Slides>19</Slides>
  <Notes>19</Notes>
  <HiddenSlides>0</HiddenSlides>
  <MMClips>0</MMClips>
  <ScaleCrop>false</ScaleCrop>
  <HeadingPairs>
    <vt:vector size="6" baseType="variant">
      <vt:variant>
        <vt:lpstr>使用字型</vt:lpstr>
      </vt:variant>
      <vt:variant>
        <vt:i4>17</vt:i4>
      </vt:variant>
      <vt:variant>
        <vt:lpstr>佈景主題</vt:lpstr>
      </vt:variant>
      <vt:variant>
        <vt:i4>1</vt:i4>
      </vt:variant>
      <vt:variant>
        <vt:lpstr>投影片標題</vt:lpstr>
      </vt:variant>
      <vt:variant>
        <vt:i4>19</vt:i4>
      </vt:variant>
    </vt:vector>
  </HeadingPairs>
  <TitlesOfParts>
    <vt:vector size="37" baseType="lpstr">
      <vt:lpstr>等线</vt:lpstr>
      <vt:lpstr>FZHei-B01S</vt:lpstr>
      <vt:lpstr>HY견고딕</vt:lpstr>
      <vt:lpstr>HY헤드라인M</vt:lpstr>
      <vt:lpstr>Microsoft YaHei</vt:lpstr>
      <vt:lpstr>宋体</vt:lpstr>
      <vt:lpstr>微軟正黑體</vt:lpstr>
      <vt:lpstr>新細明體</vt:lpstr>
      <vt:lpstr>標楷體</vt:lpstr>
      <vt:lpstr>한컴전용_돋움</vt:lpstr>
      <vt:lpstr>Arial</vt:lpstr>
      <vt:lpstr>Calibri</vt:lpstr>
      <vt:lpstr>Calibri Light</vt:lpstr>
      <vt:lpstr>Rockwell</vt:lpstr>
      <vt:lpstr>Times New Roman</vt:lpstr>
      <vt:lpstr>Wingdings</vt:lpstr>
      <vt:lpstr>Wingdings 2</vt:lpstr>
      <vt:lpstr>1_Office 主题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PURECHEN</dc:creator>
  <cp:lastModifiedBy>甄選委員會試務組陳佳純</cp:lastModifiedBy>
  <cp:revision>103</cp:revision>
  <dcterms:created xsi:type="dcterms:W3CDTF">2020-12-24T01:17:46Z</dcterms:created>
  <dcterms:modified xsi:type="dcterms:W3CDTF">2022-02-17T05:41:05Z</dcterms:modified>
</cp:coreProperties>
</file>